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353" r:id="rId2"/>
    <p:sldId id="336" r:id="rId3"/>
    <p:sldId id="356" r:id="rId4"/>
    <p:sldId id="340" r:id="rId5"/>
    <p:sldId id="355" r:id="rId6"/>
    <p:sldId id="319" r:id="rId7"/>
    <p:sldId id="318" r:id="rId8"/>
    <p:sldId id="317" r:id="rId9"/>
    <p:sldId id="350" r:id="rId10"/>
    <p:sldId id="344" r:id="rId11"/>
    <p:sldId id="272" r:id="rId12"/>
    <p:sldId id="260" r:id="rId13"/>
  </p:sldIdLst>
  <p:sldSz cx="9144000" cy="6858000" type="screen4x3"/>
  <p:notesSz cx="7315200" cy="96012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257E05-D358-2C24-8279-5629973996DF}" name="Povoroznyk, Iryna" initials="PI" userId="S::ipovor01@atkearney.com::d099eb4b-117d-45f0-aa87-39b19449946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dyrkulova, Dariia" initials="KD" lastIdx="2" clrIdx="0">
    <p:extLst>
      <p:ext uri="{19B8F6BF-5375-455C-9EA6-DF929625EA0E}">
        <p15:presenceInfo xmlns:p15="http://schemas.microsoft.com/office/powerpoint/2012/main" userId="S-1-5-21-2800664165-146498085-484308319-316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F"/>
    <a:srgbClr val="137EC6"/>
    <a:srgbClr val="FEF0C0"/>
    <a:srgbClr val="FFC81F"/>
    <a:srgbClr val="FFC000"/>
    <a:srgbClr val="CDFF5D"/>
    <a:srgbClr val="9692BE"/>
    <a:srgbClr val="7740FF"/>
    <a:srgbClr val="EEFFCC"/>
    <a:srgbClr val="3EB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5256" autoAdjust="0"/>
  </p:normalViewPr>
  <p:slideViewPr>
    <p:cSldViewPr snapToGrid="0" showGuides="1">
      <p:cViewPr varScale="1">
        <p:scale>
          <a:sx n="82" d="100"/>
          <a:sy n="82" d="100"/>
        </p:scale>
        <p:origin x="494" y="67"/>
      </p:cViewPr>
      <p:guideLst>
        <p:guide orient="horz" pos="2160"/>
        <p:guide pos="2903"/>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54A8307D-840E-43D8-B4D9-E4BF8E429FCB}" type="datetimeFigureOut">
              <a:rPr lang="ru-RU" smtClean="0"/>
              <a:t>16.08.2023</a:t>
            </a:fld>
            <a:endParaRPr lang="ru-RU"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510DEE3C-977C-4415-823F-4560BE05B768}" type="slidenum">
              <a:rPr lang="ru-RU" smtClean="0"/>
              <a:t>‹№›</a:t>
            </a:fld>
            <a:endParaRPr lang="ru-RU" dirty="0"/>
          </a:p>
        </p:txBody>
      </p:sp>
    </p:spTree>
    <p:extLst>
      <p:ext uri="{BB962C8B-B14F-4D97-AF65-F5344CB8AC3E}">
        <p14:creationId xmlns:p14="http://schemas.microsoft.com/office/powerpoint/2010/main" val="390946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510DEE3C-977C-4415-823F-4560BE05B768}" type="slidenum">
              <a:rPr lang="ru-RU" smtClean="0"/>
              <a:t>4</a:t>
            </a:fld>
            <a:endParaRPr lang="ru-RU" dirty="0"/>
          </a:p>
        </p:txBody>
      </p:sp>
    </p:spTree>
    <p:extLst>
      <p:ext uri="{BB962C8B-B14F-4D97-AF65-F5344CB8AC3E}">
        <p14:creationId xmlns:p14="http://schemas.microsoft.com/office/powerpoint/2010/main" val="3276693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Обложка">
    <p:bg>
      <p:bgPr>
        <a:solidFill>
          <a:schemeClr val="tx1"/>
        </a:soli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02B2E13E-CDE0-493F-9E20-D2C33CE7173E}"/>
              </a:ext>
            </a:extLst>
          </p:cNvPr>
          <p:cNvSpPr/>
          <p:nvPr userDrawn="1"/>
        </p:nvSpPr>
        <p:spPr>
          <a:xfrm>
            <a:off x="1" y="0"/>
            <a:ext cx="5583116" cy="6858000"/>
          </a:xfrm>
          <a:prstGeom prst="rect">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2" name="Title 1">
            <a:extLst>
              <a:ext uri="{FF2B5EF4-FFF2-40B4-BE49-F238E27FC236}">
                <a16:creationId xmlns:a16="http://schemas.microsoft.com/office/drawing/2014/main" id="{B7CAB4FB-938D-423A-91EB-8F4BFA88D40A}"/>
              </a:ext>
            </a:extLst>
          </p:cNvPr>
          <p:cNvSpPr>
            <a:spLocks noGrp="1"/>
          </p:cNvSpPr>
          <p:nvPr>
            <p:ph type="ctrTitle"/>
          </p:nvPr>
        </p:nvSpPr>
        <p:spPr>
          <a:xfrm>
            <a:off x="328614" y="438150"/>
            <a:ext cx="3514190" cy="1583690"/>
          </a:xfrm>
        </p:spPr>
        <p:txBody>
          <a:bodyPr anchor="t">
            <a:normAutofit/>
          </a:bodyPr>
          <a:lstStyle>
            <a:lvl1pPr algn="l">
              <a:defRPr sz="3692" b="0">
                <a:solidFill>
                  <a:schemeClr val="bg1"/>
                </a:solidFill>
              </a:defRPr>
            </a:lvl1pPr>
          </a:lstStyle>
          <a:p>
            <a:r>
              <a:rPr lang="ru-RU"/>
              <a:t>Образец заголовка</a:t>
            </a:r>
            <a:endParaRPr lang="en-US" dirty="0"/>
          </a:p>
        </p:txBody>
      </p:sp>
      <p:sp>
        <p:nvSpPr>
          <p:cNvPr id="15" name="Subtitle 2">
            <a:extLst>
              <a:ext uri="{FF2B5EF4-FFF2-40B4-BE49-F238E27FC236}">
                <a16:creationId xmlns:a16="http://schemas.microsoft.com/office/drawing/2014/main" id="{B751D3D5-7574-485D-AC97-C012CFDCCAA1}"/>
              </a:ext>
            </a:extLst>
          </p:cNvPr>
          <p:cNvSpPr>
            <a:spLocks noGrp="1"/>
          </p:cNvSpPr>
          <p:nvPr>
            <p:ph type="subTitle" idx="1"/>
          </p:nvPr>
        </p:nvSpPr>
        <p:spPr>
          <a:xfrm>
            <a:off x="328613" y="2107477"/>
            <a:ext cx="3514190" cy="705029"/>
          </a:xfrm>
          <a:prstGeom prst="rect">
            <a:avLst/>
          </a:prstGeom>
        </p:spPr>
        <p:txBody>
          <a:bodyPr/>
          <a:lstStyle>
            <a:lvl1pPr marL="0" indent="0" algn="l">
              <a:buNone/>
              <a:defRPr sz="1847" b="0">
                <a:solidFill>
                  <a:schemeClr val="bg1"/>
                </a:solidFill>
              </a:defRPr>
            </a:lvl1pPr>
            <a:lvl2pPr marL="342935" indent="0" algn="ctr">
              <a:buNone/>
              <a:defRPr sz="1500"/>
            </a:lvl2pPr>
            <a:lvl3pPr marL="685868" indent="0" algn="ctr">
              <a:buNone/>
              <a:defRPr sz="1351"/>
            </a:lvl3pPr>
            <a:lvl4pPr marL="1028804" indent="0" algn="ctr">
              <a:buNone/>
              <a:defRPr sz="1200"/>
            </a:lvl4pPr>
            <a:lvl5pPr marL="1371737" indent="0" algn="ctr">
              <a:buNone/>
              <a:defRPr sz="1200"/>
            </a:lvl5pPr>
            <a:lvl6pPr marL="1714672" indent="0" algn="ctr">
              <a:buNone/>
              <a:defRPr sz="1200"/>
            </a:lvl6pPr>
            <a:lvl7pPr marL="2057606" indent="0" algn="ctr">
              <a:buNone/>
              <a:defRPr sz="1200"/>
            </a:lvl7pPr>
            <a:lvl8pPr marL="2400540" indent="0" algn="ctr">
              <a:buNone/>
              <a:defRPr sz="1200"/>
            </a:lvl8pPr>
            <a:lvl9pPr marL="2743475" indent="0" algn="ctr">
              <a:buNone/>
              <a:defRPr sz="1200"/>
            </a:lvl9pPr>
          </a:lstStyle>
          <a:p>
            <a:r>
              <a:rPr lang="ru-RU"/>
              <a:t>Образец подзаголовка</a:t>
            </a:r>
            <a:endParaRPr lang="en-US" dirty="0"/>
          </a:p>
        </p:txBody>
      </p:sp>
      <p:pic>
        <p:nvPicPr>
          <p:cNvPr id="14" name="Рисунок 13">
            <a:extLst>
              <a:ext uri="{FF2B5EF4-FFF2-40B4-BE49-F238E27FC236}">
                <a16:creationId xmlns:a16="http://schemas.microsoft.com/office/drawing/2014/main" id="{A25F9106-5CEC-478E-B902-CDF94D5317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945" y="5927309"/>
            <a:ext cx="1992681" cy="525881"/>
          </a:xfrm>
          <a:prstGeom prst="rect">
            <a:avLst/>
          </a:prstGeom>
        </p:spPr>
      </p:pic>
      <p:pic>
        <p:nvPicPr>
          <p:cNvPr id="16" name="Рисунок 15">
            <a:extLst>
              <a:ext uri="{FF2B5EF4-FFF2-40B4-BE49-F238E27FC236}">
                <a16:creationId xmlns:a16="http://schemas.microsoft.com/office/drawing/2014/main" id="{3AB99FDC-68D8-487C-BB6A-169C436EC3C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583116" y="0"/>
            <a:ext cx="3560885" cy="6858000"/>
          </a:xfrm>
          <a:prstGeom prst="rect">
            <a:avLst/>
          </a:prstGeom>
        </p:spPr>
      </p:pic>
    </p:spTree>
    <p:extLst>
      <p:ext uri="{BB962C8B-B14F-4D97-AF65-F5344CB8AC3E}">
        <p14:creationId xmlns:p14="http://schemas.microsoft.com/office/powerpoint/2010/main" val="197058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grpSp>
        <p:nvGrpSpPr>
          <p:cNvPr id="22" name="bgs_grid" hidden="1"/>
          <p:cNvGrpSpPr/>
          <p:nvPr userDrawn="1">
            <p:custDataLst>
              <p:tags r:id="rId1"/>
            </p:custDataLst>
          </p:nvPr>
        </p:nvGrpSpPr>
        <p:grpSpPr>
          <a:xfrm>
            <a:off x="450605" y="1417134"/>
            <a:ext cx="8244987" cy="4612193"/>
            <a:chOff x="269875" y="1193800"/>
            <a:chExt cx="9356725" cy="4894263"/>
          </a:xfrm>
        </p:grpSpPr>
        <p:sp>
          <p:nvSpPr>
            <p:cNvPr id="23" name="part0" hidden="1"/>
            <p:cNvSpPr/>
            <p:nvPr userDrawn="1"/>
          </p:nvSpPr>
          <p:spPr>
            <a:xfrm>
              <a:off x="269875" y="1193800"/>
              <a:ext cx="9356725" cy="4894263"/>
            </a:xfrm>
            <a:prstGeom prst="rect">
              <a:avLst/>
            </a:prstGeom>
            <a:noFill/>
            <a:ln w="3175">
              <a:solidFill>
                <a:srgbClr val="DCDDDD"/>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1" dirty="0"/>
            </a:p>
          </p:txBody>
        </p:sp>
        <p:sp>
          <p:nvSpPr>
            <p:cNvPr id="24" name="part1" hidden="1"/>
            <p:cNvSpPr/>
            <p:nvPr userDrawn="1"/>
          </p:nvSpPr>
          <p:spPr>
            <a:xfrm>
              <a:off x="2468277" y="1193800"/>
              <a:ext cx="187150" cy="4894263"/>
            </a:xfrm>
            <a:prstGeom prst="rect">
              <a:avLst/>
            </a:prstGeom>
            <a:noFill/>
            <a:ln w="3175">
              <a:solidFill>
                <a:srgbClr val="DCDDDD"/>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1" dirty="0"/>
            </a:p>
          </p:txBody>
        </p:sp>
        <p:sp>
          <p:nvSpPr>
            <p:cNvPr id="42" name="part2" hidden="1"/>
            <p:cNvSpPr/>
            <p:nvPr userDrawn="1"/>
          </p:nvSpPr>
          <p:spPr>
            <a:xfrm>
              <a:off x="4861314" y="1193800"/>
              <a:ext cx="181015" cy="4894263"/>
            </a:xfrm>
            <a:prstGeom prst="rect">
              <a:avLst/>
            </a:prstGeom>
            <a:noFill/>
            <a:ln w="3175">
              <a:solidFill>
                <a:srgbClr val="DCDDDD"/>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1" dirty="0"/>
            </a:p>
          </p:txBody>
        </p:sp>
        <p:sp>
          <p:nvSpPr>
            <p:cNvPr id="43" name="part3" hidden="1"/>
            <p:cNvSpPr/>
            <p:nvPr userDrawn="1"/>
          </p:nvSpPr>
          <p:spPr>
            <a:xfrm>
              <a:off x="7231898" y="1193800"/>
              <a:ext cx="188625" cy="4894263"/>
            </a:xfrm>
            <a:prstGeom prst="rect">
              <a:avLst/>
            </a:prstGeom>
            <a:noFill/>
            <a:ln w="3175">
              <a:solidFill>
                <a:srgbClr val="DCDDDD"/>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1" dirty="0"/>
            </a:p>
          </p:txBody>
        </p:sp>
        <p:sp>
          <p:nvSpPr>
            <p:cNvPr id="44" name="part4" hidden="1"/>
            <p:cNvSpPr/>
            <p:nvPr userDrawn="1"/>
          </p:nvSpPr>
          <p:spPr>
            <a:xfrm>
              <a:off x="269875" y="3536988"/>
              <a:ext cx="9356725" cy="213507"/>
            </a:xfrm>
            <a:prstGeom prst="rect">
              <a:avLst/>
            </a:prstGeom>
            <a:noFill/>
            <a:ln w="3175">
              <a:solidFill>
                <a:srgbClr val="DCDDDD"/>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1" dirty="0"/>
            </a:p>
          </p:txBody>
        </p:sp>
      </p:grpSp>
      <p:sp>
        <p:nvSpPr>
          <p:cNvPr id="5" name="SectionTitle"/>
          <p:cNvSpPr>
            <a:spLocks noGrp="1"/>
          </p:cNvSpPr>
          <p:nvPr>
            <p:ph type="body" sz="quarter" idx="11" hasCustomPrompt="1"/>
          </p:nvPr>
        </p:nvSpPr>
        <p:spPr>
          <a:xfrm>
            <a:off x="337624" y="221944"/>
            <a:ext cx="7213829" cy="142027"/>
          </a:xfrm>
          <a:prstGeom prst="rect">
            <a:avLst/>
          </a:prstGeom>
        </p:spPr>
        <p:txBody>
          <a:bodyPr vert="horz" wrap="square" lIns="0" tIns="0" rIns="0" bIns="0" rtlCol="0">
            <a:spAutoFit/>
          </a:bodyPr>
          <a:lstStyle>
            <a:lvl1pPr>
              <a:defRPr lang="en-US" sz="923" b="1" dirty="0">
                <a:solidFill>
                  <a:schemeClr val="bg1">
                    <a:lumMod val="50000"/>
                  </a:schemeClr>
                </a:solidFill>
                <a:latin typeface="Century Gothic" panose="020B0502020202020204" pitchFamily="34" charset="0"/>
              </a:defRPr>
            </a:lvl1pPr>
          </a:lstStyle>
          <a:p>
            <a:pPr lvl="0" defTabSz="685868">
              <a:spcBef>
                <a:spcPts val="277"/>
              </a:spcBef>
              <a:spcAft>
                <a:spcPts val="277"/>
              </a:spcAft>
              <a:buFont typeface="Arial" panose="020B0604020202020204" pitchFamily="34" charset="0"/>
            </a:pPr>
            <a:r>
              <a:rPr lang="en-US" dirty="0"/>
              <a:t>Super title here</a:t>
            </a:r>
          </a:p>
        </p:txBody>
      </p:sp>
      <p:sp>
        <p:nvSpPr>
          <p:cNvPr id="6" name="Title 5"/>
          <p:cNvSpPr>
            <a:spLocks noGrp="1"/>
          </p:cNvSpPr>
          <p:nvPr>
            <p:ph type="title"/>
          </p:nvPr>
        </p:nvSpPr>
        <p:spPr>
          <a:xfrm>
            <a:off x="324003" y="438163"/>
            <a:ext cx="7218072" cy="434975"/>
          </a:xfrm>
        </p:spPr>
        <p:txBody>
          <a:bodyPr vert="horz" lIns="0" tIns="0" rIns="0" bIns="0" rtlCol="0" anchor="t" anchorCtr="0">
            <a:noAutofit/>
          </a:bodyPr>
          <a:lstStyle>
            <a:lvl1pPr>
              <a:defRPr lang="en-GB" b="1" dirty="0">
                <a:solidFill>
                  <a:srgbClr val="137EC6"/>
                </a:solidFill>
                <a:latin typeface="FuturaBookC" panose="04000500000000000000" pitchFamily="82" charset="0"/>
                <a:cs typeface="Arial" panose="020B0604020202020204" pitchFamily="34" charset="0"/>
              </a:defRPr>
            </a:lvl1pPr>
          </a:lstStyle>
          <a:p>
            <a:pPr lvl="0" defTabSz="685868"/>
            <a:r>
              <a:rPr lang="ru-RU" dirty="0"/>
              <a:t>Образец заголовка</a:t>
            </a:r>
            <a:endParaRPr lang="en-GB" dirty="0"/>
          </a:p>
        </p:txBody>
      </p:sp>
    </p:spTree>
    <p:extLst>
      <p:ext uri="{BB962C8B-B14F-4D97-AF65-F5344CB8AC3E}">
        <p14:creationId xmlns:p14="http://schemas.microsoft.com/office/powerpoint/2010/main" val="1076173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8503-C743-8B60-8E90-EF67038873CB}"/>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3E8A775A-0202-36B5-B549-DCF1A099BA86}"/>
              </a:ext>
            </a:extLst>
          </p:cNvPr>
          <p:cNvSpPr>
            <a:spLocks noGrp="1"/>
          </p:cNvSpPr>
          <p:nvPr>
            <p:ph idx="1"/>
          </p:nvPr>
        </p:nvSpPr>
        <p:spPr>
          <a:xfrm>
            <a:off x="324003" y="1316072"/>
            <a:ext cx="8502009" cy="49577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C584C46-DD36-1049-7892-FDCD9363E7EC}"/>
              </a:ext>
            </a:extLst>
          </p:cNvPr>
          <p:cNvSpPr>
            <a:spLocks noGrp="1"/>
          </p:cNvSpPr>
          <p:nvPr>
            <p:ph type="dt" sz="half" idx="10"/>
          </p:nvPr>
        </p:nvSpPr>
        <p:spPr/>
        <p:txBody>
          <a:bodyPr/>
          <a:lstStyle/>
          <a:p>
            <a:fld id="{5070820A-DAA5-44A3-8AE2-D7D2F6F3AD16}" type="datetimeFigureOut">
              <a:rPr lang="ru-RU" smtClean="0"/>
              <a:t>16.08.2023</a:t>
            </a:fld>
            <a:endParaRPr lang="ru-RU" dirty="0"/>
          </a:p>
        </p:txBody>
      </p:sp>
      <p:sp>
        <p:nvSpPr>
          <p:cNvPr id="5" name="Footer Placeholder 4">
            <a:extLst>
              <a:ext uri="{FF2B5EF4-FFF2-40B4-BE49-F238E27FC236}">
                <a16:creationId xmlns:a16="http://schemas.microsoft.com/office/drawing/2014/main" id="{116A08E8-E9C0-4118-A99E-E1C15E9F243F}"/>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44AFDE31-00D6-8F98-95BB-D20CEE314962}"/>
              </a:ext>
            </a:extLst>
          </p:cNvPr>
          <p:cNvSpPr>
            <a:spLocks noGrp="1"/>
          </p:cNvSpPr>
          <p:nvPr>
            <p:ph type="sldNum" sz="quarter" idx="12"/>
          </p:nvPr>
        </p:nvSpPr>
        <p:spPr/>
        <p:txBody>
          <a:bodyPr/>
          <a:lstStyle/>
          <a:p>
            <a:fld id="{324C8AE2-118E-4ABC-9EFC-6878BAA384EC}" type="slidenum">
              <a:rPr lang="ru-RU" smtClean="0"/>
              <a:t>‹№›</a:t>
            </a:fld>
            <a:endParaRPr lang="ru-RU" dirty="0"/>
          </a:p>
        </p:txBody>
      </p:sp>
    </p:spTree>
    <p:extLst>
      <p:ext uri="{BB962C8B-B14F-4D97-AF65-F5344CB8AC3E}">
        <p14:creationId xmlns:p14="http://schemas.microsoft.com/office/powerpoint/2010/main" val="1415842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vmlDrawing" Target="../drawings/vmlDrawing1.vml"/><Relationship Id="rId4" Type="http://schemas.openxmlformats.org/officeDocument/2006/relationships/theme" Target="../theme/theme1.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AA93E41-3659-5C46-E9E5-1ADF2677F821}"/>
              </a:ext>
            </a:extLst>
          </p:cNvPr>
          <p:cNvGraphicFramePr>
            <a:graphicFrameLocks noChangeAspect="1"/>
          </p:cNvGraphicFramePr>
          <p:nvPr userDrawn="1">
            <p:custDataLst>
              <p:tags r:id="rId6"/>
            </p:custDataLst>
            <p:extLst>
              <p:ext uri="{D42A27DB-BD31-4B8C-83A1-F6EECF244321}">
                <p14:modId xmlns:p14="http://schemas.microsoft.com/office/powerpoint/2010/main" val="1833632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5" name="think-cell Slide" r:id="rId7" imgW="395" imgH="396" progId="TCLayout.ActiveDocument.1">
                  <p:embed/>
                </p:oleObj>
              </mc:Choice>
              <mc:Fallback>
                <p:oleObj name="think-cell Slide" r:id="rId7" imgW="395" imgH="396" progId="TCLayout.ActiveDocument.1">
                  <p:embed/>
                  <p:pic>
                    <p:nvPicPr>
                      <p:cNvPr id="4" name="Object 3" hidden="1">
                        <a:extLst>
                          <a:ext uri="{FF2B5EF4-FFF2-40B4-BE49-F238E27FC236}">
                            <a16:creationId xmlns:a16="http://schemas.microsoft.com/office/drawing/2014/main" id="{7AA93E41-3659-5C46-E9E5-1ADF2677F82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24004" y="438161"/>
            <a:ext cx="7217723" cy="435600"/>
          </a:xfrm>
          <a:prstGeom prst="rect">
            <a:avLst/>
          </a:prstGeom>
        </p:spPr>
        <p:txBody>
          <a:bodyPr vert="horz" lIns="0" tIns="0" rIns="0" bIns="0" rtlCol="0" anchor="t" anchorCtr="0">
            <a:noAutofit/>
          </a:bodyPr>
          <a:lstStyle/>
          <a:p>
            <a:r>
              <a:rPr lang="ru-RU"/>
              <a:t>Образец заголовка</a:t>
            </a:r>
            <a:endParaRPr lang="en-US" dirty="0"/>
          </a:p>
        </p:txBody>
      </p:sp>
      <p:sp>
        <p:nvSpPr>
          <p:cNvPr id="29" name="Shape 8"/>
          <p:cNvSpPr txBox="1">
            <a:spLocks/>
          </p:cNvSpPr>
          <p:nvPr userDrawn="1"/>
        </p:nvSpPr>
        <p:spPr>
          <a:xfrm>
            <a:off x="8465965" y="6447918"/>
            <a:ext cx="360047" cy="149412"/>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831" smtClean="0">
                <a:solidFill>
                  <a:srgbClr val="2552A3"/>
                </a:solidFill>
                <a:latin typeface="+mn-lt"/>
                <a:ea typeface="Arial"/>
                <a:cs typeface="Arial" panose="020B0604020202020204" pitchFamily="34" charset="0"/>
              </a:rPr>
              <a:pPr algn="r"/>
              <a:t>‹№›</a:t>
            </a:fld>
            <a:endParaRPr lang="en-US" sz="831" dirty="0">
              <a:solidFill>
                <a:srgbClr val="2552A3"/>
              </a:solidFill>
              <a:latin typeface="+mn-lt"/>
              <a:ea typeface="Arial"/>
              <a:cs typeface="Arial" panose="020B0604020202020204" pitchFamily="34" charset="0"/>
            </a:endParaRPr>
          </a:p>
        </p:txBody>
      </p:sp>
      <p:grpSp>
        <p:nvGrpSpPr>
          <p:cNvPr id="60" name="Group 59">
            <a:extLst>
              <a:ext uri="{FF2B5EF4-FFF2-40B4-BE49-F238E27FC236}">
                <a16:creationId xmlns:a16="http://schemas.microsoft.com/office/drawing/2014/main" id="{FEEBED29-10D2-4C2B-975B-024AC7C2B55E}"/>
              </a:ext>
            </a:extLst>
          </p:cNvPr>
          <p:cNvGrpSpPr/>
          <p:nvPr userDrawn="1"/>
        </p:nvGrpSpPr>
        <p:grpSpPr>
          <a:xfrm>
            <a:off x="9406313" y="438152"/>
            <a:ext cx="1457005" cy="3486003"/>
            <a:chOff x="3634369" y="318226"/>
            <a:chExt cx="1578422" cy="3486003"/>
          </a:xfrm>
        </p:grpSpPr>
        <p:grpSp>
          <p:nvGrpSpPr>
            <p:cNvPr id="61" name="Group 60">
              <a:extLst>
                <a:ext uri="{FF2B5EF4-FFF2-40B4-BE49-F238E27FC236}">
                  <a16:creationId xmlns:a16="http://schemas.microsoft.com/office/drawing/2014/main" id="{A211EEB3-F0B6-482C-8E99-27448E81670E}"/>
                </a:ext>
              </a:extLst>
            </p:cNvPr>
            <p:cNvGrpSpPr/>
            <p:nvPr/>
          </p:nvGrpSpPr>
          <p:grpSpPr>
            <a:xfrm>
              <a:off x="3634369" y="318226"/>
              <a:ext cx="1578422" cy="363467"/>
              <a:chOff x="3634369" y="318226"/>
              <a:chExt cx="1578422" cy="363467"/>
            </a:xfrm>
          </p:grpSpPr>
          <p:sp>
            <p:nvSpPr>
              <p:cNvPr id="101" name="Rectangle 100">
                <a:extLst>
                  <a:ext uri="{FF2B5EF4-FFF2-40B4-BE49-F238E27FC236}">
                    <a16:creationId xmlns:a16="http://schemas.microsoft.com/office/drawing/2014/main" id="{08FABE2E-3541-4803-B99C-EA7AE3F6FB47}"/>
                  </a:ext>
                </a:extLst>
              </p:cNvPr>
              <p:cNvSpPr/>
              <p:nvPr/>
            </p:nvSpPr>
            <p:spPr>
              <a:xfrm>
                <a:off x="3634371" y="318226"/>
                <a:ext cx="1305312" cy="212883"/>
              </a:xfrm>
              <a:prstGeom prst="rect">
                <a:avLst/>
              </a:prstGeom>
            </p:spPr>
            <p:txBody>
              <a:bodyPr vert="horz" lIns="0" tIns="0" rIns="0" bIns="0" rtlCol="0">
                <a:noAutofit/>
              </a:bodyPr>
              <a:lstStyle/>
              <a:p>
                <a:pPr marL="0" marR="0" lvl="0" indent="0" defTabSz="844083" eaLnBrk="1" fontAlgn="auto" latinLnBrk="0" hangingPunct="1">
                  <a:lnSpc>
                    <a:spcPct val="100000"/>
                  </a:lnSpc>
                  <a:spcBef>
                    <a:spcPts val="923"/>
                  </a:spcBef>
                  <a:spcAft>
                    <a:spcPts val="277"/>
                  </a:spcAft>
                  <a:buClrTx/>
                  <a:buSzTx/>
                  <a:buFontTx/>
                  <a:buNone/>
                  <a:tabLst/>
                  <a:defRPr/>
                </a:pPr>
                <a:r>
                  <a:rPr kumimoji="0" lang="ru-RU" sz="739" b="1" i="0" u="none" strike="noStrike" kern="0" cap="none" spc="0" normalizeH="0" baseline="0" noProof="0" dirty="0">
                    <a:ln>
                      <a:noFill/>
                    </a:ln>
                    <a:solidFill>
                      <a:srgbClr val="6B6F77"/>
                    </a:solidFill>
                    <a:effectLst/>
                    <a:uLnTx/>
                    <a:uFillTx/>
                  </a:rPr>
                  <a:t>Основная палитра</a:t>
                </a:r>
                <a:endParaRPr kumimoji="0" lang="en-US" sz="739" b="1" i="0" u="none" strike="noStrike" kern="0" cap="none" spc="0" normalizeH="0" baseline="0" noProof="0" dirty="0">
                  <a:ln>
                    <a:noFill/>
                  </a:ln>
                  <a:solidFill>
                    <a:srgbClr val="6B6F77"/>
                  </a:solidFill>
                  <a:effectLst/>
                  <a:uLnTx/>
                  <a:uFillTx/>
                </a:endParaRPr>
              </a:p>
            </p:txBody>
          </p:sp>
          <p:grpSp>
            <p:nvGrpSpPr>
              <p:cNvPr id="102" name="Group 101">
                <a:extLst>
                  <a:ext uri="{FF2B5EF4-FFF2-40B4-BE49-F238E27FC236}">
                    <a16:creationId xmlns:a16="http://schemas.microsoft.com/office/drawing/2014/main" id="{3D3E6DF0-9F3D-433D-906C-1E5900E89145}"/>
                  </a:ext>
                </a:extLst>
              </p:cNvPr>
              <p:cNvGrpSpPr/>
              <p:nvPr/>
            </p:nvGrpSpPr>
            <p:grpSpPr>
              <a:xfrm>
                <a:off x="3634369" y="468810"/>
                <a:ext cx="1578422" cy="212883"/>
                <a:chOff x="3634369" y="496518"/>
                <a:chExt cx="1868455" cy="252000"/>
              </a:xfrm>
            </p:grpSpPr>
            <p:sp>
              <p:nvSpPr>
                <p:cNvPr id="103" name="Oval 102">
                  <a:extLst>
                    <a:ext uri="{FF2B5EF4-FFF2-40B4-BE49-F238E27FC236}">
                      <a16:creationId xmlns:a16="http://schemas.microsoft.com/office/drawing/2014/main" id="{4A4AD596-43F2-404B-A2FB-D011A5B562E8}"/>
                    </a:ext>
                  </a:extLst>
                </p:cNvPr>
                <p:cNvSpPr/>
                <p:nvPr/>
              </p:nvSpPr>
              <p:spPr>
                <a:xfrm>
                  <a:off x="3957661" y="496518"/>
                  <a:ext cx="252000" cy="252000"/>
                </a:xfrm>
                <a:prstGeom prst="ellipse">
                  <a:avLst/>
                </a:prstGeom>
                <a:solidFill>
                  <a:srgbClr val="A39C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104" name="Oval 103">
                  <a:extLst>
                    <a:ext uri="{FF2B5EF4-FFF2-40B4-BE49-F238E27FC236}">
                      <a16:creationId xmlns:a16="http://schemas.microsoft.com/office/drawing/2014/main" id="{EA2A3FBA-84F0-40D8-ACDC-686AE4DD7FD5}"/>
                    </a:ext>
                  </a:extLst>
                </p:cNvPr>
                <p:cNvSpPr/>
                <p:nvPr/>
              </p:nvSpPr>
              <p:spPr>
                <a:xfrm>
                  <a:off x="4280951" y="496518"/>
                  <a:ext cx="252000" cy="252000"/>
                </a:xfrm>
                <a:prstGeom prst="ellipse">
                  <a:avLst/>
                </a:prstGeom>
                <a:solidFill>
                  <a:srgbClr val="7740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105" name="Oval 104">
                  <a:extLst>
                    <a:ext uri="{FF2B5EF4-FFF2-40B4-BE49-F238E27FC236}">
                      <a16:creationId xmlns:a16="http://schemas.microsoft.com/office/drawing/2014/main" id="{411BDC62-208F-4F7A-B90E-AF5274BD3071}"/>
                    </a:ext>
                  </a:extLst>
                </p:cNvPr>
                <p:cNvSpPr/>
                <p:nvPr/>
              </p:nvSpPr>
              <p:spPr>
                <a:xfrm>
                  <a:off x="4604243" y="496518"/>
                  <a:ext cx="252000" cy="252000"/>
                </a:xfrm>
                <a:prstGeom prst="ellipse">
                  <a:avLst/>
                </a:prstGeom>
                <a:solidFill>
                  <a:srgbClr val="A39C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106" name="Oval 105">
                  <a:extLst>
                    <a:ext uri="{FF2B5EF4-FFF2-40B4-BE49-F238E27FC236}">
                      <a16:creationId xmlns:a16="http://schemas.microsoft.com/office/drawing/2014/main" id="{77E7A8CD-3368-4798-83D0-F71856706BA2}"/>
                    </a:ext>
                  </a:extLst>
                </p:cNvPr>
                <p:cNvSpPr/>
                <p:nvPr/>
              </p:nvSpPr>
              <p:spPr>
                <a:xfrm>
                  <a:off x="4927533" y="496518"/>
                  <a:ext cx="252000" cy="252000"/>
                </a:xfrm>
                <a:prstGeom prst="ellipse">
                  <a:avLst/>
                </a:prstGeom>
                <a:solidFill>
                  <a:srgbClr val="CAC5F9"/>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107" name="Oval 106">
                  <a:extLst>
                    <a:ext uri="{FF2B5EF4-FFF2-40B4-BE49-F238E27FC236}">
                      <a16:creationId xmlns:a16="http://schemas.microsoft.com/office/drawing/2014/main" id="{ECE10C69-ADA2-4425-B84C-4B725540A837}"/>
                    </a:ext>
                  </a:extLst>
                </p:cNvPr>
                <p:cNvSpPr/>
                <p:nvPr/>
              </p:nvSpPr>
              <p:spPr>
                <a:xfrm>
                  <a:off x="5250824" y="496518"/>
                  <a:ext cx="252000" cy="252000"/>
                </a:xfrm>
                <a:prstGeom prst="ellipse">
                  <a:avLst/>
                </a:prstGeom>
                <a:solidFill>
                  <a:srgbClr val="E4E4EF"/>
                </a:solidFill>
                <a:ln w="12700" cap="flat" cmpd="sng" algn="ctr">
                  <a:solidFill>
                    <a:srgbClr val="FFFFFF"/>
                  </a:solid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108" name="Oval 107">
                  <a:extLst>
                    <a:ext uri="{FF2B5EF4-FFF2-40B4-BE49-F238E27FC236}">
                      <a16:creationId xmlns:a16="http://schemas.microsoft.com/office/drawing/2014/main" id="{FFB4497A-470D-412F-A591-D0BC9FF4725C}"/>
                    </a:ext>
                  </a:extLst>
                </p:cNvPr>
                <p:cNvSpPr/>
                <p:nvPr userDrawn="1"/>
              </p:nvSpPr>
              <p:spPr>
                <a:xfrm>
                  <a:off x="3634369" y="496518"/>
                  <a:ext cx="252000" cy="252000"/>
                </a:xfrm>
                <a:prstGeom prst="ellipse">
                  <a:avLst/>
                </a:prstGeom>
                <a:solidFill>
                  <a:srgbClr val="531A56"/>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62" name="Group 61">
              <a:extLst>
                <a:ext uri="{FF2B5EF4-FFF2-40B4-BE49-F238E27FC236}">
                  <a16:creationId xmlns:a16="http://schemas.microsoft.com/office/drawing/2014/main" id="{3E164606-29E3-46B6-88D9-D61C65DAD62F}"/>
                </a:ext>
              </a:extLst>
            </p:cNvPr>
            <p:cNvGrpSpPr/>
            <p:nvPr/>
          </p:nvGrpSpPr>
          <p:grpSpPr>
            <a:xfrm>
              <a:off x="3634370" y="829678"/>
              <a:ext cx="1427157" cy="743938"/>
              <a:chOff x="3634370" y="885480"/>
              <a:chExt cx="1427157" cy="743938"/>
            </a:xfrm>
          </p:grpSpPr>
          <p:sp>
            <p:nvSpPr>
              <p:cNvPr id="89" name="Rectangle 88">
                <a:extLst>
                  <a:ext uri="{FF2B5EF4-FFF2-40B4-BE49-F238E27FC236}">
                    <a16:creationId xmlns:a16="http://schemas.microsoft.com/office/drawing/2014/main" id="{2E01FF4D-462D-4A9F-BEC4-39614C429DFB}"/>
                  </a:ext>
                </a:extLst>
              </p:cNvPr>
              <p:cNvSpPr/>
              <p:nvPr/>
            </p:nvSpPr>
            <p:spPr>
              <a:xfrm>
                <a:off x="3634371" y="885480"/>
                <a:ext cx="1427156" cy="239890"/>
              </a:xfrm>
              <a:prstGeom prst="rect">
                <a:avLst/>
              </a:prstGeom>
            </p:spPr>
            <p:txBody>
              <a:bodyPr vert="horz" lIns="0" tIns="0" rIns="0" bIns="0" rtlCol="0">
                <a:noAutofit/>
              </a:bodyPr>
              <a:lstStyle/>
              <a:p>
                <a:pPr marL="0" marR="0" lvl="0" indent="0" defTabSz="844083" eaLnBrk="1" fontAlgn="auto" latinLnBrk="0" hangingPunct="1">
                  <a:lnSpc>
                    <a:spcPct val="100000"/>
                  </a:lnSpc>
                  <a:spcBef>
                    <a:spcPts val="923"/>
                  </a:spcBef>
                  <a:spcAft>
                    <a:spcPts val="277"/>
                  </a:spcAft>
                  <a:buClrTx/>
                  <a:buSzTx/>
                  <a:buFontTx/>
                  <a:buNone/>
                  <a:tabLst/>
                  <a:defRPr/>
                </a:pPr>
                <a:r>
                  <a:rPr kumimoji="0" lang="ru-RU" sz="739" b="1" i="0" u="none" strike="noStrike" kern="0" cap="none" spc="0" normalizeH="0" baseline="0" noProof="0" dirty="0">
                    <a:ln>
                      <a:noFill/>
                    </a:ln>
                    <a:solidFill>
                      <a:srgbClr val="6B6F77"/>
                    </a:solidFill>
                    <a:effectLst/>
                    <a:uLnTx/>
                    <a:uFillTx/>
                  </a:rPr>
                  <a:t>Вторичная палитра </a:t>
                </a:r>
                <a:r>
                  <a:rPr kumimoji="0" lang="ru-RU" sz="739" b="0" i="0" u="none" strike="noStrike" kern="0" cap="none" spc="0" normalizeH="0" baseline="0" noProof="0" dirty="0">
                    <a:ln>
                      <a:noFill/>
                    </a:ln>
                    <a:solidFill>
                      <a:srgbClr val="6B6F77"/>
                    </a:solidFill>
                    <a:effectLst/>
                    <a:uLnTx/>
                    <a:uFillTx/>
                  </a:rPr>
                  <a:t>(стилеобразующий элемент)</a:t>
                </a:r>
                <a:endParaRPr kumimoji="0" lang="en-US" sz="739" b="0" i="0" u="none" strike="noStrike" kern="0" cap="none" spc="0" normalizeH="0" baseline="0" noProof="0" dirty="0">
                  <a:ln>
                    <a:noFill/>
                  </a:ln>
                  <a:solidFill>
                    <a:srgbClr val="6B6F77"/>
                  </a:solidFill>
                  <a:effectLst/>
                  <a:uLnTx/>
                  <a:uFillTx/>
                </a:endParaRPr>
              </a:p>
            </p:txBody>
          </p:sp>
          <p:grpSp>
            <p:nvGrpSpPr>
              <p:cNvPr id="90" name="Group 89">
                <a:extLst>
                  <a:ext uri="{FF2B5EF4-FFF2-40B4-BE49-F238E27FC236}">
                    <a16:creationId xmlns:a16="http://schemas.microsoft.com/office/drawing/2014/main" id="{7B3E21BF-3A2D-44C3-AA8D-2A884591710F}"/>
                  </a:ext>
                </a:extLst>
              </p:cNvPr>
              <p:cNvGrpSpPr/>
              <p:nvPr/>
            </p:nvGrpSpPr>
            <p:grpSpPr>
              <a:xfrm>
                <a:off x="3634370" y="1160238"/>
                <a:ext cx="1305312" cy="469180"/>
                <a:chOff x="3634370" y="1206418"/>
                <a:chExt cx="1545164" cy="555392"/>
              </a:xfrm>
            </p:grpSpPr>
            <p:sp>
              <p:nvSpPr>
                <p:cNvPr id="91" name="Oval 90">
                  <a:extLst>
                    <a:ext uri="{FF2B5EF4-FFF2-40B4-BE49-F238E27FC236}">
                      <a16:creationId xmlns:a16="http://schemas.microsoft.com/office/drawing/2014/main" id="{18B6D129-93FA-4993-8C97-92D7108E9B4F}"/>
                    </a:ext>
                  </a:extLst>
                </p:cNvPr>
                <p:cNvSpPr/>
                <p:nvPr/>
              </p:nvSpPr>
              <p:spPr>
                <a:xfrm>
                  <a:off x="3634370" y="1206418"/>
                  <a:ext cx="252000" cy="252000"/>
                </a:xfrm>
                <a:prstGeom prst="ellipse">
                  <a:avLst/>
                </a:prstGeom>
                <a:solidFill>
                  <a:srgbClr val="A39C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2" name="Oval 91">
                  <a:extLst>
                    <a:ext uri="{FF2B5EF4-FFF2-40B4-BE49-F238E27FC236}">
                      <a16:creationId xmlns:a16="http://schemas.microsoft.com/office/drawing/2014/main" id="{97634C8F-8C15-4780-9EBC-7B89E1518774}"/>
                    </a:ext>
                  </a:extLst>
                </p:cNvPr>
                <p:cNvSpPr/>
                <p:nvPr/>
              </p:nvSpPr>
              <p:spPr>
                <a:xfrm>
                  <a:off x="3957661" y="1206418"/>
                  <a:ext cx="252000" cy="252000"/>
                </a:xfrm>
                <a:prstGeom prst="ellipse">
                  <a:avLst/>
                </a:prstGeom>
                <a:solidFill>
                  <a:srgbClr val="7740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3" name="Oval 92">
                  <a:extLst>
                    <a:ext uri="{FF2B5EF4-FFF2-40B4-BE49-F238E27FC236}">
                      <a16:creationId xmlns:a16="http://schemas.microsoft.com/office/drawing/2014/main" id="{F1F411BF-AF26-4BFF-94F5-8BB2216D4873}"/>
                    </a:ext>
                  </a:extLst>
                </p:cNvPr>
                <p:cNvSpPr/>
                <p:nvPr/>
              </p:nvSpPr>
              <p:spPr>
                <a:xfrm>
                  <a:off x="4280952" y="1206418"/>
                  <a:ext cx="252000" cy="252000"/>
                </a:xfrm>
                <a:prstGeom prst="ellipse">
                  <a:avLst/>
                </a:prstGeom>
                <a:solidFill>
                  <a:srgbClr val="A39C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4" name="Oval 93">
                  <a:extLst>
                    <a:ext uri="{FF2B5EF4-FFF2-40B4-BE49-F238E27FC236}">
                      <a16:creationId xmlns:a16="http://schemas.microsoft.com/office/drawing/2014/main" id="{16A5DFEE-35BE-41DA-9619-B10FB825CFD6}"/>
                    </a:ext>
                  </a:extLst>
                </p:cNvPr>
                <p:cNvSpPr/>
                <p:nvPr/>
              </p:nvSpPr>
              <p:spPr>
                <a:xfrm>
                  <a:off x="4604243" y="1206418"/>
                  <a:ext cx="252000" cy="252000"/>
                </a:xfrm>
                <a:prstGeom prst="ellipse">
                  <a:avLst/>
                </a:prstGeom>
                <a:solidFill>
                  <a:srgbClr val="CAC5F9"/>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5" name="Oval 94">
                  <a:extLst>
                    <a:ext uri="{FF2B5EF4-FFF2-40B4-BE49-F238E27FC236}">
                      <a16:creationId xmlns:a16="http://schemas.microsoft.com/office/drawing/2014/main" id="{0F472C4A-DF07-48B8-A96A-4FEA4241F3F2}"/>
                    </a:ext>
                  </a:extLst>
                </p:cNvPr>
                <p:cNvSpPr/>
                <p:nvPr/>
              </p:nvSpPr>
              <p:spPr>
                <a:xfrm>
                  <a:off x="4927534" y="1206418"/>
                  <a:ext cx="252000" cy="252000"/>
                </a:xfrm>
                <a:prstGeom prst="ellipse">
                  <a:avLst/>
                </a:prstGeom>
                <a:solidFill>
                  <a:srgbClr val="E4E4EF"/>
                </a:solidFill>
                <a:ln w="12700" cap="flat" cmpd="sng" algn="ctr">
                  <a:solidFill>
                    <a:srgbClr val="FFFFFF"/>
                  </a:solid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6" name="Oval 95">
                  <a:extLst>
                    <a:ext uri="{FF2B5EF4-FFF2-40B4-BE49-F238E27FC236}">
                      <a16:creationId xmlns:a16="http://schemas.microsoft.com/office/drawing/2014/main" id="{DB79AA95-ADB7-4439-ABE2-3578B5BC1FD5}"/>
                    </a:ext>
                  </a:extLst>
                </p:cNvPr>
                <p:cNvSpPr/>
                <p:nvPr/>
              </p:nvSpPr>
              <p:spPr>
                <a:xfrm>
                  <a:off x="3634370" y="1509810"/>
                  <a:ext cx="252000" cy="252000"/>
                </a:xfrm>
                <a:prstGeom prst="ellipse">
                  <a:avLst/>
                </a:prstGeom>
                <a:solidFill>
                  <a:srgbClr val="CDFF5D"/>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7" name="Oval 96">
                  <a:extLst>
                    <a:ext uri="{FF2B5EF4-FFF2-40B4-BE49-F238E27FC236}">
                      <a16:creationId xmlns:a16="http://schemas.microsoft.com/office/drawing/2014/main" id="{76C3484D-684B-43CA-8BE6-1F446C9ED5F8}"/>
                    </a:ext>
                  </a:extLst>
                </p:cNvPr>
                <p:cNvSpPr/>
                <p:nvPr/>
              </p:nvSpPr>
              <p:spPr>
                <a:xfrm>
                  <a:off x="3957661" y="1509810"/>
                  <a:ext cx="252000" cy="252000"/>
                </a:xfrm>
                <a:prstGeom prst="ellipse">
                  <a:avLst/>
                </a:prstGeom>
                <a:solidFill>
                  <a:srgbClr val="00DD99"/>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8" name="Oval 97">
                  <a:extLst>
                    <a:ext uri="{FF2B5EF4-FFF2-40B4-BE49-F238E27FC236}">
                      <a16:creationId xmlns:a16="http://schemas.microsoft.com/office/drawing/2014/main" id="{BBB7BFFD-B7B4-4009-9EBA-34282EF8C700}"/>
                    </a:ext>
                  </a:extLst>
                </p:cNvPr>
                <p:cNvSpPr/>
                <p:nvPr/>
              </p:nvSpPr>
              <p:spPr>
                <a:xfrm>
                  <a:off x="4280952" y="1509810"/>
                  <a:ext cx="252000" cy="252000"/>
                </a:xfrm>
                <a:prstGeom prst="ellipse">
                  <a:avLst/>
                </a:prstGeom>
                <a:solidFill>
                  <a:srgbClr val="2ADBDB"/>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99" name="Oval 98">
                  <a:extLst>
                    <a:ext uri="{FF2B5EF4-FFF2-40B4-BE49-F238E27FC236}">
                      <a16:creationId xmlns:a16="http://schemas.microsoft.com/office/drawing/2014/main" id="{110CAFD4-4D3C-47EE-A709-830BD34F90D1}"/>
                    </a:ext>
                  </a:extLst>
                </p:cNvPr>
                <p:cNvSpPr/>
                <p:nvPr/>
              </p:nvSpPr>
              <p:spPr>
                <a:xfrm>
                  <a:off x="4604243" y="1509810"/>
                  <a:ext cx="252000" cy="252000"/>
                </a:xfrm>
                <a:prstGeom prst="ellipse">
                  <a:avLst/>
                </a:prstGeom>
                <a:solidFill>
                  <a:srgbClr val="FF605C"/>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100" name="Oval 99">
                  <a:extLst>
                    <a:ext uri="{FF2B5EF4-FFF2-40B4-BE49-F238E27FC236}">
                      <a16:creationId xmlns:a16="http://schemas.microsoft.com/office/drawing/2014/main" id="{4AE092DE-7E7B-41E0-8806-A1C42B722BE9}"/>
                    </a:ext>
                  </a:extLst>
                </p:cNvPr>
                <p:cNvSpPr/>
                <p:nvPr/>
              </p:nvSpPr>
              <p:spPr>
                <a:xfrm>
                  <a:off x="4927534" y="1509810"/>
                  <a:ext cx="252000" cy="252000"/>
                </a:xfrm>
                <a:prstGeom prst="ellipse">
                  <a:avLst/>
                </a:prstGeom>
                <a:solidFill>
                  <a:srgbClr val="FFAB66"/>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63" name="Group 62">
              <a:extLst>
                <a:ext uri="{FF2B5EF4-FFF2-40B4-BE49-F238E27FC236}">
                  <a16:creationId xmlns:a16="http://schemas.microsoft.com/office/drawing/2014/main" id="{7384F90B-26F3-482B-8AEE-EBEFF0E8BB0F}"/>
                </a:ext>
              </a:extLst>
            </p:cNvPr>
            <p:cNvGrpSpPr/>
            <p:nvPr/>
          </p:nvGrpSpPr>
          <p:grpSpPr>
            <a:xfrm>
              <a:off x="3634370" y="1740062"/>
              <a:ext cx="1214722" cy="2064167"/>
              <a:chOff x="3634370" y="1944415"/>
              <a:chExt cx="1214722" cy="2064167"/>
            </a:xfrm>
          </p:grpSpPr>
          <p:sp>
            <p:nvSpPr>
              <p:cNvPr id="64" name="Rectangle 63">
                <a:extLst>
                  <a:ext uri="{FF2B5EF4-FFF2-40B4-BE49-F238E27FC236}">
                    <a16:creationId xmlns:a16="http://schemas.microsoft.com/office/drawing/2014/main" id="{9057B456-B971-4C20-8DBA-95DC7CF8A164}"/>
                  </a:ext>
                </a:extLst>
              </p:cNvPr>
              <p:cNvSpPr/>
              <p:nvPr/>
            </p:nvSpPr>
            <p:spPr>
              <a:xfrm>
                <a:off x="3634372" y="1944415"/>
                <a:ext cx="1214720" cy="258293"/>
              </a:xfrm>
              <a:prstGeom prst="rect">
                <a:avLst/>
              </a:prstGeom>
            </p:spPr>
            <p:txBody>
              <a:bodyPr vert="horz" lIns="0" tIns="0" rIns="0" bIns="0" rtlCol="0">
                <a:noAutofit/>
              </a:bodyPr>
              <a:lstStyle/>
              <a:p>
                <a:pPr marL="0" marR="0" lvl="0" indent="0" defTabSz="844083" eaLnBrk="1" fontAlgn="auto" latinLnBrk="0" hangingPunct="1">
                  <a:lnSpc>
                    <a:spcPct val="100000"/>
                  </a:lnSpc>
                  <a:spcBef>
                    <a:spcPts val="923"/>
                  </a:spcBef>
                  <a:spcAft>
                    <a:spcPts val="277"/>
                  </a:spcAft>
                  <a:buClrTx/>
                  <a:buSzTx/>
                  <a:buFontTx/>
                  <a:buNone/>
                  <a:tabLst/>
                  <a:defRPr/>
                </a:pPr>
                <a:r>
                  <a:rPr kumimoji="0" lang="ru-RU" sz="739" b="1" i="0" u="none" strike="noStrike" kern="0" cap="none" spc="0" normalizeH="0" baseline="0" noProof="0" dirty="0">
                    <a:ln>
                      <a:noFill/>
                    </a:ln>
                    <a:solidFill>
                      <a:srgbClr val="6B6F77"/>
                    </a:solidFill>
                    <a:effectLst/>
                    <a:uLnTx/>
                    <a:uFillTx/>
                  </a:rPr>
                  <a:t>Третичная палитра</a:t>
                </a:r>
                <a:br>
                  <a:rPr kumimoji="0" lang="ru-RU" sz="739" b="1" i="0" u="none" strike="noStrike" kern="0" cap="none" spc="0" normalizeH="0" baseline="0" noProof="0" dirty="0">
                    <a:ln>
                      <a:noFill/>
                    </a:ln>
                    <a:solidFill>
                      <a:srgbClr val="6B6F77"/>
                    </a:solidFill>
                    <a:effectLst/>
                    <a:uLnTx/>
                    <a:uFillTx/>
                  </a:rPr>
                </a:br>
                <a:r>
                  <a:rPr kumimoji="0" lang="ru-RU" sz="739" b="0" i="0" u="none" strike="noStrike" kern="0" cap="none" spc="0" normalizeH="0" baseline="0" noProof="0" dirty="0">
                    <a:ln>
                      <a:noFill/>
                    </a:ln>
                    <a:solidFill>
                      <a:srgbClr val="6B6F77"/>
                    </a:solidFill>
                    <a:effectLst/>
                    <a:uLnTx/>
                    <a:uFillTx/>
                  </a:rPr>
                  <a:t>(графики, карты, схемы)</a:t>
                </a:r>
                <a:endParaRPr kumimoji="0" lang="en-US" sz="739" b="0" i="0" u="none" strike="noStrike" kern="0" cap="none" spc="0" normalizeH="0" baseline="0" noProof="0" dirty="0">
                  <a:ln>
                    <a:noFill/>
                  </a:ln>
                  <a:solidFill>
                    <a:srgbClr val="6B6F77"/>
                  </a:solidFill>
                  <a:effectLst/>
                  <a:uLnTx/>
                  <a:uFillTx/>
                </a:endParaRPr>
              </a:p>
            </p:txBody>
          </p:sp>
          <p:grpSp>
            <p:nvGrpSpPr>
              <p:cNvPr id="65" name="Group 64">
                <a:extLst>
                  <a:ext uri="{FF2B5EF4-FFF2-40B4-BE49-F238E27FC236}">
                    <a16:creationId xmlns:a16="http://schemas.microsoft.com/office/drawing/2014/main" id="{3A3E9439-0EC2-4F67-9113-6DA357215083}"/>
                  </a:ext>
                </a:extLst>
              </p:cNvPr>
              <p:cNvGrpSpPr/>
              <p:nvPr/>
            </p:nvGrpSpPr>
            <p:grpSpPr>
              <a:xfrm>
                <a:off x="3634370" y="2247808"/>
                <a:ext cx="1032205" cy="1760774"/>
                <a:chOff x="3634370" y="2410870"/>
                <a:chExt cx="1221873" cy="2084316"/>
              </a:xfrm>
            </p:grpSpPr>
            <p:sp>
              <p:nvSpPr>
                <p:cNvPr id="66" name="Oval 65">
                  <a:extLst>
                    <a:ext uri="{FF2B5EF4-FFF2-40B4-BE49-F238E27FC236}">
                      <a16:creationId xmlns:a16="http://schemas.microsoft.com/office/drawing/2014/main" id="{FEDE97A8-6339-44AC-8A50-F1498E098547}"/>
                    </a:ext>
                  </a:extLst>
                </p:cNvPr>
                <p:cNvSpPr/>
                <p:nvPr/>
              </p:nvSpPr>
              <p:spPr>
                <a:xfrm>
                  <a:off x="3634370" y="2410870"/>
                  <a:ext cx="252000" cy="252000"/>
                </a:xfrm>
                <a:prstGeom prst="ellipse">
                  <a:avLst/>
                </a:prstGeom>
                <a:solidFill>
                  <a:srgbClr val="609100"/>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27FDBFA2-646C-415E-B3DD-8EAA53D20E2E}"/>
                    </a:ext>
                  </a:extLst>
                </p:cNvPr>
                <p:cNvSpPr/>
                <p:nvPr/>
              </p:nvSpPr>
              <p:spPr>
                <a:xfrm>
                  <a:off x="3957661" y="2410870"/>
                  <a:ext cx="252000" cy="252000"/>
                </a:xfrm>
                <a:prstGeom prst="ellipse">
                  <a:avLst/>
                </a:prstGeom>
                <a:solidFill>
                  <a:srgbClr val="A8E500"/>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415B8E75-306C-48ED-98DF-1FA6472D82EF}"/>
                    </a:ext>
                  </a:extLst>
                </p:cNvPr>
                <p:cNvSpPr/>
                <p:nvPr/>
              </p:nvSpPr>
              <p:spPr>
                <a:xfrm>
                  <a:off x="4280952" y="2410870"/>
                  <a:ext cx="252000" cy="252000"/>
                </a:xfrm>
                <a:prstGeom prst="ellipse">
                  <a:avLst/>
                </a:prstGeom>
                <a:solidFill>
                  <a:srgbClr val="EEFFCC"/>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69" name="Oval 68">
                  <a:extLst>
                    <a:ext uri="{FF2B5EF4-FFF2-40B4-BE49-F238E27FC236}">
                      <a16:creationId xmlns:a16="http://schemas.microsoft.com/office/drawing/2014/main" id="{53016F3A-0270-4094-8848-FFBE32EB0C9A}"/>
                    </a:ext>
                  </a:extLst>
                </p:cNvPr>
                <p:cNvSpPr/>
                <p:nvPr/>
              </p:nvSpPr>
              <p:spPr>
                <a:xfrm>
                  <a:off x="3634370" y="2716256"/>
                  <a:ext cx="252000" cy="252000"/>
                </a:xfrm>
                <a:prstGeom prst="ellipse">
                  <a:avLst/>
                </a:prstGeom>
                <a:solidFill>
                  <a:srgbClr val="005130"/>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4BA89610-74C0-4900-987F-69B8DD73143C}"/>
                    </a:ext>
                  </a:extLst>
                </p:cNvPr>
                <p:cNvSpPr/>
                <p:nvPr/>
              </p:nvSpPr>
              <p:spPr>
                <a:xfrm>
                  <a:off x="3957661" y="2716256"/>
                  <a:ext cx="252000" cy="252000"/>
                </a:xfrm>
                <a:prstGeom prst="ellipse">
                  <a:avLst/>
                </a:prstGeom>
                <a:solidFill>
                  <a:srgbClr val="00A364"/>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77676740-49A6-4CAE-8F04-2F5966F3883D}"/>
                    </a:ext>
                  </a:extLst>
                </p:cNvPr>
                <p:cNvSpPr/>
                <p:nvPr/>
              </p:nvSpPr>
              <p:spPr>
                <a:xfrm>
                  <a:off x="4280952" y="2716256"/>
                  <a:ext cx="252000" cy="252000"/>
                </a:xfrm>
                <a:prstGeom prst="ellipse">
                  <a:avLst/>
                </a:prstGeom>
                <a:solidFill>
                  <a:srgbClr val="8DFFD1"/>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AC307C6B-2D1B-4E3A-98A1-40784AD6864D}"/>
                    </a:ext>
                  </a:extLst>
                </p:cNvPr>
                <p:cNvSpPr/>
                <p:nvPr/>
              </p:nvSpPr>
              <p:spPr>
                <a:xfrm>
                  <a:off x="3634370" y="3021642"/>
                  <a:ext cx="252000" cy="252000"/>
                </a:xfrm>
                <a:prstGeom prst="ellipse">
                  <a:avLst/>
                </a:prstGeom>
                <a:solidFill>
                  <a:srgbClr val="004F4D"/>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3" name="Oval 72">
                  <a:extLst>
                    <a:ext uri="{FF2B5EF4-FFF2-40B4-BE49-F238E27FC236}">
                      <a16:creationId xmlns:a16="http://schemas.microsoft.com/office/drawing/2014/main" id="{C69532A3-8A88-4503-953D-52D27B0177C7}"/>
                    </a:ext>
                  </a:extLst>
                </p:cNvPr>
                <p:cNvSpPr/>
                <p:nvPr/>
              </p:nvSpPr>
              <p:spPr>
                <a:xfrm>
                  <a:off x="3957661" y="3021642"/>
                  <a:ext cx="252000" cy="252000"/>
                </a:xfrm>
                <a:prstGeom prst="ellipse">
                  <a:avLst/>
                </a:prstGeom>
                <a:solidFill>
                  <a:srgbClr val="00A094"/>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4" name="Oval 73">
                  <a:extLst>
                    <a:ext uri="{FF2B5EF4-FFF2-40B4-BE49-F238E27FC236}">
                      <a16:creationId xmlns:a16="http://schemas.microsoft.com/office/drawing/2014/main" id="{10FE55D7-2795-402A-82E9-D0A15C454722}"/>
                    </a:ext>
                  </a:extLst>
                </p:cNvPr>
                <p:cNvSpPr/>
                <p:nvPr/>
              </p:nvSpPr>
              <p:spPr>
                <a:xfrm>
                  <a:off x="4280952" y="3021642"/>
                  <a:ext cx="252000" cy="252000"/>
                </a:xfrm>
                <a:prstGeom prst="ellipse">
                  <a:avLst/>
                </a:prstGeom>
                <a:solidFill>
                  <a:srgbClr val="A5F9F3"/>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5" name="Oval 74">
                  <a:extLst>
                    <a:ext uri="{FF2B5EF4-FFF2-40B4-BE49-F238E27FC236}">
                      <a16:creationId xmlns:a16="http://schemas.microsoft.com/office/drawing/2014/main" id="{116475B1-BCEB-4287-87FB-D092A2890845}"/>
                    </a:ext>
                  </a:extLst>
                </p:cNvPr>
                <p:cNvSpPr/>
                <p:nvPr/>
              </p:nvSpPr>
              <p:spPr>
                <a:xfrm>
                  <a:off x="3634370" y="3327028"/>
                  <a:ext cx="252000" cy="252000"/>
                </a:xfrm>
                <a:prstGeom prst="ellipse">
                  <a:avLst/>
                </a:prstGeom>
                <a:solidFill>
                  <a:srgbClr val="6B1515"/>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6" name="Oval 75">
                  <a:extLst>
                    <a:ext uri="{FF2B5EF4-FFF2-40B4-BE49-F238E27FC236}">
                      <a16:creationId xmlns:a16="http://schemas.microsoft.com/office/drawing/2014/main" id="{4567623F-F486-4301-BD34-7F9BA97EF6E4}"/>
                    </a:ext>
                  </a:extLst>
                </p:cNvPr>
                <p:cNvSpPr/>
                <p:nvPr/>
              </p:nvSpPr>
              <p:spPr>
                <a:xfrm>
                  <a:off x="3957661" y="3327028"/>
                  <a:ext cx="252000" cy="252000"/>
                </a:xfrm>
                <a:prstGeom prst="ellipse">
                  <a:avLst/>
                </a:prstGeom>
                <a:solidFill>
                  <a:srgbClr val="E23333"/>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7" name="Oval 76">
                  <a:extLst>
                    <a:ext uri="{FF2B5EF4-FFF2-40B4-BE49-F238E27FC236}">
                      <a16:creationId xmlns:a16="http://schemas.microsoft.com/office/drawing/2014/main" id="{96DA203A-C5F9-4858-9428-F3C03EFEADD6}"/>
                    </a:ext>
                  </a:extLst>
                </p:cNvPr>
                <p:cNvSpPr/>
                <p:nvPr/>
              </p:nvSpPr>
              <p:spPr>
                <a:xfrm>
                  <a:off x="4280952" y="3327028"/>
                  <a:ext cx="252000" cy="252000"/>
                </a:xfrm>
                <a:prstGeom prst="ellipse">
                  <a:avLst/>
                </a:prstGeom>
                <a:solidFill>
                  <a:srgbClr val="FF9994"/>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8" name="Oval 77">
                  <a:extLst>
                    <a:ext uri="{FF2B5EF4-FFF2-40B4-BE49-F238E27FC236}">
                      <a16:creationId xmlns:a16="http://schemas.microsoft.com/office/drawing/2014/main" id="{E7292132-5507-4830-B591-C100B8DF4935}"/>
                    </a:ext>
                  </a:extLst>
                </p:cNvPr>
                <p:cNvSpPr/>
                <p:nvPr/>
              </p:nvSpPr>
              <p:spPr>
                <a:xfrm>
                  <a:off x="3634370" y="3632414"/>
                  <a:ext cx="252000" cy="252000"/>
                </a:xfrm>
                <a:prstGeom prst="ellipse">
                  <a:avLst/>
                </a:prstGeom>
                <a:solidFill>
                  <a:srgbClr val="B22A00"/>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79" name="Oval 78">
                  <a:extLst>
                    <a:ext uri="{FF2B5EF4-FFF2-40B4-BE49-F238E27FC236}">
                      <a16:creationId xmlns:a16="http://schemas.microsoft.com/office/drawing/2014/main" id="{08DB07A6-2958-4D63-9B0B-23861AA384F9}"/>
                    </a:ext>
                  </a:extLst>
                </p:cNvPr>
                <p:cNvSpPr/>
                <p:nvPr/>
              </p:nvSpPr>
              <p:spPr>
                <a:xfrm>
                  <a:off x="3957661" y="3632414"/>
                  <a:ext cx="252000" cy="252000"/>
                </a:xfrm>
                <a:prstGeom prst="ellipse">
                  <a:avLst/>
                </a:prstGeom>
                <a:solidFill>
                  <a:srgbClr val="EF5829"/>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0" name="Oval 79">
                  <a:extLst>
                    <a:ext uri="{FF2B5EF4-FFF2-40B4-BE49-F238E27FC236}">
                      <a16:creationId xmlns:a16="http://schemas.microsoft.com/office/drawing/2014/main" id="{29EB1941-4569-4E92-B379-1C06D87172F0}"/>
                    </a:ext>
                  </a:extLst>
                </p:cNvPr>
                <p:cNvSpPr/>
                <p:nvPr/>
              </p:nvSpPr>
              <p:spPr>
                <a:xfrm>
                  <a:off x="4280952" y="3632414"/>
                  <a:ext cx="252000" cy="252000"/>
                </a:xfrm>
                <a:prstGeom prst="ellipse">
                  <a:avLst/>
                </a:prstGeom>
                <a:solidFill>
                  <a:srgbClr val="FF7733"/>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1" name="Oval 80">
                  <a:extLst>
                    <a:ext uri="{FF2B5EF4-FFF2-40B4-BE49-F238E27FC236}">
                      <a16:creationId xmlns:a16="http://schemas.microsoft.com/office/drawing/2014/main" id="{23DA19BE-2520-4DCC-A2DE-C5C10BA1F57E}"/>
                    </a:ext>
                  </a:extLst>
                </p:cNvPr>
                <p:cNvSpPr/>
                <p:nvPr/>
              </p:nvSpPr>
              <p:spPr>
                <a:xfrm>
                  <a:off x="3634370" y="3937800"/>
                  <a:ext cx="252000" cy="252000"/>
                </a:xfrm>
                <a:prstGeom prst="ellipse">
                  <a:avLst/>
                </a:prstGeom>
                <a:solidFill>
                  <a:srgbClr val="003B5B"/>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2" name="Oval 81">
                  <a:extLst>
                    <a:ext uri="{FF2B5EF4-FFF2-40B4-BE49-F238E27FC236}">
                      <a16:creationId xmlns:a16="http://schemas.microsoft.com/office/drawing/2014/main" id="{DA39C734-DE95-47ED-89DF-CA5A42C35FC5}"/>
                    </a:ext>
                  </a:extLst>
                </p:cNvPr>
                <p:cNvSpPr/>
                <p:nvPr/>
              </p:nvSpPr>
              <p:spPr>
                <a:xfrm>
                  <a:off x="3957661" y="3937800"/>
                  <a:ext cx="252000" cy="252000"/>
                </a:xfrm>
                <a:prstGeom prst="ellipse">
                  <a:avLst/>
                </a:prstGeom>
                <a:solidFill>
                  <a:srgbClr val="0074B5"/>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3" name="Oval 82">
                  <a:extLst>
                    <a:ext uri="{FF2B5EF4-FFF2-40B4-BE49-F238E27FC236}">
                      <a16:creationId xmlns:a16="http://schemas.microsoft.com/office/drawing/2014/main" id="{8B041319-A91E-4E27-8E67-11462447BF26}"/>
                    </a:ext>
                  </a:extLst>
                </p:cNvPr>
                <p:cNvSpPr/>
                <p:nvPr/>
              </p:nvSpPr>
              <p:spPr>
                <a:xfrm>
                  <a:off x="4280952" y="3937800"/>
                  <a:ext cx="252000" cy="252000"/>
                </a:xfrm>
                <a:prstGeom prst="ellipse">
                  <a:avLst/>
                </a:prstGeom>
                <a:solidFill>
                  <a:srgbClr val="3EBA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4" name="Oval 83">
                  <a:extLst>
                    <a:ext uri="{FF2B5EF4-FFF2-40B4-BE49-F238E27FC236}">
                      <a16:creationId xmlns:a16="http://schemas.microsoft.com/office/drawing/2014/main" id="{D5E9FD08-3A35-498D-98DA-3F823BF96BE0}"/>
                    </a:ext>
                  </a:extLst>
                </p:cNvPr>
                <p:cNvSpPr/>
                <p:nvPr/>
              </p:nvSpPr>
              <p:spPr>
                <a:xfrm>
                  <a:off x="3634370" y="4243186"/>
                  <a:ext cx="252000" cy="252000"/>
                </a:xfrm>
                <a:prstGeom prst="ellipse">
                  <a:avLst/>
                </a:prstGeom>
                <a:solidFill>
                  <a:srgbClr val="6B6F77"/>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5" name="Oval 84">
                  <a:extLst>
                    <a:ext uri="{FF2B5EF4-FFF2-40B4-BE49-F238E27FC236}">
                      <a16:creationId xmlns:a16="http://schemas.microsoft.com/office/drawing/2014/main" id="{0E47A2A8-2199-42DC-8EEA-3E7051D0FC10}"/>
                    </a:ext>
                  </a:extLst>
                </p:cNvPr>
                <p:cNvSpPr/>
                <p:nvPr/>
              </p:nvSpPr>
              <p:spPr>
                <a:xfrm>
                  <a:off x="3957661" y="4243186"/>
                  <a:ext cx="252000" cy="252000"/>
                </a:xfrm>
                <a:prstGeom prst="ellipse">
                  <a:avLst/>
                </a:prstGeom>
                <a:solidFill>
                  <a:srgbClr val="898D93"/>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6" name="Oval 85">
                  <a:extLst>
                    <a:ext uri="{FF2B5EF4-FFF2-40B4-BE49-F238E27FC236}">
                      <a16:creationId xmlns:a16="http://schemas.microsoft.com/office/drawing/2014/main" id="{0C008736-B06F-4590-B990-13D285AFC5EE}"/>
                    </a:ext>
                  </a:extLst>
                </p:cNvPr>
                <p:cNvSpPr/>
                <p:nvPr/>
              </p:nvSpPr>
              <p:spPr>
                <a:xfrm>
                  <a:off x="4280952" y="4243186"/>
                  <a:ext cx="252000" cy="252000"/>
                </a:xfrm>
                <a:prstGeom prst="ellipse">
                  <a:avLst/>
                </a:prstGeom>
                <a:solidFill>
                  <a:srgbClr val="9B9DA5"/>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7" name="Oval 86">
                  <a:extLst>
                    <a:ext uri="{FF2B5EF4-FFF2-40B4-BE49-F238E27FC236}">
                      <a16:creationId xmlns:a16="http://schemas.microsoft.com/office/drawing/2014/main" id="{D1F816A1-BF2B-4D07-B6E7-FCB5EDA8D094}"/>
                    </a:ext>
                  </a:extLst>
                </p:cNvPr>
                <p:cNvSpPr/>
                <p:nvPr/>
              </p:nvSpPr>
              <p:spPr>
                <a:xfrm>
                  <a:off x="4604243" y="3937800"/>
                  <a:ext cx="252000" cy="252000"/>
                </a:xfrm>
                <a:prstGeom prst="ellipse">
                  <a:avLst/>
                </a:prstGeom>
                <a:solidFill>
                  <a:srgbClr val="B6F0FF"/>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sp>
              <p:nvSpPr>
                <p:cNvPr id="88" name="Oval 87">
                  <a:extLst>
                    <a:ext uri="{FF2B5EF4-FFF2-40B4-BE49-F238E27FC236}">
                      <a16:creationId xmlns:a16="http://schemas.microsoft.com/office/drawing/2014/main" id="{18EF3A9E-C6A3-4D02-B5F2-E951AA884FBA}"/>
                    </a:ext>
                  </a:extLst>
                </p:cNvPr>
                <p:cNvSpPr/>
                <p:nvPr/>
              </p:nvSpPr>
              <p:spPr>
                <a:xfrm>
                  <a:off x="4604243" y="4243186"/>
                  <a:ext cx="252000" cy="252000"/>
                </a:xfrm>
                <a:prstGeom prst="ellipse">
                  <a:avLst/>
                </a:prstGeom>
                <a:solidFill>
                  <a:srgbClr val="BEBDC9"/>
                </a:solidFill>
                <a:ln w="12700" cap="flat" cmpd="sng" algn="ctr">
                  <a:noFill/>
                  <a:prstDash val="solid"/>
                  <a:miter lim="800000"/>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0" lang="en-US" sz="1661" b="0" i="0" u="none" strike="noStrike" kern="0" cap="none" spc="0" normalizeH="0" baseline="0" noProof="0" dirty="0">
                    <a:ln>
                      <a:noFill/>
                    </a:ln>
                    <a:solidFill>
                      <a:srgbClr val="FFFFFF"/>
                    </a:solidFill>
                    <a:effectLst/>
                    <a:uLnTx/>
                    <a:uFillTx/>
                    <a:latin typeface="Arial"/>
                    <a:ea typeface="+mn-ea"/>
                    <a:cs typeface="+mn-cs"/>
                  </a:endParaRPr>
                </a:p>
              </p:txBody>
            </p:sp>
          </p:grpSp>
        </p:grpSp>
      </p:grpSp>
      <p:pic>
        <p:nvPicPr>
          <p:cNvPr id="3" name="Рисунок 4">
            <a:extLst>
              <a:ext uri="{FF2B5EF4-FFF2-40B4-BE49-F238E27FC236}">
                <a16:creationId xmlns:a16="http://schemas.microsoft.com/office/drawing/2014/main" id="{D751FE5C-2D04-0091-B1E9-B51AD65904BD}"/>
              </a:ext>
            </a:extLst>
          </p:cNvPr>
          <p:cNvPicPr>
            <a:picLocks noChangeAspect="1"/>
          </p:cNvPicPr>
          <p:nvPr userDrawn="1"/>
        </p:nvPicPr>
        <p:blipFill>
          <a:blip r:embed="rId9"/>
          <a:stretch>
            <a:fillRect/>
          </a:stretch>
        </p:blipFill>
        <p:spPr>
          <a:xfrm>
            <a:off x="7597318" y="516313"/>
            <a:ext cx="1174725" cy="310017"/>
          </a:xfrm>
          <a:prstGeom prst="rect">
            <a:avLst/>
          </a:prstGeom>
        </p:spPr>
      </p:pic>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725" r:id="rId3"/>
  </p:sldLayoutIdLst>
  <p:txStyles>
    <p:titleStyle>
      <a:lvl1pPr algn="l" defTabSz="844083" rtl="0" eaLnBrk="1" latinLnBrk="0" hangingPunct="1">
        <a:lnSpc>
          <a:spcPct val="90000"/>
        </a:lnSpc>
        <a:spcBef>
          <a:spcPct val="0"/>
        </a:spcBef>
        <a:buNone/>
        <a:defRPr sz="2585" b="0" kern="1200">
          <a:solidFill>
            <a:srgbClr val="2552A3"/>
          </a:solidFill>
          <a:latin typeface="+mn-lt"/>
          <a:ea typeface="+mj-ea"/>
          <a:cs typeface="+mj-cs"/>
        </a:defRPr>
      </a:lvl1pPr>
    </p:titleStyle>
    <p:bodyStyle>
      <a:lvl1pPr marL="0" indent="0" algn="l" defTabSz="844083" rtl="0" eaLnBrk="1" latinLnBrk="0" hangingPunct="1">
        <a:lnSpc>
          <a:spcPct val="100000"/>
        </a:lnSpc>
        <a:spcBef>
          <a:spcPts val="0"/>
        </a:spcBef>
        <a:spcAft>
          <a:spcPts val="554"/>
        </a:spcAft>
        <a:buFontTx/>
        <a:buNone/>
        <a:defRPr sz="831" b="1" kern="1200">
          <a:solidFill>
            <a:schemeClr val="tx2"/>
          </a:solidFill>
          <a:latin typeface="+mn-lt"/>
          <a:ea typeface="+mn-ea"/>
          <a:cs typeface="+mn-cs"/>
        </a:defRPr>
      </a:lvl1pPr>
      <a:lvl2pPr marL="0" indent="0" algn="l" defTabSz="844083" rtl="0" eaLnBrk="1" latinLnBrk="0" hangingPunct="1">
        <a:lnSpc>
          <a:spcPct val="100000"/>
        </a:lnSpc>
        <a:spcBef>
          <a:spcPts val="0"/>
        </a:spcBef>
        <a:spcAft>
          <a:spcPts val="554"/>
        </a:spcAft>
        <a:buFontTx/>
        <a:buNone/>
        <a:defRPr sz="831" kern="1200">
          <a:solidFill>
            <a:schemeClr val="tx2"/>
          </a:solidFill>
          <a:latin typeface="+mn-lt"/>
          <a:ea typeface="+mn-ea"/>
          <a:cs typeface="+mn-cs"/>
        </a:defRPr>
      </a:lvl2pPr>
      <a:lvl3pPr marL="199390" indent="-199390" algn="l" defTabSz="844083" rtl="0" eaLnBrk="1" latinLnBrk="0" hangingPunct="1">
        <a:lnSpc>
          <a:spcPct val="100000"/>
        </a:lnSpc>
        <a:spcBef>
          <a:spcPts val="0"/>
        </a:spcBef>
        <a:spcAft>
          <a:spcPts val="554"/>
        </a:spcAft>
        <a:buClr>
          <a:schemeClr val="tx2"/>
        </a:buClr>
        <a:buFont typeface="Arial" panose="020B0604020202020204" pitchFamily="34" charset="0"/>
        <a:buChar char="—"/>
        <a:defRPr sz="831" kern="1200">
          <a:solidFill>
            <a:schemeClr val="tx2"/>
          </a:solidFill>
          <a:latin typeface="+mn-lt"/>
          <a:ea typeface="+mn-ea"/>
          <a:cs typeface="+mn-cs"/>
        </a:defRPr>
      </a:lvl3pPr>
      <a:lvl4pPr marL="332316" indent="-132926" algn="l" defTabSz="844083" rtl="0" eaLnBrk="1" latinLnBrk="0" hangingPunct="1">
        <a:lnSpc>
          <a:spcPct val="100000"/>
        </a:lnSpc>
        <a:spcBef>
          <a:spcPts val="0"/>
        </a:spcBef>
        <a:spcAft>
          <a:spcPts val="554"/>
        </a:spcAft>
        <a:buClr>
          <a:schemeClr val="tx2"/>
        </a:buClr>
        <a:buFont typeface="Arial" panose="020B0604020202020204" pitchFamily="34" charset="0"/>
        <a:buChar char="-"/>
        <a:defRPr sz="831" kern="1200">
          <a:solidFill>
            <a:schemeClr val="tx2"/>
          </a:solidFill>
          <a:latin typeface="+mn-lt"/>
          <a:ea typeface="+mn-ea"/>
          <a:cs typeface="+mn-cs"/>
        </a:defRPr>
      </a:lvl4pPr>
      <a:lvl5pPr marL="531706" indent="-199390" algn="l" defTabSz="844083" rtl="0" eaLnBrk="1" latinLnBrk="0" hangingPunct="1">
        <a:lnSpc>
          <a:spcPct val="100000"/>
        </a:lnSpc>
        <a:spcBef>
          <a:spcPts val="0"/>
        </a:spcBef>
        <a:spcAft>
          <a:spcPts val="554"/>
        </a:spcAft>
        <a:buClr>
          <a:schemeClr val="tx2"/>
        </a:buClr>
        <a:buFont typeface="Arial" panose="020B0604020202020204" pitchFamily="34" charset="0"/>
        <a:buChar char="—"/>
        <a:defRPr sz="831" kern="1200" baseline="0">
          <a:solidFill>
            <a:schemeClr val="tx2"/>
          </a:solidFill>
          <a:latin typeface="+mn-lt"/>
          <a:ea typeface="+mn-ea"/>
          <a:cs typeface="+mn-cs"/>
        </a:defRPr>
      </a:lvl5pPr>
      <a:lvl6pPr marL="1013564" indent="-212682" algn="l" defTabSz="844083" rtl="0" eaLnBrk="1" latinLnBrk="0" hangingPunct="1">
        <a:lnSpc>
          <a:spcPct val="100000"/>
        </a:lnSpc>
        <a:spcBef>
          <a:spcPts val="0"/>
        </a:spcBef>
        <a:spcAft>
          <a:spcPts val="554"/>
        </a:spcAft>
        <a:buClr>
          <a:schemeClr val="tx2"/>
        </a:buClr>
        <a:buFont typeface="Arial" panose="020B0604020202020204" pitchFamily="34" charset="0"/>
        <a:buChar char="-"/>
        <a:defRPr sz="831" kern="1200">
          <a:solidFill>
            <a:schemeClr val="tx2"/>
          </a:solidFill>
          <a:latin typeface="+mn-lt"/>
          <a:ea typeface="+mn-ea"/>
          <a:cs typeface="+mn-cs"/>
        </a:defRPr>
      </a:lvl6pPr>
      <a:lvl7pPr marL="1266124" indent="-262530" algn="l" defTabSz="844083" rtl="0" eaLnBrk="1" latinLnBrk="0" hangingPunct="1">
        <a:lnSpc>
          <a:spcPct val="100000"/>
        </a:lnSpc>
        <a:spcBef>
          <a:spcPts val="0"/>
        </a:spcBef>
        <a:spcAft>
          <a:spcPts val="554"/>
        </a:spcAft>
        <a:buClr>
          <a:schemeClr val="tx2"/>
        </a:buClr>
        <a:buFont typeface="Arial" panose="020B0604020202020204" pitchFamily="34" charset="0"/>
        <a:buChar char="—"/>
        <a:defRPr sz="831" kern="1200">
          <a:solidFill>
            <a:schemeClr val="tx2"/>
          </a:solidFill>
          <a:latin typeface="+mn-lt"/>
          <a:ea typeface="+mn-ea"/>
          <a:cs typeface="+mn-cs"/>
        </a:defRPr>
      </a:lvl7pPr>
      <a:lvl8pPr marL="1518684" indent="-211021" algn="l" defTabSz="844083" rtl="0" eaLnBrk="1" latinLnBrk="0" hangingPunct="1">
        <a:lnSpc>
          <a:spcPct val="100000"/>
        </a:lnSpc>
        <a:spcBef>
          <a:spcPts val="0"/>
        </a:spcBef>
        <a:spcAft>
          <a:spcPts val="554"/>
        </a:spcAft>
        <a:buClr>
          <a:schemeClr val="tx2"/>
        </a:buClr>
        <a:buFont typeface="Arial" panose="020B0604020202020204" pitchFamily="34" charset="0"/>
        <a:buChar char="-"/>
        <a:defRPr sz="831" kern="1200">
          <a:solidFill>
            <a:schemeClr val="tx2"/>
          </a:solidFill>
          <a:latin typeface="+mn-lt"/>
          <a:ea typeface="+mn-ea"/>
          <a:cs typeface="+mn-cs"/>
        </a:defRPr>
      </a:lvl8pPr>
      <a:lvl9pPr marL="3587351" indent="-211021" algn="l" defTabSz="844083" rtl="0" eaLnBrk="1" latinLnBrk="0" hangingPunct="1">
        <a:lnSpc>
          <a:spcPct val="90000"/>
        </a:lnSpc>
        <a:spcBef>
          <a:spcPts val="461"/>
        </a:spcBef>
        <a:buFont typeface="Arial" panose="020B0604020202020204" pitchFamily="34" charset="0"/>
        <a:buChar char="•"/>
        <a:defRPr sz="1661" kern="1200">
          <a:solidFill>
            <a:schemeClr val="tx1"/>
          </a:solidFill>
          <a:latin typeface="+mn-lt"/>
          <a:ea typeface="+mn-ea"/>
          <a:cs typeface="+mn-cs"/>
        </a:defRPr>
      </a:lvl9pPr>
    </p:bodyStyle>
    <p:otherStyle>
      <a:defPPr>
        <a:defRPr lang="en-US"/>
      </a:defPPr>
      <a:lvl1pPr marL="0" algn="l" defTabSz="844083" rtl="0" eaLnBrk="1" latinLnBrk="0" hangingPunct="1">
        <a:defRPr sz="1661" kern="1200">
          <a:solidFill>
            <a:schemeClr val="tx1"/>
          </a:solidFill>
          <a:latin typeface="+mn-lt"/>
          <a:ea typeface="+mn-ea"/>
          <a:cs typeface="+mn-cs"/>
        </a:defRPr>
      </a:lvl1pPr>
      <a:lvl2pPr marL="422042" algn="l" defTabSz="844083" rtl="0" eaLnBrk="1" latinLnBrk="0" hangingPunct="1">
        <a:defRPr sz="1661" kern="1200">
          <a:solidFill>
            <a:schemeClr val="tx1"/>
          </a:solidFill>
          <a:latin typeface="+mn-lt"/>
          <a:ea typeface="+mn-ea"/>
          <a:cs typeface="+mn-cs"/>
        </a:defRPr>
      </a:lvl2pPr>
      <a:lvl3pPr marL="844083" algn="l" defTabSz="844083" rtl="0" eaLnBrk="1" latinLnBrk="0" hangingPunct="1">
        <a:defRPr sz="1661" kern="1200">
          <a:solidFill>
            <a:schemeClr val="tx1"/>
          </a:solidFill>
          <a:latin typeface="+mn-lt"/>
          <a:ea typeface="+mn-ea"/>
          <a:cs typeface="+mn-cs"/>
        </a:defRPr>
      </a:lvl3pPr>
      <a:lvl4pPr marL="1266124" algn="l" defTabSz="844083" rtl="0" eaLnBrk="1" latinLnBrk="0" hangingPunct="1">
        <a:defRPr sz="1661" kern="1200">
          <a:solidFill>
            <a:schemeClr val="tx1"/>
          </a:solidFill>
          <a:latin typeface="+mn-lt"/>
          <a:ea typeface="+mn-ea"/>
          <a:cs typeface="+mn-cs"/>
        </a:defRPr>
      </a:lvl4pPr>
      <a:lvl5pPr marL="1688165" algn="l" defTabSz="844083" rtl="0" eaLnBrk="1" latinLnBrk="0" hangingPunct="1">
        <a:defRPr sz="1661" kern="1200">
          <a:solidFill>
            <a:schemeClr val="tx1"/>
          </a:solidFill>
          <a:latin typeface="+mn-lt"/>
          <a:ea typeface="+mn-ea"/>
          <a:cs typeface="+mn-cs"/>
        </a:defRPr>
      </a:lvl5pPr>
      <a:lvl6pPr marL="2110207" algn="l" defTabSz="844083" rtl="0" eaLnBrk="1" latinLnBrk="0" hangingPunct="1">
        <a:defRPr sz="1661" kern="1200">
          <a:solidFill>
            <a:schemeClr val="tx1"/>
          </a:solidFill>
          <a:latin typeface="+mn-lt"/>
          <a:ea typeface="+mn-ea"/>
          <a:cs typeface="+mn-cs"/>
        </a:defRPr>
      </a:lvl6pPr>
      <a:lvl7pPr marL="2532248" algn="l" defTabSz="844083" rtl="0" eaLnBrk="1" latinLnBrk="0" hangingPunct="1">
        <a:defRPr sz="1661" kern="1200">
          <a:solidFill>
            <a:schemeClr val="tx1"/>
          </a:solidFill>
          <a:latin typeface="+mn-lt"/>
          <a:ea typeface="+mn-ea"/>
          <a:cs typeface="+mn-cs"/>
        </a:defRPr>
      </a:lvl7pPr>
      <a:lvl8pPr marL="2954289" algn="l" defTabSz="844083" rtl="0" eaLnBrk="1" latinLnBrk="0" hangingPunct="1">
        <a:defRPr sz="1661" kern="1200">
          <a:solidFill>
            <a:schemeClr val="tx1"/>
          </a:solidFill>
          <a:latin typeface="+mn-lt"/>
          <a:ea typeface="+mn-ea"/>
          <a:cs typeface="+mn-cs"/>
        </a:defRPr>
      </a:lvl8pPr>
      <a:lvl9pPr marL="3376331" algn="l" defTabSz="844083" rtl="0" eaLnBrk="1" latinLnBrk="0" hangingPunct="1">
        <a:defRPr sz="166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200" userDrawn="1">
          <p15:clr>
            <a:srgbClr val="F26B43"/>
          </p15:clr>
        </p15:guide>
        <p15:guide id="3" pos="5560" userDrawn="1">
          <p15:clr>
            <a:srgbClr val="F26B43"/>
          </p15:clr>
        </p15:guide>
        <p15:guide id="4" orient="horz" pos="550" userDrawn="1">
          <p15:clr>
            <a:srgbClr val="F26B43"/>
          </p15:clr>
        </p15:guide>
        <p15:guide id="6" orient="horz" pos="278" userDrawn="1">
          <p15:clr>
            <a:srgbClr val="F26B43"/>
          </p15:clr>
        </p15:guide>
        <p15:guide id="7" orient="horz" pos="822" userDrawn="1">
          <p15:clr>
            <a:srgbClr val="F26B43"/>
          </p15:clr>
        </p15:guide>
        <p15:guide id="8" pos="2825" userDrawn="1">
          <p15:clr>
            <a:srgbClr val="F26B43"/>
          </p15:clr>
        </p15:guide>
        <p15:guide id="9" pos="2935" userDrawn="1">
          <p15:clr>
            <a:srgbClr val="F26B43"/>
          </p15:clr>
        </p15:guide>
        <p15:guide id="10"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16.jpeg"/><Relationship Id="rId5" Type="http://schemas.openxmlformats.org/officeDocument/2006/relationships/image" Target="../media/image1.emf"/><Relationship Id="rId10" Type="http://schemas.openxmlformats.org/officeDocument/2006/relationships/image" Target="../media/image20.png"/><Relationship Id="rId4" Type="http://schemas.openxmlformats.org/officeDocument/2006/relationships/oleObject" Target="../embeddings/oleObject5.bin"/><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jpe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jp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jpeg"/><Relationship Id="rId23" Type="http://schemas.microsoft.com/office/2007/relationships/hdphoto" Target="../media/hdphoto1.wdp"/><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F42078-2A41-97FC-AA5A-9386540342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9" name="think-cell Slide" r:id="rId4" imgW="395" imgH="396" progId="TCLayout.ActiveDocument.1">
                  <p:embed/>
                </p:oleObj>
              </mc:Choice>
              <mc:Fallback>
                <p:oleObj name="think-cell Slide" r:id="rId4" imgW="395" imgH="396" progId="TCLayout.ActiveDocument.1">
                  <p:embed/>
                  <p:pic>
                    <p:nvPicPr>
                      <p:cNvPr id="3" name="Object 2" hidden="1">
                        <a:extLst>
                          <a:ext uri="{FF2B5EF4-FFF2-40B4-BE49-F238E27FC236}">
                            <a16:creationId xmlns:a16="http://schemas.microsoft.com/office/drawing/2014/main" id="{FEF42078-2A41-97FC-AA5A-9386540342B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Заголовок 8">
            <a:extLst>
              <a:ext uri="{FF2B5EF4-FFF2-40B4-BE49-F238E27FC236}">
                <a16:creationId xmlns:a16="http://schemas.microsoft.com/office/drawing/2014/main" id="{C688DFAB-9C32-4A42-AA95-5D402C89C358}"/>
              </a:ext>
            </a:extLst>
          </p:cNvPr>
          <p:cNvSpPr>
            <a:spLocks noGrp="1"/>
          </p:cNvSpPr>
          <p:nvPr>
            <p:ph type="ctrTitle"/>
          </p:nvPr>
        </p:nvSpPr>
        <p:spPr>
          <a:xfrm>
            <a:off x="328613" y="666161"/>
            <a:ext cx="6093958" cy="1461868"/>
          </a:xfrm>
        </p:spPr>
        <p:txBody>
          <a:bodyPr vert="horz">
            <a:noAutofit/>
          </a:bodyPr>
          <a:lstStyle/>
          <a:p>
            <a:r>
              <a:rPr lang="en-US" sz="4600" b="1" dirty="0">
                <a:latin typeface="Century Gothic" panose="020B0502020202020204" pitchFamily="34" charset="0"/>
              </a:rPr>
              <a:t>Case to support : school shelter construction in </a:t>
            </a:r>
            <a:r>
              <a:rPr lang="en-US" sz="4600" b="1" dirty="0" err="1">
                <a:latin typeface="Century Gothic" panose="020B0502020202020204" pitchFamily="34" charset="0"/>
              </a:rPr>
              <a:t>Yasnogorodka</a:t>
            </a:r>
            <a:r>
              <a:rPr lang="en-US" sz="4600" b="1" dirty="0">
                <a:latin typeface="Century Gothic" panose="020B0502020202020204" pitchFamily="34" charset="0"/>
              </a:rPr>
              <a:t> (</a:t>
            </a:r>
            <a:r>
              <a:rPr lang="en-US" sz="4600" b="1" dirty="0" err="1">
                <a:latin typeface="Century Gothic" panose="020B0502020202020204" pitchFamily="34" charset="0"/>
              </a:rPr>
              <a:t>Byshiv</a:t>
            </a:r>
            <a:r>
              <a:rPr lang="en-US" sz="4600" b="1" dirty="0">
                <a:latin typeface="Century Gothic" panose="020B0502020202020204" pitchFamily="34" charset="0"/>
              </a:rPr>
              <a:t> community, Kyiv region, Ukraine) </a:t>
            </a:r>
          </a:p>
        </p:txBody>
      </p:sp>
      <p:sp>
        <p:nvSpPr>
          <p:cNvPr id="11" name="Прямоугольник: скругленные углы 10">
            <a:extLst>
              <a:ext uri="{FF2B5EF4-FFF2-40B4-BE49-F238E27FC236}">
                <a16:creationId xmlns:a16="http://schemas.microsoft.com/office/drawing/2014/main" id="{4DE04B94-AE26-43E5-85B3-8B9244074CF3}"/>
              </a:ext>
            </a:extLst>
          </p:cNvPr>
          <p:cNvSpPr/>
          <p:nvPr/>
        </p:nvSpPr>
        <p:spPr>
          <a:xfrm>
            <a:off x="252413" y="4647631"/>
            <a:ext cx="1109856" cy="41889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108" b="1" dirty="0">
                <a:solidFill>
                  <a:srgbClr val="FBCF3A"/>
                </a:solidFill>
                <a:latin typeface="Century Gothic" panose="020B0502020202020204" pitchFamily="34" charset="0"/>
              </a:rPr>
              <a:t>August 2023</a:t>
            </a:r>
          </a:p>
          <a:p>
            <a:pPr algn="ctr"/>
            <a:r>
              <a:rPr lang="en-US" sz="1108" b="1" dirty="0">
                <a:solidFill>
                  <a:srgbClr val="FBCF3A"/>
                </a:solidFill>
                <a:latin typeface="Century Gothic" panose="020B0502020202020204" pitchFamily="34" charset="0"/>
              </a:rPr>
              <a:t>Kyiv</a:t>
            </a:r>
          </a:p>
        </p:txBody>
      </p:sp>
    </p:spTree>
    <p:extLst>
      <p:ext uri="{BB962C8B-B14F-4D97-AF65-F5344CB8AC3E}">
        <p14:creationId xmlns:p14="http://schemas.microsoft.com/office/powerpoint/2010/main" val="203653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526383-609B-08A5-7CD4-7DA3883BBEFA}"/>
              </a:ext>
            </a:extLst>
          </p:cNvPr>
          <p:cNvSpPr txBox="1"/>
          <p:nvPr/>
        </p:nvSpPr>
        <p:spPr>
          <a:xfrm>
            <a:off x="1074260" y="1468318"/>
            <a:ext cx="7751752" cy="4265270"/>
          </a:xfrm>
          <a:prstGeom prst="rect">
            <a:avLst/>
          </a:prstGeom>
          <a:noFill/>
        </p:spPr>
        <p:txBody>
          <a:bodyPr wrap="square" rtlCol="0">
            <a:spAutoFit/>
          </a:bodyPr>
          <a:lstStyle/>
          <a:p>
            <a:pPr>
              <a:spcBef>
                <a:spcPts val="1108"/>
              </a:spcBef>
              <a:spcAft>
                <a:spcPts val="800"/>
              </a:spcAft>
            </a:pPr>
            <a:r>
              <a:rPr lang="en-US" sz="1600" dirty="0">
                <a:latin typeface="FuturaBookC" panose="04000500000000000000" pitchFamily="82" charset="0"/>
              </a:rPr>
              <a:t>URenew have gathered great team that is able to deliver </a:t>
            </a:r>
            <a:r>
              <a:rPr lang="en-US" sz="1600" b="1" dirty="0">
                <a:solidFill>
                  <a:srgbClr val="137EC6"/>
                </a:solidFill>
                <a:latin typeface="FuturaBookC" panose="04000500000000000000" pitchFamily="82" charset="0"/>
              </a:rPr>
              <a:t>full-cycle projects</a:t>
            </a:r>
            <a:r>
              <a:rPr lang="en-US" sz="1600" dirty="0">
                <a:solidFill>
                  <a:srgbClr val="137EC6"/>
                </a:solidFill>
                <a:latin typeface="FuturaBookC" panose="04000500000000000000" pitchFamily="82" charset="0"/>
              </a:rPr>
              <a:t> </a:t>
            </a:r>
            <a:r>
              <a:rPr lang="en-US" sz="1600" dirty="0">
                <a:latin typeface="FuturaBookC" panose="04000500000000000000" pitchFamily="82" charset="0"/>
              </a:rPr>
              <a:t>– from feasibility study and financing to go-live</a:t>
            </a:r>
          </a:p>
          <a:p>
            <a:pPr>
              <a:spcBef>
                <a:spcPts val="1108"/>
              </a:spcBef>
              <a:spcAft>
                <a:spcPts val="800"/>
              </a:spcAft>
            </a:pPr>
            <a:r>
              <a:rPr lang="en-US" sz="1600" dirty="0">
                <a:latin typeface="FuturaBookC" panose="04000500000000000000" pitchFamily="82" charset="0"/>
              </a:rPr>
              <a:t>URenew supports </a:t>
            </a:r>
            <a:r>
              <a:rPr lang="en-US" sz="1600" b="1" dirty="0">
                <a:solidFill>
                  <a:srgbClr val="137EC6"/>
                </a:solidFill>
                <a:latin typeface="FuturaBookC" panose="04000500000000000000" pitchFamily="82" charset="0"/>
              </a:rPr>
              <a:t>local tangible projects </a:t>
            </a:r>
            <a:r>
              <a:rPr lang="en-US" sz="1600" dirty="0">
                <a:latin typeface="FuturaBookC" panose="04000500000000000000" pitchFamily="82" charset="0"/>
              </a:rPr>
              <a:t>with </a:t>
            </a:r>
            <a:r>
              <a:rPr lang="en-US" sz="1600" b="1" dirty="0">
                <a:solidFill>
                  <a:srgbClr val="137EC6"/>
                </a:solidFill>
                <a:latin typeface="FuturaBookC" panose="04000500000000000000" pitchFamily="82" charset="0"/>
              </a:rPr>
              <a:t>high-scalability</a:t>
            </a:r>
          </a:p>
          <a:p>
            <a:pPr>
              <a:spcBef>
                <a:spcPts val="1108"/>
              </a:spcBef>
              <a:spcAft>
                <a:spcPts val="800"/>
              </a:spcAft>
            </a:pPr>
            <a:r>
              <a:rPr lang="en-US" sz="1600" dirty="0">
                <a:latin typeface="FuturaBookC" panose="04000500000000000000" pitchFamily="82" charset="0"/>
              </a:rPr>
              <a:t>Most of the team members </a:t>
            </a:r>
            <a:r>
              <a:rPr lang="en-US" sz="1600" b="1" dirty="0">
                <a:solidFill>
                  <a:srgbClr val="137EC6"/>
                </a:solidFill>
                <a:latin typeface="FuturaBookC" panose="04000500000000000000" pitchFamily="82" charset="0"/>
              </a:rPr>
              <a:t>operate</a:t>
            </a:r>
            <a:r>
              <a:rPr lang="en-US" sz="1600" dirty="0">
                <a:solidFill>
                  <a:srgbClr val="137EC6"/>
                </a:solidFill>
                <a:latin typeface="FuturaBookC" panose="04000500000000000000" pitchFamily="82" charset="0"/>
              </a:rPr>
              <a:t> </a:t>
            </a:r>
            <a:r>
              <a:rPr lang="en-US" sz="1600" b="1" dirty="0">
                <a:solidFill>
                  <a:srgbClr val="137EC6"/>
                </a:solidFill>
                <a:latin typeface="FuturaBookC" panose="04000500000000000000" pitchFamily="82" charset="0"/>
              </a:rPr>
              <a:t>global with full awareness of the local context</a:t>
            </a:r>
            <a:r>
              <a:rPr lang="en-US" sz="1600" dirty="0">
                <a:latin typeface="FuturaBookC" panose="04000500000000000000" pitchFamily="82" charset="0"/>
              </a:rPr>
              <a:t>. It helps to combine community needs with world’s best practice</a:t>
            </a:r>
          </a:p>
          <a:p>
            <a:pPr>
              <a:spcBef>
                <a:spcPts val="1108"/>
              </a:spcBef>
              <a:spcAft>
                <a:spcPts val="800"/>
              </a:spcAft>
            </a:pPr>
            <a:r>
              <a:rPr lang="en-US" sz="1600" dirty="0">
                <a:latin typeface="FuturaBookC" panose="04000500000000000000" pitchFamily="82" charset="0"/>
              </a:rPr>
              <a:t>Our legal and operating model ensures </a:t>
            </a:r>
            <a:r>
              <a:rPr lang="en-US" sz="1600" b="1" dirty="0">
                <a:solidFill>
                  <a:srgbClr val="137EC6"/>
                </a:solidFill>
                <a:latin typeface="FuturaBookC" panose="04000500000000000000" pitchFamily="82" charset="0"/>
              </a:rPr>
              <a:t>full spend transparency</a:t>
            </a:r>
            <a:r>
              <a:rPr lang="uk-UA" sz="1600" b="1" dirty="0">
                <a:solidFill>
                  <a:srgbClr val="137EC6"/>
                </a:solidFill>
                <a:latin typeface="FuturaBookC" panose="04000500000000000000" pitchFamily="82" charset="0"/>
              </a:rPr>
              <a:t> </a:t>
            </a:r>
            <a:r>
              <a:rPr lang="en-US" sz="1600" dirty="0">
                <a:latin typeface="FuturaBookC" panose="04000500000000000000" pitchFamily="82" charset="0"/>
              </a:rPr>
              <a:t>- different legal entities and teams are responsible for fund raising and project execution</a:t>
            </a:r>
            <a:endParaRPr lang="ru-RU" sz="1600" dirty="0">
              <a:latin typeface="FuturaBookC" panose="04000500000000000000" pitchFamily="82" charset="0"/>
            </a:endParaRPr>
          </a:p>
          <a:p>
            <a:pPr>
              <a:spcBef>
                <a:spcPts val="1108"/>
              </a:spcBef>
              <a:spcAft>
                <a:spcPts val="800"/>
              </a:spcAft>
            </a:pPr>
            <a:r>
              <a:rPr lang="en-US" sz="1600" dirty="0">
                <a:latin typeface="FuturaBookC" panose="04000500000000000000" pitchFamily="82" charset="0"/>
              </a:rPr>
              <a:t>We assure </a:t>
            </a:r>
            <a:r>
              <a:rPr lang="en-US" sz="1600" b="1" dirty="0">
                <a:solidFill>
                  <a:srgbClr val="137EC6"/>
                </a:solidFill>
                <a:latin typeface="FuturaBookC" panose="04000500000000000000" pitchFamily="82" charset="0"/>
              </a:rPr>
              <a:t>effective internal controls </a:t>
            </a:r>
            <a:r>
              <a:rPr lang="en-US" sz="1600" dirty="0">
                <a:latin typeface="FuturaBookC" panose="04000500000000000000" pitchFamily="82" charset="0"/>
              </a:rPr>
              <a:t>at key project execution stages – sourcing and construction control</a:t>
            </a:r>
          </a:p>
          <a:p>
            <a:pPr>
              <a:spcBef>
                <a:spcPts val="1108"/>
              </a:spcBef>
              <a:spcAft>
                <a:spcPts val="800"/>
              </a:spcAft>
            </a:pPr>
            <a:r>
              <a:rPr lang="en-US" sz="1600" dirty="0">
                <a:latin typeface="FuturaBookC" panose="04000500000000000000" pitchFamily="82" charset="0"/>
              </a:rPr>
              <a:t>URenew provides </a:t>
            </a:r>
            <a:r>
              <a:rPr lang="en-US" sz="1600" b="1" dirty="0">
                <a:solidFill>
                  <a:srgbClr val="137EC6"/>
                </a:solidFill>
                <a:latin typeface="FuturaBookC" panose="04000500000000000000" pitchFamily="82" charset="0"/>
              </a:rPr>
              <a:t>high fund security and fiscal benefits </a:t>
            </a:r>
            <a:r>
              <a:rPr lang="en-US" sz="1600" dirty="0">
                <a:latin typeface="FuturaBookC" panose="04000500000000000000" pitchFamily="82" charset="0"/>
              </a:rPr>
              <a:t>to donors since the foundation is tax resident of EU (Poland)</a:t>
            </a:r>
            <a:endParaRPr lang="uk-UA" sz="1600" dirty="0">
              <a:latin typeface="FuturaBookC" panose="04000500000000000000" pitchFamily="82" charset="0"/>
            </a:endParaRPr>
          </a:p>
        </p:txBody>
      </p:sp>
      <p:sp>
        <p:nvSpPr>
          <p:cNvPr id="3" name="Заголовок 2">
            <a:extLst>
              <a:ext uri="{FF2B5EF4-FFF2-40B4-BE49-F238E27FC236}">
                <a16:creationId xmlns:a16="http://schemas.microsoft.com/office/drawing/2014/main" id="{3CDB310C-C438-45BE-BDD4-05337759AC7B}"/>
              </a:ext>
            </a:extLst>
          </p:cNvPr>
          <p:cNvSpPr>
            <a:spLocks noGrp="1"/>
          </p:cNvSpPr>
          <p:nvPr>
            <p:ph type="title"/>
          </p:nvPr>
        </p:nvSpPr>
        <p:spPr/>
        <p:txBody>
          <a:bodyPr/>
          <a:lstStyle/>
          <a:p>
            <a:r>
              <a:rPr lang="en-US" dirty="0"/>
              <a:t>Why URenew</a:t>
            </a:r>
            <a:endParaRPr lang="ru-RU" dirty="0"/>
          </a:p>
        </p:txBody>
      </p:sp>
      <p:sp>
        <p:nvSpPr>
          <p:cNvPr id="6" name="Текст 5">
            <a:extLst>
              <a:ext uri="{FF2B5EF4-FFF2-40B4-BE49-F238E27FC236}">
                <a16:creationId xmlns:a16="http://schemas.microsoft.com/office/drawing/2014/main" id="{3E122C3B-6342-46E0-9074-8DD382A4C12F}"/>
              </a:ext>
            </a:extLst>
          </p:cNvPr>
          <p:cNvSpPr>
            <a:spLocks noGrp="1"/>
          </p:cNvSpPr>
          <p:nvPr>
            <p:ph type="body" sz="quarter" idx="11"/>
          </p:nvPr>
        </p:nvSpPr>
        <p:spPr/>
        <p:txBody>
          <a:bodyPr/>
          <a:lstStyle/>
          <a:p>
            <a:endParaRPr lang="ru-RU" dirty="0"/>
          </a:p>
        </p:txBody>
      </p:sp>
      <p:grpSp>
        <p:nvGrpSpPr>
          <p:cNvPr id="9" name="Группа 8">
            <a:extLst>
              <a:ext uri="{FF2B5EF4-FFF2-40B4-BE49-F238E27FC236}">
                <a16:creationId xmlns:a16="http://schemas.microsoft.com/office/drawing/2014/main" id="{24E981B8-E63B-4B05-9A16-3E982C562FE3}"/>
              </a:ext>
            </a:extLst>
          </p:cNvPr>
          <p:cNvGrpSpPr/>
          <p:nvPr/>
        </p:nvGrpSpPr>
        <p:grpSpPr>
          <a:xfrm>
            <a:off x="258090" y="1354748"/>
            <a:ext cx="884377" cy="608417"/>
            <a:chOff x="279598" y="1308807"/>
            <a:chExt cx="958075" cy="659118"/>
          </a:xfrm>
        </p:grpSpPr>
        <p:sp>
          <p:nvSpPr>
            <p:cNvPr id="7" name="Овал 6">
              <a:extLst>
                <a:ext uri="{FF2B5EF4-FFF2-40B4-BE49-F238E27FC236}">
                  <a16:creationId xmlns:a16="http://schemas.microsoft.com/office/drawing/2014/main" id="{B38B5E99-0581-4019-8EC9-F613098ECEF8}"/>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8" name="Овал 7">
              <a:extLst>
                <a:ext uri="{FF2B5EF4-FFF2-40B4-BE49-F238E27FC236}">
                  <a16:creationId xmlns:a16="http://schemas.microsoft.com/office/drawing/2014/main" id="{70161F9F-B376-4FCC-8F27-9D1D6B2675AB}"/>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1.</a:t>
              </a:r>
              <a:endParaRPr lang="ru-RU" sz="4062" b="1" dirty="0">
                <a:solidFill>
                  <a:srgbClr val="FBCF3A"/>
                </a:solidFill>
                <a:latin typeface="FuturaBookC" panose="04000500000000000000" pitchFamily="82" charset="0"/>
              </a:endParaRPr>
            </a:p>
          </p:txBody>
        </p:sp>
      </p:grpSp>
      <p:grpSp>
        <p:nvGrpSpPr>
          <p:cNvPr id="11" name="Группа 10">
            <a:extLst>
              <a:ext uri="{FF2B5EF4-FFF2-40B4-BE49-F238E27FC236}">
                <a16:creationId xmlns:a16="http://schemas.microsoft.com/office/drawing/2014/main" id="{196B5484-EF72-44E5-83D7-44EBFED554A7}"/>
              </a:ext>
            </a:extLst>
          </p:cNvPr>
          <p:cNvGrpSpPr/>
          <p:nvPr/>
        </p:nvGrpSpPr>
        <p:grpSpPr>
          <a:xfrm>
            <a:off x="258090" y="2044843"/>
            <a:ext cx="884377" cy="608417"/>
            <a:chOff x="279598" y="1308807"/>
            <a:chExt cx="958075" cy="659118"/>
          </a:xfrm>
        </p:grpSpPr>
        <p:sp>
          <p:nvSpPr>
            <p:cNvPr id="12" name="Овал 11">
              <a:extLst>
                <a:ext uri="{FF2B5EF4-FFF2-40B4-BE49-F238E27FC236}">
                  <a16:creationId xmlns:a16="http://schemas.microsoft.com/office/drawing/2014/main" id="{6F263427-2B67-4950-9B5B-B884AA4BBFE5}"/>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13" name="Овал 12">
              <a:extLst>
                <a:ext uri="{FF2B5EF4-FFF2-40B4-BE49-F238E27FC236}">
                  <a16:creationId xmlns:a16="http://schemas.microsoft.com/office/drawing/2014/main" id="{60E990DE-A73F-41DF-B829-1029F88773C8}"/>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2.</a:t>
              </a:r>
              <a:endParaRPr lang="ru-RU" sz="4062" b="1" dirty="0">
                <a:solidFill>
                  <a:srgbClr val="FBCF3A"/>
                </a:solidFill>
                <a:latin typeface="FuturaBookC" panose="04000500000000000000" pitchFamily="82" charset="0"/>
              </a:endParaRPr>
            </a:p>
          </p:txBody>
        </p:sp>
      </p:grpSp>
      <p:grpSp>
        <p:nvGrpSpPr>
          <p:cNvPr id="14" name="Группа 13">
            <a:extLst>
              <a:ext uri="{FF2B5EF4-FFF2-40B4-BE49-F238E27FC236}">
                <a16:creationId xmlns:a16="http://schemas.microsoft.com/office/drawing/2014/main" id="{4AC8EAE2-A5B0-4B99-9913-56C599B20737}"/>
              </a:ext>
            </a:extLst>
          </p:cNvPr>
          <p:cNvGrpSpPr/>
          <p:nvPr/>
        </p:nvGrpSpPr>
        <p:grpSpPr>
          <a:xfrm>
            <a:off x="258090" y="2722641"/>
            <a:ext cx="884377" cy="608417"/>
            <a:chOff x="279598" y="1308807"/>
            <a:chExt cx="958075" cy="659118"/>
          </a:xfrm>
        </p:grpSpPr>
        <p:sp>
          <p:nvSpPr>
            <p:cNvPr id="15" name="Овал 14">
              <a:extLst>
                <a:ext uri="{FF2B5EF4-FFF2-40B4-BE49-F238E27FC236}">
                  <a16:creationId xmlns:a16="http://schemas.microsoft.com/office/drawing/2014/main" id="{1D264657-0D45-4A27-89F4-A74648D8872E}"/>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16" name="Овал 15">
              <a:extLst>
                <a:ext uri="{FF2B5EF4-FFF2-40B4-BE49-F238E27FC236}">
                  <a16:creationId xmlns:a16="http://schemas.microsoft.com/office/drawing/2014/main" id="{4B3AA85F-3C0F-434D-B2E7-2585D4CD2ADD}"/>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3.</a:t>
              </a:r>
              <a:endParaRPr lang="ru-RU" sz="4062" b="1" dirty="0">
                <a:solidFill>
                  <a:srgbClr val="FBCF3A"/>
                </a:solidFill>
                <a:latin typeface="FuturaBookC" panose="04000500000000000000" pitchFamily="82" charset="0"/>
              </a:endParaRPr>
            </a:p>
          </p:txBody>
        </p:sp>
      </p:grpSp>
      <p:grpSp>
        <p:nvGrpSpPr>
          <p:cNvPr id="17" name="Группа 16">
            <a:extLst>
              <a:ext uri="{FF2B5EF4-FFF2-40B4-BE49-F238E27FC236}">
                <a16:creationId xmlns:a16="http://schemas.microsoft.com/office/drawing/2014/main" id="{9FCC04FF-0667-48FA-BDFA-946B951E0833}"/>
              </a:ext>
            </a:extLst>
          </p:cNvPr>
          <p:cNvGrpSpPr/>
          <p:nvPr/>
        </p:nvGrpSpPr>
        <p:grpSpPr>
          <a:xfrm>
            <a:off x="258090" y="3502367"/>
            <a:ext cx="884377" cy="608417"/>
            <a:chOff x="279598" y="1308807"/>
            <a:chExt cx="958075" cy="659118"/>
          </a:xfrm>
        </p:grpSpPr>
        <p:sp>
          <p:nvSpPr>
            <p:cNvPr id="18" name="Овал 17">
              <a:extLst>
                <a:ext uri="{FF2B5EF4-FFF2-40B4-BE49-F238E27FC236}">
                  <a16:creationId xmlns:a16="http://schemas.microsoft.com/office/drawing/2014/main" id="{C8E22B27-A44F-4F02-9AC5-27EF61DA9B19}"/>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19" name="Овал 18">
              <a:extLst>
                <a:ext uri="{FF2B5EF4-FFF2-40B4-BE49-F238E27FC236}">
                  <a16:creationId xmlns:a16="http://schemas.microsoft.com/office/drawing/2014/main" id="{F5EE85E7-F9B7-4F45-ACAF-68DD567284FE}"/>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4.</a:t>
              </a:r>
              <a:endParaRPr lang="ru-RU" sz="4062" b="1" dirty="0">
                <a:solidFill>
                  <a:srgbClr val="FBCF3A"/>
                </a:solidFill>
                <a:latin typeface="FuturaBookC" panose="04000500000000000000" pitchFamily="82" charset="0"/>
              </a:endParaRPr>
            </a:p>
          </p:txBody>
        </p:sp>
      </p:grpSp>
      <p:grpSp>
        <p:nvGrpSpPr>
          <p:cNvPr id="20" name="Группа 19">
            <a:extLst>
              <a:ext uri="{FF2B5EF4-FFF2-40B4-BE49-F238E27FC236}">
                <a16:creationId xmlns:a16="http://schemas.microsoft.com/office/drawing/2014/main" id="{36E8ECA5-BC75-4E92-9FD5-D424A5FDBFC7}"/>
              </a:ext>
            </a:extLst>
          </p:cNvPr>
          <p:cNvGrpSpPr/>
          <p:nvPr/>
        </p:nvGrpSpPr>
        <p:grpSpPr>
          <a:xfrm>
            <a:off x="258090" y="4341981"/>
            <a:ext cx="884377" cy="608417"/>
            <a:chOff x="279598" y="1308807"/>
            <a:chExt cx="958075" cy="659118"/>
          </a:xfrm>
        </p:grpSpPr>
        <p:sp>
          <p:nvSpPr>
            <p:cNvPr id="21" name="Овал 20">
              <a:extLst>
                <a:ext uri="{FF2B5EF4-FFF2-40B4-BE49-F238E27FC236}">
                  <a16:creationId xmlns:a16="http://schemas.microsoft.com/office/drawing/2014/main" id="{267597D2-40C8-4B33-AB16-ECD600002B88}"/>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22" name="Овал 21">
              <a:extLst>
                <a:ext uri="{FF2B5EF4-FFF2-40B4-BE49-F238E27FC236}">
                  <a16:creationId xmlns:a16="http://schemas.microsoft.com/office/drawing/2014/main" id="{1415D8F7-4196-4E94-88AB-F79D2D2B3B46}"/>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5.</a:t>
              </a:r>
              <a:endParaRPr lang="ru-RU" sz="4062" b="1" dirty="0">
                <a:solidFill>
                  <a:srgbClr val="FBCF3A"/>
                </a:solidFill>
                <a:latin typeface="FuturaBookC" panose="04000500000000000000" pitchFamily="82" charset="0"/>
              </a:endParaRPr>
            </a:p>
          </p:txBody>
        </p:sp>
      </p:grpSp>
      <p:grpSp>
        <p:nvGrpSpPr>
          <p:cNvPr id="2" name="Группа 19">
            <a:extLst>
              <a:ext uri="{FF2B5EF4-FFF2-40B4-BE49-F238E27FC236}">
                <a16:creationId xmlns:a16="http://schemas.microsoft.com/office/drawing/2014/main" id="{FA2FDBDA-649C-4BCD-B5E6-3F621841FC80}"/>
              </a:ext>
            </a:extLst>
          </p:cNvPr>
          <p:cNvGrpSpPr/>
          <p:nvPr/>
        </p:nvGrpSpPr>
        <p:grpSpPr>
          <a:xfrm>
            <a:off x="258090" y="5096336"/>
            <a:ext cx="884377" cy="608417"/>
            <a:chOff x="279598" y="1308807"/>
            <a:chExt cx="958075" cy="659118"/>
          </a:xfrm>
        </p:grpSpPr>
        <p:sp>
          <p:nvSpPr>
            <p:cNvPr id="5" name="Овал 20">
              <a:extLst>
                <a:ext uri="{FF2B5EF4-FFF2-40B4-BE49-F238E27FC236}">
                  <a16:creationId xmlns:a16="http://schemas.microsoft.com/office/drawing/2014/main" id="{7A8A5EF5-35B4-A9ED-CD5B-4C09EF8C9F83}"/>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10" name="Овал 21">
              <a:extLst>
                <a:ext uri="{FF2B5EF4-FFF2-40B4-BE49-F238E27FC236}">
                  <a16:creationId xmlns:a16="http://schemas.microsoft.com/office/drawing/2014/main" id="{08896418-3EF8-A567-047C-82086A96FCC7}"/>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6.</a:t>
              </a:r>
              <a:endParaRPr lang="ru-RU" sz="4062" b="1" dirty="0">
                <a:solidFill>
                  <a:srgbClr val="FBCF3A"/>
                </a:solidFill>
                <a:latin typeface="FuturaBookC" panose="04000500000000000000" pitchFamily="82" charset="0"/>
              </a:endParaRPr>
            </a:p>
          </p:txBody>
        </p:sp>
      </p:grpSp>
    </p:spTree>
    <p:extLst>
      <p:ext uri="{BB962C8B-B14F-4D97-AF65-F5344CB8AC3E}">
        <p14:creationId xmlns:p14="http://schemas.microsoft.com/office/powerpoint/2010/main" val="3135683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EFA949B3-0858-0B0A-AA0B-27C92BE0056C}"/>
              </a:ext>
            </a:extLst>
          </p:cNvPr>
          <p:cNvCxnSpPr>
            <a:cxnSpLocks/>
            <a:stCxn id="75" idx="0"/>
          </p:cNvCxnSpPr>
          <p:nvPr/>
        </p:nvCxnSpPr>
        <p:spPr>
          <a:xfrm flipH="1" flipV="1">
            <a:off x="888161" y="4858855"/>
            <a:ext cx="1" cy="16078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8F2D2DF1-95DA-34AF-2CCB-FE59EC5ED66B}"/>
              </a:ext>
            </a:extLst>
          </p:cNvPr>
          <p:cNvCxnSpPr>
            <a:cxnSpLocks/>
            <a:endCxn id="104" idx="1"/>
          </p:cNvCxnSpPr>
          <p:nvPr/>
        </p:nvCxnSpPr>
        <p:spPr>
          <a:xfrm>
            <a:off x="1527080" y="5186041"/>
            <a:ext cx="31108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9BBEA86-8091-9DE4-CA6A-5CD0ADE9DE36}"/>
              </a:ext>
            </a:extLst>
          </p:cNvPr>
          <p:cNvSpPr txBox="1"/>
          <p:nvPr/>
        </p:nvSpPr>
        <p:spPr>
          <a:xfrm>
            <a:off x="8040266" y="4995110"/>
            <a:ext cx="896144" cy="338554"/>
          </a:xfrm>
          <a:prstGeom prst="rect">
            <a:avLst/>
          </a:prstGeom>
          <a:noFill/>
        </p:spPr>
        <p:txBody>
          <a:bodyPr wrap="square" rtlCol="0">
            <a:spAutoFit/>
          </a:bodyPr>
          <a:lstStyle/>
          <a:p>
            <a:r>
              <a:rPr lang="en-US" sz="800" dirty="0">
                <a:latin typeface="FuturaBookC" panose="04000500000000000000" pitchFamily="82" charset="0"/>
                <a:cs typeface="Arial" panose="020B0604020202020204" pitchFamily="34" charset="0"/>
              </a:rPr>
              <a:t>Local contacts </a:t>
            </a:r>
            <a:endParaRPr lang="ru-RU" sz="800" dirty="0">
              <a:latin typeface="FuturaBookC" panose="04000500000000000000" pitchFamily="82" charset="0"/>
              <a:cs typeface="Arial" panose="020B0604020202020204" pitchFamily="34" charset="0"/>
            </a:endParaRPr>
          </a:p>
        </p:txBody>
      </p:sp>
      <p:sp>
        <p:nvSpPr>
          <p:cNvPr id="4" name="Заголовок 3">
            <a:extLst>
              <a:ext uri="{FF2B5EF4-FFF2-40B4-BE49-F238E27FC236}">
                <a16:creationId xmlns:a16="http://schemas.microsoft.com/office/drawing/2014/main" id="{9F212393-51B9-49C8-9968-8B7B3FE35840}"/>
              </a:ext>
            </a:extLst>
          </p:cNvPr>
          <p:cNvSpPr>
            <a:spLocks noGrp="1"/>
          </p:cNvSpPr>
          <p:nvPr>
            <p:ph type="title"/>
          </p:nvPr>
        </p:nvSpPr>
        <p:spPr/>
        <p:txBody>
          <a:bodyPr/>
          <a:lstStyle/>
          <a:p>
            <a:r>
              <a:rPr lang="en-US" dirty="0"/>
              <a:t>URenew operating model </a:t>
            </a:r>
            <a:endParaRPr lang="ru-RU" dirty="0"/>
          </a:p>
        </p:txBody>
      </p:sp>
      <p:sp>
        <p:nvSpPr>
          <p:cNvPr id="8" name="Текст 7">
            <a:extLst>
              <a:ext uri="{FF2B5EF4-FFF2-40B4-BE49-F238E27FC236}">
                <a16:creationId xmlns:a16="http://schemas.microsoft.com/office/drawing/2014/main" id="{F3D144D8-4099-40AE-8DF6-81B21ED2F019}"/>
              </a:ext>
            </a:extLst>
          </p:cNvPr>
          <p:cNvSpPr>
            <a:spLocks noGrp="1"/>
          </p:cNvSpPr>
          <p:nvPr>
            <p:ph type="body" sz="quarter" idx="11"/>
          </p:nvPr>
        </p:nvSpPr>
        <p:spPr/>
        <p:txBody>
          <a:bodyPr/>
          <a:lstStyle/>
          <a:p>
            <a:endParaRPr lang="ru-RU" dirty="0"/>
          </a:p>
        </p:txBody>
      </p:sp>
      <p:sp>
        <p:nvSpPr>
          <p:cNvPr id="67" name="Rectangle: Rounded Corners 17">
            <a:extLst>
              <a:ext uri="{FF2B5EF4-FFF2-40B4-BE49-F238E27FC236}">
                <a16:creationId xmlns:a16="http://schemas.microsoft.com/office/drawing/2014/main" id="{FF000F11-DB64-40C7-910A-D480427CE412}"/>
              </a:ext>
            </a:extLst>
          </p:cNvPr>
          <p:cNvSpPr/>
          <p:nvPr/>
        </p:nvSpPr>
        <p:spPr>
          <a:xfrm>
            <a:off x="314604" y="2558376"/>
            <a:ext cx="1147113" cy="2294856"/>
          </a:xfrm>
          <a:prstGeom prst="roundRect">
            <a:avLst>
              <a:gd name="adj" fmla="val 80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rgbClr val="137EC6"/>
                </a:solidFill>
                <a:latin typeface="FuturaBookC" panose="04000500000000000000" pitchFamily="82" charset="0"/>
                <a:cs typeface="Arial" panose="020B0604020202020204" pitchFamily="34" charset="0"/>
              </a:rPr>
              <a:t>Donors</a:t>
            </a:r>
            <a:endParaRPr lang="ru-RU" sz="1200" b="1" dirty="0">
              <a:solidFill>
                <a:srgbClr val="137EC6"/>
              </a:solidFill>
              <a:latin typeface="FuturaBookC" panose="04000500000000000000" pitchFamily="82" charset="0"/>
              <a:cs typeface="Arial" panose="020B0604020202020204" pitchFamily="34" charset="0"/>
            </a:endParaRPr>
          </a:p>
        </p:txBody>
      </p:sp>
      <p:sp>
        <p:nvSpPr>
          <p:cNvPr id="68" name="Rectangle: Rounded Corners 46">
            <a:extLst>
              <a:ext uri="{FF2B5EF4-FFF2-40B4-BE49-F238E27FC236}">
                <a16:creationId xmlns:a16="http://schemas.microsoft.com/office/drawing/2014/main" id="{84B83E0F-D4B3-46EA-99FC-8F0D159DA26C}"/>
              </a:ext>
            </a:extLst>
          </p:cNvPr>
          <p:cNvSpPr/>
          <p:nvPr/>
        </p:nvSpPr>
        <p:spPr>
          <a:xfrm>
            <a:off x="412520" y="2817021"/>
            <a:ext cx="939098"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Government agencies</a:t>
            </a:r>
            <a:endParaRPr lang="ru-RU" sz="800" dirty="0">
              <a:solidFill>
                <a:schemeClr val="tx1"/>
              </a:solidFill>
              <a:latin typeface="FuturaBookC" panose="04000500000000000000" pitchFamily="82" charset="0"/>
              <a:cs typeface="Arial" panose="020B0604020202020204" pitchFamily="34" charset="0"/>
            </a:endParaRPr>
          </a:p>
        </p:txBody>
      </p:sp>
      <p:sp>
        <p:nvSpPr>
          <p:cNvPr id="69" name="Rectangle: Rounded Corners 59">
            <a:extLst>
              <a:ext uri="{FF2B5EF4-FFF2-40B4-BE49-F238E27FC236}">
                <a16:creationId xmlns:a16="http://schemas.microsoft.com/office/drawing/2014/main" id="{1CC8E8DE-35C4-4F40-950A-B59AF4C6FFB3}"/>
              </a:ext>
            </a:extLst>
          </p:cNvPr>
          <p:cNvSpPr/>
          <p:nvPr/>
        </p:nvSpPr>
        <p:spPr>
          <a:xfrm>
            <a:off x="412520" y="3071551"/>
            <a:ext cx="939098"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Corporate donors</a:t>
            </a:r>
            <a:endParaRPr lang="ru-RU" sz="800" dirty="0">
              <a:solidFill>
                <a:schemeClr val="tx1"/>
              </a:solidFill>
              <a:cs typeface="Arial" panose="020B0604020202020204" pitchFamily="34" charset="0"/>
            </a:endParaRPr>
          </a:p>
        </p:txBody>
      </p:sp>
      <p:sp>
        <p:nvSpPr>
          <p:cNvPr id="70" name="Rectangle: Rounded Corners 60">
            <a:extLst>
              <a:ext uri="{FF2B5EF4-FFF2-40B4-BE49-F238E27FC236}">
                <a16:creationId xmlns:a16="http://schemas.microsoft.com/office/drawing/2014/main" id="{724EB7EB-1F21-4226-9D84-5B8D7BDD46EC}"/>
              </a:ext>
            </a:extLst>
          </p:cNvPr>
          <p:cNvSpPr/>
          <p:nvPr/>
        </p:nvSpPr>
        <p:spPr>
          <a:xfrm>
            <a:off x="412520" y="3580611"/>
            <a:ext cx="939098"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Private foundations</a:t>
            </a:r>
            <a:endParaRPr lang="ru-RU" sz="800" dirty="0">
              <a:solidFill>
                <a:schemeClr val="tx1"/>
              </a:solidFill>
              <a:cs typeface="Arial" panose="020B0604020202020204" pitchFamily="34" charset="0"/>
            </a:endParaRPr>
          </a:p>
        </p:txBody>
      </p:sp>
      <p:sp>
        <p:nvSpPr>
          <p:cNvPr id="72" name="Rectangle: Rounded Corners 73">
            <a:extLst>
              <a:ext uri="{FF2B5EF4-FFF2-40B4-BE49-F238E27FC236}">
                <a16:creationId xmlns:a16="http://schemas.microsoft.com/office/drawing/2014/main" id="{9D079EDA-39A1-474E-A3D4-41821DD2280A}"/>
              </a:ext>
            </a:extLst>
          </p:cNvPr>
          <p:cNvSpPr/>
          <p:nvPr/>
        </p:nvSpPr>
        <p:spPr>
          <a:xfrm>
            <a:off x="412520" y="3835141"/>
            <a:ext cx="951280"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Financial institutions </a:t>
            </a:r>
            <a:endParaRPr lang="ru-RU" sz="800" dirty="0">
              <a:solidFill>
                <a:schemeClr val="tx1"/>
              </a:solidFill>
              <a:cs typeface="Arial" panose="020B0604020202020204" pitchFamily="34" charset="0"/>
            </a:endParaRPr>
          </a:p>
        </p:txBody>
      </p:sp>
      <p:sp>
        <p:nvSpPr>
          <p:cNvPr id="75" name="Rectangle: Rounded Corners 73">
            <a:extLst>
              <a:ext uri="{FF2B5EF4-FFF2-40B4-BE49-F238E27FC236}">
                <a16:creationId xmlns:a16="http://schemas.microsoft.com/office/drawing/2014/main" id="{5BD763F0-0EC0-4E19-8DC3-1806DBCE91C1}"/>
              </a:ext>
            </a:extLst>
          </p:cNvPr>
          <p:cNvSpPr/>
          <p:nvPr/>
        </p:nvSpPr>
        <p:spPr>
          <a:xfrm>
            <a:off x="314555" y="5019636"/>
            <a:ext cx="1147213" cy="332810"/>
          </a:xfrm>
          <a:prstGeom prst="rect">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FuturaBookC" panose="04000500000000000000" pitchFamily="82" charset="0"/>
                <a:cs typeface="Arial" panose="020B0604020202020204" pitchFamily="34" charset="0"/>
              </a:rPr>
              <a:t>Ecosystem</a:t>
            </a:r>
          </a:p>
        </p:txBody>
      </p:sp>
      <p:pic>
        <p:nvPicPr>
          <p:cNvPr id="15" name="Рисунок 14">
            <a:extLst>
              <a:ext uri="{FF2B5EF4-FFF2-40B4-BE49-F238E27FC236}">
                <a16:creationId xmlns:a16="http://schemas.microsoft.com/office/drawing/2014/main" id="{F0699991-7124-4252-9BA0-B709B6A897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3851" y="2029317"/>
            <a:ext cx="232616" cy="232616"/>
          </a:xfrm>
          <a:prstGeom prst="rect">
            <a:avLst/>
          </a:prstGeom>
        </p:spPr>
      </p:pic>
      <p:pic>
        <p:nvPicPr>
          <p:cNvPr id="17" name="Рисунок 16">
            <a:extLst>
              <a:ext uri="{FF2B5EF4-FFF2-40B4-BE49-F238E27FC236}">
                <a16:creationId xmlns:a16="http://schemas.microsoft.com/office/drawing/2014/main" id="{6E8E7EB1-7DB1-46D2-8B82-DC60EFB882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8159" y="2029317"/>
            <a:ext cx="232616" cy="232616"/>
          </a:xfrm>
          <a:prstGeom prst="rect">
            <a:avLst/>
          </a:prstGeom>
        </p:spPr>
      </p:pic>
      <p:pic>
        <p:nvPicPr>
          <p:cNvPr id="25" name="Рисунок 24">
            <a:extLst>
              <a:ext uri="{FF2B5EF4-FFF2-40B4-BE49-F238E27FC236}">
                <a16:creationId xmlns:a16="http://schemas.microsoft.com/office/drawing/2014/main" id="{95677056-EFD1-4ADE-8FF2-C5BADCB405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9543" y="2029317"/>
            <a:ext cx="232616" cy="232616"/>
          </a:xfrm>
          <a:prstGeom prst="rect">
            <a:avLst/>
          </a:prstGeom>
        </p:spPr>
      </p:pic>
      <p:cxnSp>
        <p:nvCxnSpPr>
          <p:cNvPr id="85" name="Straight Arrow Connector 84">
            <a:extLst>
              <a:ext uri="{FF2B5EF4-FFF2-40B4-BE49-F238E27FC236}">
                <a16:creationId xmlns:a16="http://schemas.microsoft.com/office/drawing/2014/main" id="{4E68EA07-0EA0-AEB1-A304-472F48BE2BBD}"/>
              </a:ext>
            </a:extLst>
          </p:cNvPr>
          <p:cNvCxnSpPr>
            <a:cxnSpLocks/>
            <a:stCxn id="17" idx="2"/>
          </p:cNvCxnSpPr>
          <p:nvPr/>
        </p:nvCxnSpPr>
        <p:spPr>
          <a:xfrm>
            <a:off x="1954467" y="2261933"/>
            <a:ext cx="0" cy="27696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17">
            <a:extLst>
              <a:ext uri="{FF2B5EF4-FFF2-40B4-BE49-F238E27FC236}">
                <a16:creationId xmlns:a16="http://schemas.microsoft.com/office/drawing/2014/main" id="{D893A67D-9FB7-4E87-8661-72BCF067946E}"/>
              </a:ext>
            </a:extLst>
          </p:cNvPr>
          <p:cNvSpPr/>
          <p:nvPr/>
        </p:nvSpPr>
        <p:spPr>
          <a:xfrm>
            <a:off x="1620554" y="2558378"/>
            <a:ext cx="1299211" cy="1384613"/>
          </a:xfrm>
          <a:prstGeom prst="roundRect">
            <a:avLst>
              <a:gd name="adj" fmla="val 8038"/>
            </a:avLst>
          </a:prstGeom>
          <a:noFill/>
          <a:ln>
            <a:solidFill>
              <a:srgbClr val="137E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lumMod val="50000"/>
                  </a:schemeClr>
                </a:solidFill>
                <a:latin typeface="FuturaBookC" panose="04000500000000000000" pitchFamily="82" charset="0"/>
                <a:cs typeface="Arial" panose="020B0604020202020204" pitchFamily="34" charset="0"/>
              </a:rPr>
              <a:t>Platforms</a:t>
            </a:r>
          </a:p>
        </p:txBody>
      </p:sp>
      <p:sp>
        <p:nvSpPr>
          <p:cNvPr id="82" name="Rectangle: Rounded Corners 46">
            <a:extLst>
              <a:ext uri="{FF2B5EF4-FFF2-40B4-BE49-F238E27FC236}">
                <a16:creationId xmlns:a16="http://schemas.microsoft.com/office/drawing/2014/main" id="{5FD88E7A-5127-44A5-AEF0-033DECB34340}"/>
              </a:ext>
            </a:extLst>
          </p:cNvPr>
          <p:cNvSpPr/>
          <p:nvPr/>
        </p:nvSpPr>
        <p:spPr>
          <a:xfrm>
            <a:off x="1838159" y="2947545"/>
            <a:ext cx="864000" cy="332810"/>
          </a:xfrm>
          <a:prstGeom prst="rect">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latin typeface="FuturaBookC" panose="04000500000000000000" pitchFamily="82" charset="0"/>
                <a:cs typeface="Arial" panose="020B0604020202020204" pitchFamily="34" charset="0"/>
              </a:rPr>
              <a:t>Donorbox</a:t>
            </a:r>
          </a:p>
        </p:txBody>
      </p:sp>
      <p:sp>
        <p:nvSpPr>
          <p:cNvPr id="84" name="Rectangle: Rounded Corners 59">
            <a:extLst>
              <a:ext uri="{FF2B5EF4-FFF2-40B4-BE49-F238E27FC236}">
                <a16:creationId xmlns:a16="http://schemas.microsoft.com/office/drawing/2014/main" id="{C5DC0F36-C599-4C71-94FB-36BE5B9D726D}"/>
              </a:ext>
            </a:extLst>
          </p:cNvPr>
          <p:cNvSpPr/>
          <p:nvPr/>
        </p:nvSpPr>
        <p:spPr>
          <a:xfrm>
            <a:off x="1838159" y="3319933"/>
            <a:ext cx="864000" cy="332810"/>
          </a:xfrm>
          <a:prstGeom prst="rect">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spc="-20" dirty="0">
                <a:solidFill>
                  <a:schemeClr val="bg1"/>
                </a:solidFill>
                <a:latin typeface="FuturaBookC" panose="04000500000000000000" pitchFamily="82" charset="0"/>
                <a:cs typeface="Arial" panose="020B0604020202020204" pitchFamily="34" charset="0"/>
              </a:rPr>
              <a:t>Crowdfunding</a:t>
            </a:r>
          </a:p>
        </p:txBody>
      </p:sp>
      <p:sp>
        <p:nvSpPr>
          <p:cNvPr id="95" name="Oval 94">
            <a:extLst>
              <a:ext uri="{FF2B5EF4-FFF2-40B4-BE49-F238E27FC236}">
                <a16:creationId xmlns:a16="http://schemas.microsoft.com/office/drawing/2014/main" id="{7F0DC67B-9700-EFBE-DD26-E025BE10CE6D}"/>
              </a:ext>
            </a:extLst>
          </p:cNvPr>
          <p:cNvSpPr/>
          <p:nvPr/>
        </p:nvSpPr>
        <p:spPr>
          <a:xfrm>
            <a:off x="1838159" y="3593094"/>
            <a:ext cx="232616" cy="232616"/>
          </a:xfrm>
          <a:prstGeom prst="ellipse">
            <a:avLst/>
          </a:prstGeom>
          <a:solidFill>
            <a:srgbClr val="137EC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FuturaBookC" panose="04000500000000000000" pitchFamily="82" charset="0"/>
                <a:cs typeface="Arial" panose="020B0604020202020204" pitchFamily="34" charset="0"/>
              </a:rPr>
              <a:t>1</a:t>
            </a:r>
            <a:endParaRPr lang="ru-RU" sz="800" dirty="0">
              <a:latin typeface="FuturaBookC" panose="04000500000000000000" pitchFamily="82" charset="0"/>
              <a:cs typeface="Arial" panose="020B0604020202020204" pitchFamily="34" charset="0"/>
            </a:endParaRPr>
          </a:p>
        </p:txBody>
      </p:sp>
      <p:sp>
        <p:nvSpPr>
          <p:cNvPr id="96" name="Oval 95">
            <a:extLst>
              <a:ext uri="{FF2B5EF4-FFF2-40B4-BE49-F238E27FC236}">
                <a16:creationId xmlns:a16="http://schemas.microsoft.com/office/drawing/2014/main" id="{3F107453-49C6-BCC1-4634-074A304C756C}"/>
              </a:ext>
            </a:extLst>
          </p:cNvPr>
          <p:cNvSpPr/>
          <p:nvPr/>
        </p:nvSpPr>
        <p:spPr>
          <a:xfrm>
            <a:off x="2153851" y="3593094"/>
            <a:ext cx="232616" cy="232616"/>
          </a:xfrm>
          <a:prstGeom prst="ellipse">
            <a:avLst/>
          </a:prstGeom>
          <a:solidFill>
            <a:srgbClr val="137EC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FuturaBookC" panose="04000500000000000000" pitchFamily="82" charset="0"/>
                <a:cs typeface="Arial" panose="020B0604020202020204" pitchFamily="34" charset="0"/>
              </a:rPr>
              <a:t>2</a:t>
            </a:r>
            <a:endParaRPr lang="ru-RU" sz="800" dirty="0">
              <a:latin typeface="FuturaBookC" panose="04000500000000000000" pitchFamily="82" charset="0"/>
              <a:cs typeface="Arial" panose="020B0604020202020204" pitchFamily="34" charset="0"/>
            </a:endParaRPr>
          </a:p>
        </p:txBody>
      </p:sp>
      <p:sp>
        <p:nvSpPr>
          <p:cNvPr id="97" name="Oval 96">
            <a:extLst>
              <a:ext uri="{FF2B5EF4-FFF2-40B4-BE49-F238E27FC236}">
                <a16:creationId xmlns:a16="http://schemas.microsoft.com/office/drawing/2014/main" id="{8A6E60D3-9BF5-76D1-20E7-0B77AC9E2C7F}"/>
              </a:ext>
            </a:extLst>
          </p:cNvPr>
          <p:cNvSpPr/>
          <p:nvPr/>
        </p:nvSpPr>
        <p:spPr>
          <a:xfrm>
            <a:off x="2469543" y="3593094"/>
            <a:ext cx="232616" cy="232616"/>
          </a:xfrm>
          <a:prstGeom prst="ellipse">
            <a:avLst/>
          </a:prstGeom>
          <a:solidFill>
            <a:srgbClr val="137EC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FuturaBookC" panose="04000500000000000000" pitchFamily="82" charset="0"/>
                <a:cs typeface="Arial" panose="020B0604020202020204" pitchFamily="34" charset="0"/>
              </a:rPr>
              <a:t>3</a:t>
            </a:r>
            <a:endParaRPr lang="ru-RU" sz="800" dirty="0">
              <a:latin typeface="FuturaBookC" panose="04000500000000000000" pitchFamily="82" charset="0"/>
              <a:cs typeface="Arial" panose="020B0604020202020204" pitchFamily="34" charset="0"/>
            </a:endParaRPr>
          </a:p>
        </p:txBody>
      </p:sp>
      <p:cxnSp>
        <p:nvCxnSpPr>
          <p:cNvPr id="94" name="Straight Arrow Connector 84">
            <a:extLst>
              <a:ext uri="{FF2B5EF4-FFF2-40B4-BE49-F238E27FC236}">
                <a16:creationId xmlns:a16="http://schemas.microsoft.com/office/drawing/2014/main" id="{85590B9B-78E2-4F49-A7F9-FAAEEE28D33A}"/>
              </a:ext>
            </a:extLst>
          </p:cNvPr>
          <p:cNvCxnSpPr>
            <a:cxnSpLocks/>
          </p:cNvCxnSpPr>
          <p:nvPr/>
        </p:nvCxnSpPr>
        <p:spPr>
          <a:xfrm>
            <a:off x="2273563" y="2261933"/>
            <a:ext cx="0" cy="27696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84">
            <a:extLst>
              <a:ext uri="{FF2B5EF4-FFF2-40B4-BE49-F238E27FC236}">
                <a16:creationId xmlns:a16="http://schemas.microsoft.com/office/drawing/2014/main" id="{8AB47A33-C596-48DD-BE37-898FABD72B5B}"/>
              </a:ext>
            </a:extLst>
          </p:cNvPr>
          <p:cNvCxnSpPr>
            <a:cxnSpLocks/>
          </p:cNvCxnSpPr>
          <p:nvPr/>
        </p:nvCxnSpPr>
        <p:spPr>
          <a:xfrm>
            <a:off x="2585851" y="2261933"/>
            <a:ext cx="0" cy="27696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Rounded Corners 59">
            <a:extLst>
              <a:ext uri="{FF2B5EF4-FFF2-40B4-BE49-F238E27FC236}">
                <a16:creationId xmlns:a16="http://schemas.microsoft.com/office/drawing/2014/main" id="{372320ED-CEB4-4708-85CF-984DA9B7F743}"/>
              </a:ext>
            </a:extLst>
          </p:cNvPr>
          <p:cNvSpPr/>
          <p:nvPr/>
        </p:nvSpPr>
        <p:spPr>
          <a:xfrm>
            <a:off x="1838159" y="4102677"/>
            <a:ext cx="864000" cy="332810"/>
          </a:xfrm>
          <a:prstGeom prst="rect">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latin typeface="FuturaBookC" panose="04000500000000000000" pitchFamily="82" charset="0"/>
                <a:cs typeface="Arial" panose="020B0604020202020204" pitchFamily="34" charset="0"/>
              </a:rPr>
              <a:t>Capital campaigns</a:t>
            </a:r>
          </a:p>
        </p:txBody>
      </p:sp>
      <p:sp>
        <p:nvSpPr>
          <p:cNvPr id="104" name="Rectangle: Rounded Corners 59">
            <a:extLst>
              <a:ext uri="{FF2B5EF4-FFF2-40B4-BE49-F238E27FC236}">
                <a16:creationId xmlns:a16="http://schemas.microsoft.com/office/drawing/2014/main" id="{4D6F9013-809B-4199-9550-2FD14BC43C5F}"/>
              </a:ext>
            </a:extLst>
          </p:cNvPr>
          <p:cNvSpPr/>
          <p:nvPr/>
        </p:nvSpPr>
        <p:spPr>
          <a:xfrm>
            <a:off x="1838159" y="5019636"/>
            <a:ext cx="864000" cy="332810"/>
          </a:xfrm>
          <a:prstGeom prst="rect">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latin typeface="FuturaBookC" panose="04000500000000000000" pitchFamily="82" charset="0"/>
                <a:cs typeface="Arial" panose="020B0604020202020204" pitchFamily="34" charset="0"/>
              </a:rPr>
              <a:t>Joint promotion</a:t>
            </a:r>
          </a:p>
        </p:txBody>
      </p:sp>
      <p:grpSp>
        <p:nvGrpSpPr>
          <p:cNvPr id="37" name="Группа 36">
            <a:extLst>
              <a:ext uri="{FF2B5EF4-FFF2-40B4-BE49-F238E27FC236}">
                <a16:creationId xmlns:a16="http://schemas.microsoft.com/office/drawing/2014/main" id="{579C8A3E-CD86-40F1-988A-1BFAFAA52846}"/>
              </a:ext>
            </a:extLst>
          </p:cNvPr>
          <p:cNvGrpSpPr/>
          <p:nvPr/>
        </p:nvGrpSpPr>
        <p:grpSpPr>
          <a:xfrm>
            <a:off x="3082681" y="2552855"/>
            <a:ext cx="1597190" cy="2810673"/>
            <a:chOff x="3298198" y="2585155"/>
            <a:chExt cx="1730289" cy="3044896"/>
          </a:xfrm>
        </p:grpSpPr>
        <p:sp>
          <p:nvSpPr>
            <p:cNvPr id="106" name="Rectangle: Rounded Corners 18">
              <a:extLst>
                <a:ext uri="{FF2B5EF4-FFF2-40B4-BE49-F238E27FC236}">
                  <a16:creationId xmlns:a16="http://schemas.microsoft.com/office/drawing/2014/main" id="{737838EA-5F0F-4850-B7D2-26FE36B9A139}"/>
                </a:ext>
              </a:extLst>
            </p:cNvPr>
            <p:cNvSpPr/>
            <p:nvPr/>
          </p:nvSpPr>
          <p:spPr>
            <a:xfrm>
              <a:off x="3298198" y="2585155"/>
              <a:ext cx="1730289" cy="3044896"/>
            </a:xfrm>
            <a:prstGeom prst="roundRect">
              <a:avLst>
                <a:gd name="adj" fmla="val 7389"/>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FuturaBookC" panose="04000500000000000000" pitchFamily="82" charset="0"/>
                  <a:cs typeface="Arial" panose="020B0604020202020204" pitchFamily="34" charset="0"/>
                </a:rPr>
                <a:t>URenew foundation</a:t>
              </a:r>
              <a:endParaRPr lang="ru-RU" sz="1200" b="1" dirty="0">
                <a:solidFill>
                  <a:schemeClr val="bg1"/>
                </a:solidFill>
                <a:latin typeface="FuturaBookC" panose="04000500000000000000" pitchFamily="82" charset="0"/>
                <a:cs typeface="Arial" panose="020B0604020202020204" pitchFamily="34" charset="0"/>
              </a:endParaRPr>
            </a:p>
          </p:txBody>
        </p:sp>
        <p:sp>
          <p:nvSpPr>
            <p:cNvPr id="107" name="Rectangle: Rounded Corners 19">
              <a:extLst>
                <a:ext uri="{FF2B5EF4-FFF2-40B4-BE49-F238E27FC236}">
                  <a16:creationId xmlns:a16="http://schemas.microsoft.com/office/drawing/2014/main" id="{6EF341A1-336E-4C56-8F3F-808071DBA657}"/>
                </a:ext>
              </a:extLst>
            </p:cNvPr>
            <p:cNvSpPr/>
            <p:nvPr/>
          </p:nvSpPr>
          <p:spPr>
            <a:xfrm>
              <a:off x="3422139" y="3213116"/>
              <a:ext cx="148240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Supervisory Board</a:t>
              </a:r>
              <a:endParaRPr lang="ru-RU" sz="800" dirty="0">
                <a:solidFill>
                  <a:schemeClr val="tx1"/>
                </a:solidFill>
                <a:latin typeface="FuturaBookC" panose="04000500000000000000" pitchFamily="82" charset="0"/>
                <a:cs typeface="Arial" panose="020B0604020202020204" pitchFamily="34" charset="0"/>
              </a:endParaRPr>
            </a:p>
          </p:txBody>
        </p:sp>
        <p:sp>
          <p:nvSpPr>
            <p:cNvPr id="108" name="Rectangle: Rounded Corners 20">
              <a:extLst>
                <a:ext uri="{FF2B5EF4-FFF2-40B4-BE49-F238E27FC236}">
                  <a16:creationId xmlns:a16="http://schemas.microsoft.com/office/drawing/2014/main" id="{B1295D4E-D4F4-4DB3-88BB-797FEC51E9DB}"/>
                </a:ext>
              </a:extLst>
            </p:cNvPr>
            <p:cNvSpPr/>
            <p:nvPr/>
          </p:nvSpPr>
          <p:spPr>
            <a:xfrm>
              <a:off x="3422139" y="3590998"/>
              <a:ext cx="1482407" cy="2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Management </a:t>
              </a:r>
              <a:endParaRPr lang="ru-RU" sz="800" dirty="0">
                <a:solidFill>
                  <a:schemeClr val="tx1"/>
                </a:solidFill>
                <a:latin typeface="FuturaBookC" panose="04000500000000000000" pitchFamily="82" charset="0"/>
                <a:cs typeface="Arial" panose="020B0604020202020204" pitchFamily="34" charset="0"/>
              </a:endParaRPr>
            </a:p>
          </p:txBody>
        </p:sp>
        <p:sp>
          <p:nvSpPr>
            <p:cNvPr id="109" name="Rectangle: Rounded Corners 21">
              <a:extLst>
                <a:ext uri="{FF2B5EF4-FFF2-40B4-BE49-F238E27FC236}">
                  <a16:creationId xmlns:a16="http://schemas.microsoft.com/office/drawing/2014/main" id="{EC670FE8-D6F0-41D5-8FBA-D8C2C00343D8}"/>
                </a:ext>
              </a:extLst>
            </p:cNvPr>
            <p:cNvSpPr/>
            <p:nvPr/>
          </p:nvSpPr>
          <p:spPr>
            <a:xfrm>
              <a:off x="3422139" y="4028798"/>
              <a:ext cx="1482407" cy="1054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spc="-20" dirty="0">
                  <a:solidFill>
                    <a:schemeClr val="tx1"/>
                  </a:solidFill>
                  <a:latin typeface="FuturaBookC" panose="04000500000000000000" pitchFamily="82" charset="0"/>
                  <a:cs typeface="Arial" panose="020B0604020202020204" pitchFamily="34" charset="0"/>
                </a:rPr>
                <a:t>Subcontractors:</a:t>
              </a:r>
            </a:p>
            <a:p>
              <a:pPr algn="ctr">
                <a:lnSpc>
                  <a:spcPct val="90000"/>
                </a:lnSpc>
              </a:pPr>
              <a:r>
                <a:rPr lang="en-US" sz="800" spc="-20" dirty="0">
                  <a:solidFill>
                    <a:schemeClr val="tx1"/>
                  </a:solidFill>
                  <a:latin typeface="FuturaBookC" panose="04000500000000000000" pitchFamily="82" charset="0"/>
                  <a:cs typeface="Arial" panose="020B0604020202020204" pitchFamily="34" charset="0"/>
                </a:rPr>
                <a:t>Marketing:</a:t>
              </a:r>
              <a:r>
                <a:rPr lang="ru-RU" sz="800" spc="-20" dirty="0">
                  <a:solidFill>
                    <a:schemeClr val="tx1"/>
                  </a:solidFill>
                  <a:latin typeface="FuturaBookC" panose="04000500000000000000" pitchFamily="82" charset="0"/>
                  <a:cs typeface="Arial" panose="020B0604020202020204" pitchFamily="34" charset="0"/>
                </a:rPr>
                <a:t> </a:t>
              </a:r>
              <a:r>
                <a:rPr lang="en-US" sz="800" spc="-20" dirty="0">
                  <a:solidFill>
                    <a:schemeClr val="tx1"/>
                  </a:solidFill>
                  <a:latin typeface="FuturaBookC" panose="04000500000000000000" pitchFamily="82" charset="0"/>
                  <a:cs typeface="Arial" panose="020B0604020202020204" pitchFamily="34" charset="0"/>
                </a:rPr>
                <a:t>State Group LLC</a:t>
              </a:r>
            </a:p>
            <a:p>
              <a:pPr algn="ctr">
                <a:lnSpc>
                  <a:spcPct val="90000"/>
                </a:lnSpc>
              </a:pPr>
              <a:r>
                <a:rPr lang="en-US" sz="800" spc="-20" dirty="0">
                  <a:solidFill>
                    <a:schemeClr val="tx1"/>
                  </a:solidFill>
                  <a:latin typeface="FuturaBookC" panose="04000500000000000000" pitchFamily="82" charset="0"/>
                  <a:cs typeface="Arial" panose="020B0604020202020204" pitchFamily="34" charset="0"/>
                </a:rPr>
                <a:t>Accounting and Legal: </a:t>
              </a:r>
            </a:p>
            <a:p>
              <a:pPr algn="ctr">
                <a:lnSpc>
                  <a:spcPct val="90000"/>
                </a:lnSpc>
              </a:pPr>
              <a:r>
                <a:rPr lang="en-US" sz="800" spc="-20" dirty="0">
                  <a:solidFill>
                    <a:schemeClr val="tx1"/>
                  </a:solidFill>
                  <a:latin typeface="FuturaBookC" panose="04000500000000000000" pitchFamily="82" charset="0"/>
                  <a:cs typeface="Arial" panose="020B0604020202020204" pitchFamily="34" charset="0"/>
                </a:rPr>
                <a:t> E-REPORT, EUCON</a:t>
              </a:r>
            </a:p>
            <a:p>
              <a:pPr algn="ctr">
                <a:lnSpc>
                  <a:spcPct val="90000"/>
                </a:lnSpc>
              </a:pPr>
              <a:r>
                <a:rPr lang="en-US" sz="800" spc="-20" dirty="0">
                  <a:solidFill>
                    <a:schemeClr val="tx1"/>
                  </a:solidFill>
                  <a:latin typeface="FuturaBookC" panose="04000500000000000000" pitchFamily="82" charset="0"/>
                  <a:cs typeface="Arial" panose="020B0604020202020204" pitchFamily="34" charset="0"/>
                </a:rPr>
                <a:t>PR &amp; GR team</a:t>
              </a:r>
            </a:p>
          </p:txBody>
        </p:sp>
        <p:sp>
          <p:nvSpPr>
            <p:cNvPr id="110" name="Rectangle: Rounded Corners 28">
              <a:extLst>
                <a:ext uri="{FF2B5EF4-FFF2-40B4-BE49-F238E27FC236}">
                  <a16:creationId xmlns:a16="http://schemas.microsoft.com/office/drawing/2014/main" id="{DA6F45DD-F473-4212-9A99-68EFCD7DCA52}"/>
                </a:ext>
              </a:extLst>
            </p:cNvPr>
            <p:cNvSpPr/>
            <p:nvPr/>
          </p:nvSpPr>
          <p:spPr>
            <a:xfrm>
              <a:off x="3422139" y="5161125"/>
              <a:ext cx="148240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FuturaBookC" panose="04000500000000000000" pitchFamily="82" charset="0"/>
                  <a:cs typeface="Arial" panose="020B0604020202020204" pitchFamily="34" charset="0"/>
                </a:rPr>
                <a:t>Agents </a:t>
              </a:r>
              <a:endParaRPr lang="ru-RU" sz="800" dirty="0">
                <a:solidFill>
                  <a:schemeClr val="tx1"/>
                </a:solidFill>
                <a:latin typeface="FuturaBookC" panose="04000500000000000000" pitchFamily="82" charset="0"/>
                <a:cs typeface="Arial" panose="020B0604020202020204" pitchFamily="34" charset="0"/>
              </a:endParaRPr>
            </a:p>
          </p:txBody>
        </p:sp>
      </p:grpSp>
      <p:grpSp>
        <p:nvGrpSpPr>
          <p:cNvPr id="38" name="Группа 37">
            <a:extLst>
              <a:ext uri="{FF2B5EF4-FFF2-40B4-BE49-F238E27FC236}">
                <a16:creationId xmlns:a16="http://schemas.microsoft.com/office/drawing/2014/main" id="{CA7657D5-AC0E-4D1D-A001-40E739ECF7EC}"/>
              </a:ext>
            </a:extLst>
          </p:cNvPr>
          <p:cNvGrpSpPr/>
          <p:nvPr/>
        </p:nvGrpSpPr>
        <p:grpSpPr>
          <a:xfrm>
            <a:off x="4830549" y="2552853"/>
            <a:ext cx="1482783" cy="2811176"/>
            <a:chOff x="5087716" y="2585156"/>
            <a:chExt cx="1730289" cy="3045440"/>
          </a:xfrm>
        </p:grpSpPr>
        <p:sp>
          <p:nvSpPr>
            <p:cNvPr id="111" name="Rectangle: Rounded Corners 18">
              <a:extLst>
                <a:ext uri="{FF2B5EF4-FFF2-40B4-BE49-F238E27FC236}">
                  <a16:creationId xmlns:a16="http://schemas.microsoft.com/office/drawing/2014/main" id="{78EEC5D0-F699-405F-A6DF-E33452957DE5}"/>
                </a:ext>
              </a:extLst>
            </p:cNvPr>
            <p:cNvSpPr/>
            <p:nvPr/>
          </p:nvSpPr>
          <p:spPr>
            <a:xfrm>
              <a:off x="5087716" y="2585156"/>
              <a:ext cx="1730289" cy="1443642"/>
            </a:xfrm>
            <a:prstGeom prst="roundRect">
              <a:avLst>
                <a:gd name="adj" fmla="val 7389"/>
              </a:avLst>
            </a:prstGeom>
            <a:solidFill>
              <a:srgbClr val="89B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FuturaBookC" panose="04000500000000000000" pitchFamily="82" charset="0"/>
                  <a:cs typeface="Arial" panose="020B0604020202020204" pitchFamily="34" charset="0"/>
                </a:rPr>
                <a:t>Byshiv community</a:t>
              </a:r>
            </a:p>
          </p:txBody>
        </p:sp>
        <p:sp>
          <p:nvSpPr>
            <p:cNvPr id="112" name="Rectangle: Rounded Corners 19">
              <a:extLst>
                <a:ext uri="{FF2B5EF4-FFF2-40B4-BE49-F238E27FC236}">
                  <a16:creationId xmlns:a16="http://schemas.microsoft.com/office/drawing/2014/main" id="{FCD3ADE4-EF9C-4115-A898-3E3B44482A3B}"/>
                </a:ext>
              </a:extLst>
            </p:cNvPr>
            <p:cNvSpPr/>
            <p:nvPr/>
          </p:nvSpPr>
          <p:spPr>
            <a:xfrm>
              <a:off x="5211658" y="3068872"/>
              <a:ext cx="1449569" cy="4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Scope responsibility matrix for each project</a:t>
              </a:r>
            </a:p>
          </p:txBody>
        </p:sp>
        <p:sp>
          <p:nvSpPr>
            <p:cNvPr id="113" name="Rectangle: Rounded Corners 19">
              <a:extLst>
                <a:ext uri="{FF2B5EF4-FFF2-40B4-BE49-F238E27FC236}">
                  <a16:creationId xmlns:a16="http://schemas.microsoft.com/office/drawing/2014/main" id="{737D2188-2DD4-4ED5-B10A-FBE67678720D}"/>
                </a:ext>
              </a:extLst>
            </p:cNvPr>
            <p:cNvSpPr/>
            <p:nvPr/>
          </p:nvSpPr>
          <p:spPr>
            <a:xfrm>
              <a:off x="5211657" y="3590998"/>
              <a:ext cx="148240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Financing volume defining, %</a:t>
              </a:r>
            </a:p>
          </p:txBody>
        </p:sp>
        <p:sp>
          <p:nvSpPr>
            <p:cNvPr id="117" name="Rectangle: Rounded Corners 18">
              <a:extLst>
                <a:ext uri="{FF2B5EF4-FFF2-40B4-BE49-F238E27FC236}">
                  <a16:creationId xmlns:a16="http://schemas.microsoft.com/office/drawing/2014/main" id="{0F623D53-D2E3-4EA7-BEAD-40A2F5D180E3}"/>
                </a:ext>
              </a:extLst>
            </p:cNvPr>
            <p:cNvSpPr/>
            <p:nvPr/>
          </p:nvSpPr>
          <p:spPr>
            <a:xfrm>
              <a:off x="5087716" y="4166597"/>
              <a:ext cx="1730289" cy="1463999"/>
            </a:xfrm>
            <a:prstGeom prst="roundRect">
              <a:avLst>
                <a:gd name="adj" fmla="val 7389"/>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chemeClr val="bg1"/>
                  </a:solidFill>
                  <a:latin typeface="FuturaBookC" panose="04000500000000000000" pitchFamily="82" charset="0"/>
                  <a:cs typeface="Arial" panose="020B0604020202020204" pitchFamily="34" charset="0"/>
                </a:rPr>
                <a:t>URenew Steering Committee </a:t>
              </a:r>
            </a:p>
          </p:txBody>
        </p:sp>
        <p:sp>
          <p:nvSpPr>
            <p:cNvPr id="118" name="Rectangle: Rounded Corners 19">
              <a:extLst>
                <a:ext uri="{FF2B5EF4-FFF2-40B4-BE49-F238E27FC236}">
                  <a16:creationId xmlns:a16="http://schemas.microsoft.com/office/drawing/2014/main" id="{987485CF-DA3C-4A7F-AAAB-8F3F29388708}"/>
                </a:ext>
              </a:extLst>
            </p:cNvPr>
            <p:cNvSpPr/>
            <p:nvPr/>
          </p:nvSpPr>
          <p:spPr>
            <a:xfrm>
              <a:off x="5211657" y="4783242"/>
              <a:ext cx="148240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FuturaBookC" panose="04000500000000000000" pitchFamily="82" charset="0"/>
                  <a:cs typeface="Arial" panose="020B0604020202020204" pitchFamily="34" charset="0"/>
                </a:rPr>
                <a:t>Project prioritization</a:t>
              </a:r>
            </a:p>
          </p:txBody>
        </p:sp>
        <p:sp>
          <p:nvSpPr>
            <p:cNvPr id="120" name="Rectangle: Rounded Corners 19">
              <a:extLst>
                <a:ext uri="{FF2B5EF4-FFF2-40B4-BE49-F238E27FC236}">
                  <a16:creationId xmlns:a16="http://schemas.microsoft.com/office/drawing/2014/main" id="{8F27CAD6-92C0-46B7-A5F0-DDB671929A93}"/>
                </a:ext>
              </a:extLst>
            </p:cNvPr>
            <p:cNvSpPr/>
            <p:nvPr/>
          </p:nvSpPr>
          <p:spPr>
            <a:xfrm>
              <a:off x="5211657" y="5161125"/>
              <a:ext cx="148240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FuturaBookC" panose="04000500000000000000" pitchFamily="82" charset="0"/>
                  <a:cs typeface="Arial" panose="020B0604020202020204" pitchFamily="34" charset="0"/>
                </a:rPr>
                <a:t>Execution control</a:t>
              </a:r>
            </a:p>
          </p:txBody>
        </p:sp>
      </p:grpSp>
      <p:sp>
        <p:nvSpPr>
          <p:cNvPr id="122" name="Rectangle: Rounded Corners 18">
            <a:extLst>
              <a:ext uri="{FF2B5EF4-FFF2-40B4-BE49-F238E27FC236}">
                <a16:creationId xmlns:a16="http://schemas.microsoft.com/office/drawing/2014/main" id="{012094CE-2686-4946-9776-2C75017F47A4}"/>
              </a:ext>
            </a:extLst>
          </p:cNvPr>
          <p:cNvSpPr/>
          <p:nvPr/>
        </p:nvSpPr>
        <p:spPr>
          <a:xfrm>
            <a:off x="6464010" y="2552855"/>
            <a:ext cx="1597190" cy="2810673"/>
          </a:xfrm>
          <a:prstGeom prst="roundRect">
            <a:avLst>
              <a:gd name="adj" fmla="val 7389"/>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FuturaBookC" panose="04000500000000000000" pitchFamily="82" charset="0"/>
                <a:cs typeface="Arial" panose="020B0604020202020204" pitchFamily="34" charset="0"/>
              </a:rPr>
              <a:t>URenew project office</a:t>
            </a:r>
          </a:p>
        </p:txBody>
      </p:sp>
      <p:sp>
        <p:nvSpPr>
          <p:cNvPr id="124" name="Rectangle: Rounded Corners 19">
            <a:extLst>
              <a:ext uri="{FF2B5EF4-FFF2-40B4-BE49-F238E27FC236}">
                <a16:creationId xmlns:a16="http://schemas.microsoft.com/office/drawing/2014/main" id="{6E872C7C-0866-428C-9682-7704644F04BC}"/>
              </a:ext>
            </a:extLst>
          </p:cNvPr>
          <p:cNvSpPr/>
          <p:nvPr/>
        </p:nvSpPr>
        <p:spPr>
          <a:xfrm>
            <a:off x="6578417" y="3132511"/>
            <a:ext cx="1368376" cy="24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Defining financial plan </a:t>
            </a:r>
          </a:p>
        </p:txBody>
      </p:sp>
      <p:sp>
        <p:nvSpPr>
          <p:cNvPr id="131" name="Rectangle: Rounded Corners 20">
            <a:extLst>
              <a:ext uri="{FF2B5EF4-FFF2-40B4-BE49-F238E27FC236}">
                <a16:creationId xmlns:a16="http://schemas.microsoft.com/office/drawing/2014/main" id="{56EE0DD1-DF3E-4E75-B6DB-D0AB45F8C965}"/>
              </a:ext>
            </a:extLst>
          </p:cNvPr>
          <p:cNvSpPr/>
          <p:nvPr/>
        </p:nvSpPr>
        <p:spPr>
          <a:xfrm>
            <a:off x="6578417" y="3536894"/>
            <a:ext cx="1368376" cy="528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Subcontractors Qualification and Tendering for volume under financing</a:t>
            </a:r>
          </a:p>
        </p:txBody>
      </p:sp>
      <p:sp>
        <p:nvSpPr>
          <p:cNvPr id="133" name="Rectangle: Rounded Corners 21">
            <a:extLst>
              <a:ext uri="{FF2B5EF4-FFF2-40B4-BE49-F238E27FC236}">
                <a16:creationId xmlns:a16="http://schemas.microsoft.com/office/drawing/2014/main" id="{0AF968B3-F2C8-43CF-ACBB-8DCDF939DF02}"/>
              </a:ext>
            </a:extLst>
          </p:cNvPr>
          <p:cNvSpPr/>
          <p:nvPr/>
        </p:nvSpPr>
        <p:spPr>
          <a:xfrm>
            <a:off x="6578417" y="4224884"/>
            <a:ext cx="1368376" cy="401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Construction is in financing scope-&gt;</a:t>
            </a:r>
          </a:p>
          <a:p>
            <a:pPr algn="ctr">
              <a:lnSpc>
                <a:spcPct val="90000"/>
              </a:lnSpc>
            </a:pPr>
            <a:r>
              <a:rPr lang="en-US" sz="800" dirty="0">
                <a:solidFill>
                  <a:schemeClr val="tx1"/>
                </a:solidFill>
                <a:latin typeface="FuturaBookC" panose="04000500000000000000" pitchFamily="82" charset="0"/>
                <a:cs typeface="Arial" panose="020B0604020202020204" pitchFamily="34" charset="0"/>
              </a:rPr>
              <a:t>Construction control</a:t>
            </a:r>
          </a:p>
        </p:txBody>
      </p:sp>
      <p:sp>
        <p:nvSpPr>
          <p:cNvPr id="134" name="Rectangle: Rounded Corners 28">
            <a:extLst>
              <a:ext uri="{FF2B5EF4-FFF2-40B4-BE49-F238E27FC236}">
                <a16:creationId xmlns:a16="http://schemas.microsoft.com/office/drawing/2014/main" id="{E025E404-2BF5-49DA-9E8B-986768C81072}"/>
              </a:ext>
            </a:extLst>
          </p:cNvPr>
          <p:cNvSpPr/>
          <p:nvPr/>
        </p:nvSpPr>
        <p:spPr>
          <a:xfrm>
            <a:off x="6578417" y="4786704"/>
            <a:ext cx="1368376" cy="411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If all project is in financing scope -&gt;</a:t>
            </a:r>
          </a:p>
          <a:p>
            <a:pPr algn="ctr">
              <a:lnSpc>
                <a:spcPct val="90000"/>
              </a:lnSpc>
            </a:pPr>
            <a:r>
              <a:rPr lang="en-US" sz="800" dirty="0">
                <a:solidFill>
                  <a:schemeClr val="tx1"/>
                </a:solidFill>
                <a:latin typeface="FuturaBookC" panose="04000500000000000000" pitchFamily="82" charset="0"/>
                <a:cs typeface="Arial" panose="020B0604020202020204" pitchFamily="34" charset="0"/>
              </a:rPr>
              <a:t>Project management </a:t>
            </a:r>
          </a:p>
        </p:txBody>
      </p:sp>
      <p:sp>
        <p:nvSpPr>
          <p:cNvPr id="135" name="Rectangle 154">
            <a:extLst>
              <a:ext uri="{FF2B5EF4-FFF2-40B4-BE49-F238E27FC236}">
                <a16:creationId xmlns:a16="http://schemas.microsoft.com/office/drawing/2014/main" id="{BE50BA9F-6494-4C34-9EA3-A88E905D7428}"/>
              </a:ext>
            </a:extLst>
          </p:cNvPr>
          <p:cNvSpPr/>
          <p:nvPr/>
        </p:nvSpPr>
        <p:spPr>
          <a:xfrm>
            <a:off x="8154674" y="3552181"/>
            <a:ext cx="798876" cy="812023"/>
          </a:xfrm>
          <a:prstGeom prst="rect">
            <a:avLst/>
          </a:prstGeom>
          <a:noFill/>
          <a:ln>
            <a:solidFill>
              <a:srgbClr val="FBCF3A"/>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algn="ctr"/>
            <a:r>
              <a:rPr lang="en-US" sz="800" b="1" dirty="0">
                <a:solidFill>
                  <a:srgbClr val="0074B5"/>
                </a:solidFill>
                <a:latin typeface="FuturaBookC" panose="04000500000000000000" pitchFamily="82" charset="0"/>
                <a:cs typeface="Arial" panose="020B0604020202020204" pitchFamily="34" charset="0"/>
              </a:rPr>
              <a:t>Contracts with suppliers and subcontractors </a:t>
            </a:r>
            <a:endParaRPr lang="ru-RU" sz="800" b="1" dirty="0">
              <a:solidFill>
                <a:srgbClr val="0074B5"/>
              </a:solidFill>
              <a:latin typeface="FuturaBookC" panose="04000500000000000000" pitchFamily="82" charset="0"/>
              <a:cs typeface="Arial" panose="020B0604020202020204" pitchFamily="34" charset="0"/>
            </a:endParaRPr>
          </a:p>
        </p:txBody>
      </p:sp>
      <p:cxnSp>
        <p:nvCxnSpPr>
          <p:cNvPr id="136" name="Straight Arrow Connector 33">
            <a:extLst>
              <a:ext uri="{FF2B5EF4-FFF2-40B4-BE49-F238E27FC236}">
                <a16:creationId xmlns:a16="http://schemas.microsoft.com/office/drawing/2014/main" id="{3080A145-D437-4D57-B96D-FC1EF03E9415}"/>
              </a:ext>
            </a:extLst>
          </p:cNvPr>
          <p:cNvCxnSpPr>
            <a:cxnSpLocks/>
            <a:stCxn id="124" idx="2"/>
            <a:endCxn id="131" idx="0"/>
          </p:cNvCxnSpPr>
          <p:nvPr/>
        </p:nvCxnSpPr>
        <p:spPr>
          <a:xfrm>
            <a:off x="7262605" y="3376931"/>
            <a:ext cx="0" cy="1599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33">
            <a:extLst>
              <a:ext uri="{FF2B5EF4-FFF2-40B4-BE49-F238E27FC236}">
                <a16:creationId xmlns:a16="http://schemas.microsoft.com/office/drawing/2014/main" id="{C7C1EFB9-6233-4877-B462-12FDCC5B211E}"/>
              </a:ext>
            </a:extLst>
          </p:cNvPr>
          <p:cNvCxnSpPr>
            <a:cxnSpLocks/>
          </p:cNvCxnSpPr>
          <p:nvPr/>
        </p:nvCxnSpPr>
        <p:spPr>
          <a:xfrm>
            <a:off x="1527029" y="4026410"/>
            <a:ext cx="155448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33">
            <a:extLst>
              <a:ext uri="{FF2B5EF4-FFF2-40B4-BE49-F238E27FC236}">
                <a16:creationId xmlns:a16="http://schemas.microsoft.com/office/drawing/2014/main" id="{526E232E-D093-4C5B-BDCB-41D6F593BA64}"/>
              </a:ext>
            </a:extLst>
          </p:cNvPr>
          <p:cNvCxnSpPr>
            <a:cxnSpLocks/>
          </p:cNvCxnSpPr>
          <p:nvPr/>
        </p:nvCxnSpPr>
        <p:spPr>
          <a:xfrm>
            <a:off x="4679871" y="4653871"/>
            <a:ext cx="14953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33">
            <a:extLst>
              <a:ext uri="{FF2B5EF4-FFF2-40B4-BE49-F238E27FC236}">
                <a16:creationId xmlns:a16="http://schemas.microsoft.com/office/drawing/2014/main" id="{1EAE91CE-CEC0-423E-B00D-B4595A8233B1}"/>
              </a:ext>
            </a:extLst>
          </p:cNvPr>
          <p:cNvCxnSpPr>
            <a:cxnSpLocks/>
            <a:stCxn id="112" idx="2"/>
            <a:endCxn id="113" idx="0"/>
          </p:cNvCxnSpPr>
          <p:nvPr/>
        </p:nvCxnSpPr>
        <p:spPr>
          <a:xfrm>
            <a:off x="5557871" y="3386461"/>
            <a:ext cx="14070" cy="948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33">
            <a:extLst>
              <a:ext uri="{FF2B5EF4-FFF2-40B4-BE49-F238E27FC236}">
                <a16:creationId xmlns:a16="http://schemas.microsoft.com/office/drawing/2014/main" id="{728ECA47-90EA-4796-896B-0440A2CA590D}"/>
              </a:ext>
            </a:extLst>
          </p:cNvPr>
          <p:cNvCxnSpPr>
            <a:cxnSpLocks/>
            <a:stCxn id="111" idx="2"/>
            <a:endCxn id="117" idx="0"/>
          </p:cNvCxnSpPr>
          <p:nvPr/>
        </p:nvCxnSpPr>
        <p:spPr>
          <a:xfrm>
            <a:off x="5571941" y="3885447"/>
            <a:ext cx="0" cy="12719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60">
            <a:extLst>
              <a:ext uri="{FF2B5EF4-FFF2-40B4-BE49-F238E27FC236}">
                <a16:creationId xmlns:a16="http://schemas.microsoft.com/office/drawing/2014/main" id="{498DBB1E-FE04-4E04-A0D1-5BB9D8B00373}"/>
              </a:ext>
            </a:extLst>
          </p:cNvPr>
          <p:cNvCxnSpPr>
            <a:cxnSpLocks/>
            <a:stCxn id="113" idx="3"/>
            <a:endCxn id="124" idx="1"/>
          </p:cNvCxnSpPr>
          <p:nvPr/>
        </p:nvCxnSpPr>
        <p:spPr>
          <a:xfrm flipV="1">
            <a:off x="6207119" y="3254721"/>
            <a:ext cx="371297" cy="365102"/>
          </a:xfrm>
          <a:prstGeom prst="bentConnector3">
            <a:avLst>
              <a:gd name="adj1" fmla="val 50000"/>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33">
            <a:extLst>
              <a:ext uri="{FF2B5EF4-FFF2-40B4-BE49-F238E27FC236}">
                <a16:creationId xmlns:a16="http://schemas.microsoft.com/office/drawing/2014/main" id="{BCC1F5E9-D38F-4AE4-A7B3-782CD3C45740}"/>
              </a:ext>
            </a:extLst>
          </p:cNvPr>
          <p:cNvCxnSpPr>
            <a:cxnSpLocks/>
            <a:stCxn id="131" idx="2"/>
            <a:endCxn id="133" idx="0"/>
          </p:cNvCxnSpPr>
          <p:nvPr/>
        </p:nvCxnSpPr>
        <p:spPr>
          <a:xfrm>
            <a:off x="7262605" y="4064921"/>
            <a:ext cx="0" cy="1599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33">
            <a:extLst>
              <a:ext uri="{FF2B5EF4-FFF2-40B4-BE49-F238E27FC236}">
                <a16:creationId xmlns:a16="http://schemas.microsoft.com/office/drawing/2014/main" id="{A3558BD9-8E73-425E-A4B7-17252C6CCD8D}"/>
              </a:ext>
            </a:extLst>
          </p:cNvPr>
          <p:cNvCxnSpPr>
            <a:cxnSpLocks/>
            <a:endCxn id="134" idx="0"/>
          </p:cNvCxnSpPr>
          <p:nvPr/>
        </p:nvCxnSpPr>
        <p:spPr>
          <a:xfrm>
            <a:off x="7262604" y="4521038"/>
            <a:ext cx="1" cy="2656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Connector: Elbow 156">
            <a:extLst>
              <a:ext uri="{FF2B5EF4-FFF2-40B4-BE49-F238E27FC236}">
                <a16:creationId xmlns:a16="http://schemas.microsoft.com/office/drawing/2014/main" id="{F610E313-C3D3-4114-B226-B515D8F3B818}"/>
              </a:ext>
            </a:extLst>
          </p:cNvPr>
          <p:cNvCxnSpPr>
            <a:cxnSpLocks/>
            <a:stCxn id="134" idx="3"/>
            <a:endCxn id="135" idx="2"/>
          </p:cNvCxnSpPr>
          <p:nvPr/>
        </p:nvCxnSpPr>
        <p:spPr>
          <a:xfrm flipV="1">
            <a:off x="7946792" y="4364204"/>
            <a:ext cx="607320" cy="628177"/>
          </a:xfrm>
          <a:prstGeom prst="bentConnector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Connector: Elbow 160">
            <a:extLst>
              <a:ext uri="{FF2B5EF4-FFF2-40B4-BE49-F238E27FC236}">
                <a16:creationId xmlns:a16="http://schemas.microsoft.com/office/drawing/2014/main" id="{CA9F7A6C-C012-4722-A3C1-02A81869B91A}"/>
              </a:ext>
            </a:extLst>
          </p:cNvPr>
          <p:cNvCxnSpPr>
            <a:cxnSpLocks/>
            <a:stCxn id="106" idx="0"/>
            <a:endCxn id="135" idx="0"/>
          </p:cNvCxnSpPr>
          <p:nvPr/>
        </p:nvCxnSpPr>
        <p:spPr>
          <a:xfrm rot="16200000" flipH="1">
            <a:off x="5718031" y="716100"/>
            <a:ext cx="999326" cy="4672836"/>
          </a:xfrm>
          <a:prstGeom prst="bentConnector3">
            <a:avLst>
              <a:gd name="adj1" fmla="val -6429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60">
            <a:extLst>
              <a:ext uri="{FF2B5EF4-FFF2-40B4-BE49-F238E27FC236}">
                <a16:creationId xmlns:a16="http://schemas.microsoft.com/office/drawing/2014/main" id="{240B04D6-9A1C-4A19-B75E-CD5DA9D91514}"/>
              </a:ext>
            </a:extLst>
          </p:cNvPr>
          <p:cNvCxnSpPr>
            <a:cxnSpLocks/>
            <a:stCxn id="106" idx="0"/>
            <a:endCxn id="122" idx="0"/>
          </p:cNvCxnSpPr>
          <p:nvPr/>
        </p:nvCxnSpPr>
        <p:spPr>
          <a:xfrm rot="5400000" flipH="1" flipV="1">
            <a:off x="5571940" y="862191"/>
            <a:ext cx="12700" cy="3381329"/>
          </a:xfrm>
          <a:prstGeom prst="bentConnector3">
            <a:avLst>
              <a:gd name="adj1" fmla="val 2936835"/>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FE9762A7-C3A4-42E1-A1EC-AA3A1CF2C564}"/>
              </a:ext>
            </a:extLst>
          </p:cNvPr>
          <p:cNvSpPr txBox="1"/>
          <p:nvPr/>
        </p:nvSpPr>
        <p:spPr>
          <a:xfrm>
            <a:off x="4202163" y="1945045"/>
            <a:ext cx="2650331" cy="215444"/>
          </a:xfrm>
          <a:prstGeom prst="rect">
            <a:avLst/>
          </a:prstGeom>
          <a:noFill/>
        </p:spPr>
        <p:txBody>
          <a:bodyPr wrap="square" rtlCol="0">
            <a:spAutoFit/>
          </a:bodyPr>
          <a:lstStyle/>
          <a:p>
            <a:r>
              <a:rPr lang="en-US" sz="800" dirty="0">
                <a:latin typeface="FuturaBookC" panose="04000500000000000000" pitchFamily="82" charset="0"/>
                <a:cs typeface="Arial" panose="020B0604020202020204" pitchFamily="34" charset="0"/>
              </a:rPr>
              <a:t>Project office operations</a:t>
            </a:r>
            <a:endParaRPr lang="ru-RU" sz="800" dirty="0">
              <a:latin typeface="FuturaBookC" panose="04000500000000000000" pitchFamily="82" charset="0"/>
              <a:cs typeface="Arial" panose="020B0604020202020204" pitchFamily="34" charset="0"/>
            </a:endParaRPr>
          </a:p>
        </p:txBody>
      </p:sp>
      <p:sp>
        <p:nvSpPr>
          <p:cNvPr id="175" name="TextBox 174">
            <a:extLst>
              <a:ext uri="{FF2B5EF4-FFF2-40B4-BE49-F238E27FC236}">
                <a16:creationId xmlns:a16="http://schemas.microsoft.com/office/drawing/2014/main" id="{43F5DAFA-761D-43D2-9C7A-2306DEF71410}"/>
              </a:ext>
            </a:extLst>
          </p:cNvPr>
          <p:cNvSpPr txBox="1"/>
          <p:nvPr/>
        </p:nvSpPr>
        <p:spPr>
          <a:xfrm>
            <a:off x="4202161" y="1699321"/>
            <a:ext cx="3066794" cy="215444"/>
          </a:xfrm>
          <a:prstGeom prst="rect">
            <a:avLst/>
          </a:prstGeom>
          <a:noFill/>
        </p:spPr>
        <p:txBody>
          <a:bodyPr wrap="square" rtlCol="0">
            <a:spAutoFit/>
          </a:bodyPr>
          <a:lstStyle/>
          <a:p>
            <a:r>
              <a:rPr lang="en-US" sz="800" dirty="0">
                <a:latin typeface="FuturaBookC" panose="04000500000000000000" pitchFamily="82" charset="0"/>
                <a:cs typeface="Arial" panose="020B0604020202020204" pitchFamily="34" charset="0"/>
              </a:rPr>
              <a:t>Import contracts (cost of materials &amp; equipment supply)</a:t>
            </a:r>
            <a:endParaRPr lang="ru-RU" sz="800" dirty="0">
              <a:latin typeface="FuturaBookC" panose="04000500000000000000" pitchFamily="82" charset="0"/>
              <a:cs typeface="Arial" panose="020B0604020202020204" pitchFamily="34" charset="0"/>
            </a:endParaRPr>
          </a:p>
        </p:txBody>
      </p:sp>
      <p:sp>
        <p:nvSpPr>
          <p:cNvPr id="176" name="TextBox 175">
            <a:extLst>
              <a:ext uri="{FF2B5EF4-FFF2-40B4-BE49-F238E27FC236}">
                <a16:creationId xmlns:a16="http://schemas.microsoft.com/office/drawing/2014/main" id="{33012C17-520A-4709-B8FF-0793B3C0A50D}"/>
              </a:ext>
            </a:extLst>
          </p:cNvPr>
          <p:cNvSpPr txBox="1"/>
          <p:nvPr/>
        </p:nvSpPr>
        <p:spPr>
          <a:xfrm>
            <a:off x="4202162" y="2190771"/>
            <a:ext cx="3212312" cy="215444"/>
          </a:xfrm>
          <a:prstGeom prst="rect">
            <a:avLst/>
          </a:prstGeom>
          <a:noFill/>
        </p:spPr>
        <p:txBody>
          <a:bodyPr wrap="square" rtlCol="0">
            <a:spAutoFit/>
          </a:bodyPr>
          <a:lstStyle/>
          <a:p>
            <a:r>
              <a:rPr lang="en-US" sz="800" dirty="0">
                <a:latin typeface="FuturaBookC" panose="04000500000000000000" pitchFamily="82" charset="0"/>
                <a:cs typeface="Arial" panose="020B0604020202020204" pitchFamily="34" charset="0"/>
              </a:rPr>
              <a:t>Funds to finance reconstruction (~85% of donations)</a:t>
            </a:r>
            <a:endParaRPr lang="ru-RU" sz="800" dirty="0">
              <a:latin typeface="FuturaBookC" panose="04000500000000000000" pitchFamily="82" charset="0"/>
              <a:cs typeface="Arial" panose="020B0604020202020204" pitchFamily="34" charset="0"/>
            </a:endParaRPr>
          </a:p>
        </p:txBody>
      </p:sp>
      <p:cxnSp>
        <p:nvCxnSpPr>
          <p:cNvPr id="181" name="Straight Arrow Connector 33">
            <a:extLst>
              <a:ext uri="{FF2B5EF4-FFF2-40B4-BE49-F238E27FC236}">
                <a16:creationId xmlns:a16="http://schemas.microsoft.com/office/drawing/2014/main" id="{0A9E61A2-C0F4-4080-8B68-BF7E18E104E9}"/>
              </a:ext>
            </a:extLst>
          </p:cNvPr>
          <p:cNvCxnSpPr>
            <a:cxnSpLocks/>
          </p:cNvCxnSpPr>
          <p:nvPr/>
        </p:nvCxnSpPr>
        <p:spPr>
          <a:xfrm flipH="1">
            <a:off x="6317999" y="4653871"/>
            <a:ext cx="14953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5A63A4-1199-88E0-7152-517EEF90473A}"/>
              </a:ext>
            </a:extLst>
          </p:cNvPr>
          <p:cNvGrpSpPr/>
          <p:nvPr/>
        </p:nvGrpSpPr>
        <p:grpSpPr>
          <a:xfrm>
            <a:off x="324003" y="1208022"/>
            <a:ext cx="2623923" cy="276999"/>
            <a:chOff x="324003" y="1208022"/>
            <a:chExt cx="2623923" cy="276999"/>
          </a:xfrm>
        </p:grpSpPr>
        <p:cxnSp>
          <p:nvCxnSpPr>
            <p:cNvPr id="6" name="Straight Connector 5">
              <a:extLst>
                <a:ext uri="{FF2B5EF4-FFF2-40B4-BE49-F238E27FC236}">
                  <a16:creationId xmlns:a16="http://schemas.microsoft.com/office/drawing/2014/main" id="{90CDD1EB-3CB9-0583-82A9-D5B1F5CF3566}"/>
                </a:ext>
              </a:extLst>
            </p:cNvPr>
            <p:cNvCxnSpPr>
              <a:cxnSpLocks/>
            </p:cNvCxnSpPr>
            <p:nvPr/>
          </p:nvCxnSpPr>
          <p:spPr>
            <a:xfrm>
              <a:off x="324003" y="1350121"/>
              <a:ext cx="2623923" cy="0"/>
            </a:xfrm>
            <a:prstGeom prst="line">
              <a:avLst/>
            </a:prstGeom>
            <a:ln>
              <a:solidFill>
                <a:srgbClr val="FFC000"/>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A3A7B7E6-DD90-EAC1-2069-033E33BEA0A3}"/>
                </a:ext>
              </a:extLst>
            </p:cNvPr>
            <p:cNvSpPr txBox="1"/>
            <p:nvPr/>
          </p:nvSpPr>
          <p:spPr>
            <a:xfrm>
              <a:off x="1088550" y="1208022"/>
              <a:ext cx="1033246" cy="276999"/>
            </a:xfrm>
            <a:prstGeom prst="rect">
              <a:avLst/>
            </a:prstGeom>
            <a:solidFill>
              <a:schemeClr val="bg1"/>
            </a:solidFill>
          </p:spPr>
          <p:txBody>
            <a:bodyPr wrap="square">
              <a:spAutoFit/>
            </a:bodyPr>
            <a:lstStyle/>
            <a:p>
              <a:pPr algn="ctr"/>
              <a:r>
                <a:rPr lang="en-US" sz="1200" dirty="0">
                  <a:latin typeface="FuturaBookC" panose="04000500000000000000" pitchFamily="82" charset="0"/>
                </a:rPr>
                <a:t>Fundraising</a:t>
              </a:r>
            </a:p>
          </p:txBody>
        </p:sp>
      </p:grpSp>
      <p:grpSp>
        <p:nvGrpSpPr>
          <p:cNvPr id="12" name="Group 11">
            <a:extLst>
              <a:ext uri="{FF2B5EF4-FFF2-40B4-BE49-F238E27FC236}">
                <a16:creationId xmlns:a16="http://schemas.microsoft.com/office/drawing/2014/main" id="{8A04C3EF-76DE-5EDB-DDC0-313BCBA70DC6}"/>
              </a:ext>
            </a:extLst>
          </p:cNvPr>
          <p:cNvGrpSpPr/>
          <p:nvPr/>
        </p:nvGrpSpPr>
        <p:grpSpPr>
          <a:xfrm>
            <a:off x="3118747" y="1213400"/>
            <a:ext cx="5669280" cy="276999"/>
            <a:chOff x="324002" y="1208022"/>
            <a:chExt cx="5669280" cy="276999"/>
          </a:xfrm>
        </p:grpSpPr>
        <p:cxnSp>
          <p:nvCxnSpPr>
            <p:cNvPr id="13" name="Straight Connector 12">
              <a:extLst>
                <a:ext uri="{FF2B5EF4-FFF2-40B4-BE49-F238E27FC236}">
                  <a16:creationId xmlns:a16="http://schemas.microsoft.com/office/drawing/2014/main" id="{38FD78F5-4DA4-873B-5C30-256206EA812D}"/>
                </a:ext>
              </a:extLst>
            </p:cNvPr>
            <p:cNvCxnSpPr>
              <a:cxnSpLocks/>
            </p:cNvCxnSpPr>
            <p:nvPr/>
          </p:nvCxnSpPr>
          <p:spPr>
            <a:xfrm>
              <a:off x="324002" y="1346521"/>
              <a:ext cx="5669280" cy="0"/>
            </a:xfrm>
            <a:prstGeom prst="line">
              <a:avLst/>
            </a:prstGeom>
            <a:ln>
              <a:solidFill>
                <a:srgbClr val="137EC6"/>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63D1E06A-A887-CD40-2A19-921E67BB56A5}"/>
                </a:ext>
              </a:extLst>
            </p:cNvPr>
            <p:cNvSpPr txBox="1"/>
            <p:nvPr/>
          </p:nvSpPr>
          <p:spPr>
            <a:xfrm>
              <a:off x="2642019" y="1208022"/>
              <a:ext cx="1033246" cy="276999"/>
            </a:xfrm>
            <a:prstGeom prst="rect">
              <a:avLst/>
            </a:prstGeom>
            <a:solidFill>
              <a:schemeClr val="bg1"/>
            </a:solidFill>
          </p:spPr>
          <p:txBody>
            <a:bodyPr wrap="square">
              <a:spAutoFit/>
            </a:bodyPr>
            <a:lstStyle/>
            <a:p>
              <a:pPr algn="ctr"/>
              <a:r>
                <a:rPr lang="en-US" sz="1200" dirty="0">
                  <a:latin typeface="FuturaBookC" panose="04000500000000000000" pitchFamily="82" charset="0"/>
                </a:rPr>
                <a:t>Execution</a:t>
              </a:r>
            </a:p>
          </p:txBody>
        </p:sp>
      </p:grpSp>
      <p:sp>
        <p:nvSpPr>
          <p:cNvPr id="2" name="TextBox 1">
            <a:extLst>
              <a:ext uri="{FF2B5EF4-FFF2-40B4-BE49-F238E27FC236}">
                <a16:creationId xmlns:a16="http://schemas.microsoft.com/office/drawing/2014/main" id="{D2C6DFEF-F707-050C-659B-A043D5BDFBD1}"/>
              </a:ext>
            </a:extLst>
          </p:cNvPr>
          <p:cNvSpPr txBox="1"/>
          <p:nvPr/>
        </p:nvSpPr>
        <p:spPr>
          <a:xfrm>
            <a:off x="242331" y="5363528"/>
            <a:ext cx="1253381" cy="338554"/>
          </a:xfrm>
          <a:prstGeom prst="rect">
            <a:avLst/>
          </a:prstGeom>
          <a:noFill/>
        </p:spPr>
        <p:txBody>
          <a:bodyPr wrap="square" rtlCol="0">
            <a:spAutoFit/>
          </a:bodyPr>
          <a:lstStyle/>
          <a:p>
            <a:pPr marL="171450" indent="-171450">
              <a:buFont typeface="Arial" panose="020B0604020202020204" pitchFamily="34" charset="0"/>
              <a:buChar char="•"/>
            </a:pPr>
            <a:r>
              <a:rPr lang="en-US" sz="800" dirty="0">
                <a:latin typeface="FuturaBookC" panose="04000500000000000000" pitchFamily="82" charset="0"/>
                <a:cs typeface="Arial" panose="020B0604020202020204" pitchFamily="34" charset="0"/>
              </a:rPr>
              <a:t>Associations</a:t>
            </a:r>
          </a:p>
          <a:p>
            <a:pPr marL="171450" indent="-171450">
              <a:buFont typeface="Arial" panose="020B0604020202020204" pitchFamily="34" charset="0"/>
              <a:buChar char="•"/>
            </a:pPr>
            <a:r>
              <a:rPr lang="en-US" sz="800" dirty="0">
                <a:latin typeface="FuturaBookC" panose="04000500000000000000" pitchFamily="82" charset="0"/>
                <a:cs typeface="Arial" panose="020B0604020202020204" pitchFamily="34" charset="0"/>
              </a:rPr>
              <a:t>Partners</a:t>
            </a:r>
            <a:endParaRPr lang="ru-RU" sz="800" dirty="0">
              <a:latin typeface="FuturaBookC" panose="04000500000000000000" pitchFamily="82" charset="0"/>
              <a:cs typeface="Arial" panose="020B0604020202020204" pitchFamily="34" charset="0"/>
            </a:endParaRPr>
          </a:p>
        </p:txBody>
      </p:sp>
      <p:sp>
        <p:nvSpPr>
          <p:cNvPr id="5" name="Rectangle: Rounded Corners 73">
            <a:extLst>
              <a:ext uri="{FF2B5EF4-FFF2-40B4-BE49-F238E27FC236}">
                <a16:creationId xmlns:a16="http://schemas.microsoft.com/office/drawing/2014/main" id="{2ECB1D57-D804-F26A-A542-A80E05B93DCB}"/>
              </a:ext>
            </a:extLst>
          </p:cNvPr>
          <p:cNvSpPr/>
          <p:nvPr/>
        </p:nvSpPr>
        <p:spPr>
          <a:xfrm>
            <a:off x="412520" y="4089671"/>
            <a:ext cx="951280"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Endowment funds</a:t>
            </a:r>
            <a:endParaRPr lang="ru-RU" sz="800" dirty="0">
              <a:solidFill>
                <a:schemeClr val="tx1"/>
              </a:solidFill>
              <a:cs typeface="Arial" panose="020B0604020202020204" pitchFamily="34" charset="0"/>
            </a:endParaRPr>
          </a:p>
        </p:txBody>
      </p:sp>
      <p:sp>
        <p:nvSpPr>
          <p:cNvPr id="9" name="Rectangle: Rounded Corners 73">
            <a:extLst>
              <a:ext uri="{FF2B5EF4-FFF2-40B4-BE49-F238E27FC236}">
                <a16:creationId xmlns:a16="http://schemas.microsoft.com/office/drawing/2014/main" id="{A6023511-C5C5-66BF-40BE-137312C9795B}"/>
              </a:ext>
            </a:extLst>
          </p:cNvPr>
          <p:cNvSpPr/>
          <p:nvPr/>
        </p:nvSpPr>
        <p:spPr>
          <a:xfrm>
            <a:off x="412520" y="4344201"/>
            <a:ext cx="951280"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Philanthropists</a:t>
            </a:r>
            <a:endParaRPr lang="ru-RU" sz="800" dirty="0">
              <a:solidFill>
                <a:schemeClr val="tx1"/>
              </a:solidFill>
              <a:cs typeface="Arial" panose="020B0604020202020204" pitchFamily="34" charset="0"/>
            </a:endParaRPr>
          </a:p>
        </p:txBody>
      </p:sp>
      <p:sp>
        <p:nvSpPr>
          <p:cNvPr id="16" name="Rectangle: Rounded Corners 73">
            <a:extLst>
              <a:ext uri="{FF2B5EF4-FFF2-40B4-BE49-F238E27FC236}">
                <a16:creationId xmlns:a16="http://schemas.microsoft.com/office/drawing/2014/main" id="{491C0980-DAE5-66CB-F8EF-AC57C08FD360}"/>
              </a:ext>
            </a:extLst>
          </p:cNvPr>
          <p:cNvSpPr/>
          <p:nvPr/>
        </p:nvSpPr>
        <p:spPr>
          <a:xfrm>
            <a:off x="412520" y="4598729"/>
            <a:ext cx="951280"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Individuals</a:t>
            </a:r>
            <a:endParaRPr lang="ru-RU" sz="800" dirty="0">
              <a:solidFill>
                <a:schemeClr val="tx1"/>
              </a:solidFill>
              <a:cs typeface="Arial" panose="020B0604020202020204" pitchFamily="34" charset="0"/>
            </a:endParaRPr>
          </a:p>
        </p:txBody>
      </p:sp>
      <p:sp>
        <p:nvSpPr>
          <p:cNvPr id="18" name="Rectangle: Rounded Corners 59">
            <a:extLst>
              <a:ext uri="{FF2B5EF4-FFF2-40B4-BE49-F238E27FC236}">
                <a16:creationId xmlns:a16="http://schemas.microsoft.com/office/drawing/2014/main" id="{B792550C-360C-FCCF-BD2B-F86A7F0CE726}"/>
              </a:ext>
            </a:extLst>
          </p:cNvPr>
          <p:cNvSpPr/>
          <p:nvPr/>
        </p:nvSpPr>
        <p:spPr>
          <a:xfrm>
            <a:off x="412520" y="3326081"/>
            <a:ext cx="939098" cy="21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 dirty="0">
                <a:solidFill>
                  <a:schemeClr val="tx1"/>
                </a:solidFill>
                <a:latin typeface="FuturaBookC" panose="04000500000000000000" pitchFamily="82" charset="0"/>
                <a:cs typeface="Arial" panose="020B0604020202020204" pitchFamily="34" charset="0"/>
              </a:rPr>
              <a:t>International organizations</a:t>
            </a:r>
            <a:endParaRPr lang="ru-RU" sz="800" dirty="0">
              <a:solidFill>
                <a:schemeClr val="tx1"/>
              </a:solidFill>
              <a:cs typeface="Arial" panose="020B0604020202020204" pitchFamily="34" charset="0"/>
            </a:endParaRPr>
          </a:p>
        </p:txBody>
      </p:sp>
      <p:sp>
        <p:nvSpPr>
          <p:cNvPr id="3" name="Rectangle: Rounded Corners 17">
            <a:extLst>
              <a:ext uri="{FF2B5EF4-FFF2-40B4-BE49-F238E27FC236}">
                <a16:creationId xmlns:a16="http://schemas.microsoft.com/office/drawing/2014/main" id="{B2FB36CA-9A78-F468-0293-E75E9FED357F}"/>
              </a:ext>
            </a:extLst>
          </p:cNvPr>
          <p:cNvSpPr/>
          <p:nvPr/>
        </p:nvSpPr>
        <p:spPr>
          <a:xfrm>
            <a:off x="6689047" y="5506101"/>
            <a:ext cx="1147113" cy="1030777"/>
          </a:xfrm>
          <a:prstGeom prst="roundRect">
            <a:avLst>
              <a:gd name="adj" fmla="val 80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rgbClr val="137EC6"/>
                </a:solidFill>
                <a:latin typeface="FuturaBookC" panose="04000500000000000000" pitchFamily="82" charset="0"/>
                <a:cs typeface="Arial" panose="020B0604020202020204" pitchFamily="34" charset="0"/>
              </a:rPr>
              <a:t>Partners</a:t>
            </a:r>
            <a:endParaRPr lang="ru-RU" sz="1200" b="1" dirty="0">
              <a:solidFill>
                <a:srgbClr val="137EC6"/>
              </a:solidFill>
              <a:latin typeface="FuturaBookC" panose="04000500000000000000" pitchFamily="82" charset="0"/>
              <a:cs typeface="Arial" panose="020B0604020202020204" pitchFamily="34" charset="0"/>
            </a:endParaRPr>
          </a:p>
        </p:txBody>
      </p:sp>
      <p:sp>
        <p:nvSpPr>
          <p:cNvPr id="7" name="Rectangle: Rounded Corners 19">
            <a:extLst>
              <a:ext uri="{FF2B5EF4-FFF2-40B4-BE49-F238E27FC236}">
                <a16:creationId xmlns:a16="http://schemas.microsoft.com/office/drawing/2014/main" id="{1F35DD34-9C67-FDB5-555E-BB02830AA6D9}"/>
              </a:ext>
            </a:extLst>
          </p:cNvPr>
          <p:cNvSpPr/>
          <p:nvPr/>
        </p:nvSpPr>
        <p:spPr>
          <a:xfrm>
            <a:off x="6786298" y="5804685"/>
            <a:ext cx="925142" cy="220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Consult</a:t>
            </a:r>
            <a:endParaRPr lang="ru-RU" sz="800" dirty="0">
              <a:solidFill>
                <a:schemeClr val="tx1"/>
              </a:solidFill>
              <a:latin typeface="FuturaBookC" panose="04000500000000000000" pitchFamily="82" charset="0"/>
              <a:cs typeface="Arial" panose="020B0604020202020204" pitchFamily="34" charset="0"/>
            </a:endParaRPr>
          </a:p>
        </p:txBody>
      </p:sp>
      <p:sp>
        <p:nvSpPr>
          <p:cNvPr id="19" name="Rectangle: Rounded Corners 19">
            <a:extLst>
              <a:ext uri="{FF2B5EF4-FFF2-40B4-BE49-F238E27FC236}">
                <a16:creationId xmlns:a16="http://schemas.microsoft.com/office/drawing/2014/main" id="{75B15DB8-344C-A960-88E2-5105509082C5}"/>
              </a:ext>
            </a:extLst>
          </p:cNvPr>
          <p:cNvSpPr/>
          <p:nvPr/>
        </p:nvSpPr>
        <p:spPr>
          <a:xfrm>
            <a:off x="6786298" y="6057356"/>
            <a:ext cx="925142" cy="220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a:solidFill>
                  <a:schemeClr val="tx1"/>
                </a:solidFill>
                <a:latin typeface="FuturaBookC" panose="04000500000000000000" pitchFamily="82" charset="0"/>
                <a:cs typeface="Arial" panose="020B0604020202020204" pitchFamily="34" charset="0"/>
              </a:rPr>
              <a:t>Execute activities</a:t>
            </a:r>
            <a:endParaRPr lang="ru-RU" sz="800" dirty="0">
              <a:solidFill>
                <a:schemeClr val="tx1"/>
              </a:solidFill>
              <a:latin typeface="FuturaBookC" panose="04000500000000000000" pitchFamily="82"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C959257-B3B1-947C-29F7-E25BC4149197}"/>
              </a:ext>
            </a:extLst>
          </p:cNvPr>
          <p:cNvCxnSpPr>
            <a:stCxn id="3" idx="0"/>
            <a:endCxn id="122" idx="2"/>
          </p:cNvCxnSpPr>
          <p:nvPr/>
        </p:nvCxnSpPr>
        <p:spPr>
          <a:xfrm flipV="1">
            <a:off x="7262604" y="5363528"/>
            <a:ext cx="1" cy="14257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883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E08BC-B3E6-4622-A0AC-88C9B7312E2A}"/>
              </a:ext>
            </a:extLst>
          </p:cNvPr>
          <p:cNvSpPr>
            <a:spLocks noGrp="1"/>
          </p:cNvSpPr>
          <p:nvPr>
            <p:ph type="title"/>
          </p:nvPr>
        </p:nvSpPr>
        <p:spPr/>
        <p:txBody>
          <a:bodyPr/>
          <a:lstStyle/>
          <a:p>
            <a:r>
              <a:rPr lang="en-US" dirty="0"/>
              <a:t>Legal status</a:t>
            </a:r>
            <a:endParaRPr lang="ru-RU" dirty="0"/>
          </a:p>
        </p:txBody>
      </p:sp>
      <p:sp>
        <p:nvSpPr>
          <p:cNvPr id="51" name="Овал 7">
            <a:extLst>
              <a:ext uri="{FF2B5EF4-FFF2-40B4-BE49-F238E27FC236}">
                <a16:creationId xmlns:a16="http://schemas.microsoft.com/office/drawing/2014/main" id="{81F3FF67-9AE3-F09C-B844-C680EF641578}"/>
              </a:ext>
            </a:extLst>
          </p:cNvPr>
          <p:cNvSpPr/>
          <p:nvPr/>
        </p:nvSpPr>
        <p:spPr>
          <a:xfrm>
            <a:off x="196487" y="1907637"/>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sp>
        <p:nvSpPr>
          <p:cNvPr id="52" name="Прямоугольник: скругленные углы 16">
            <a:extLst>
              <a:ext uri="{FF2B5EF4-FFF2-40B4-BE49-F238E27FC236}">
                <a16:creationId xmlns:a16="http://schemas.microsoft.com/office/drawing/2014/main" id="{C933C35F-D643-A47F-07B4-6DBE123F0449}"/>
              </a:ext>
            </a:extLst>
          </p:cNvPr>
          <p:cNvSpPr/>
          <p:nvPr/>
        </p:nvSpPr>
        <p:spPr>
          <a:xfrm>
            <a:off x="389367" y="1106076"/>
            <a:ext cx="3390631" cy="31859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en-US" sz="900" b="1" dirty="0">
              <a:solidFill>
                <a:schemeClr val="bg1"/>
              </a:solidFill>
              <a:latin typeface="FuturaBookC" panose="04000500000000000000" pitchFamily="82" charset="0"/>
            </a:endParaRPr>
          </a:p>
        </p:txBody>
      </p:sp>
      <p:sp>
        <p:nvSpPr>
          <p:cNvPr id="53" name="Прямоугольник: скругленные углы 20">
            <a:extLst>
              <a:ext uri="{FF2B5EF4-FFF2-40B4-BE49-F238E27FC236}">
                <a16:creationId xmlns:a16="http://schemas.microsoft.com/office/drawing/2014/main" id="{B8355C8B-C140-4717-2461-6D2AA9EECF65}"/>
              </a:ext>
            </a:extLst>
          </p:cNvPr>
          <p:cNvSpPr/>
          <p:nvPr/>
        </p:nvSpPr>
        <p:spPr>
          <a:xfrm>
            <a:off x="389367" y="1729833"/>
            <a:ext cx="3390631" cy="31859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en-US" sz="900" b="1" dirty="0">
              <a:solidFill>
                <a:schemeClr val="bg1"/>
              </a:solidFill>
              <a:latin typeface="FuturaBookC" panose="04000500000000000000" pitchFamily="82" charset="0"/>
            </a:endParaRPr>
          </a:p>
        </p:txBody>
      </p:sp>
      <p:sp>
        <p:nvSpPr>
          <p:cNvPr id="54" name="Прямоугольник: скругленные углы 28">
            <a:extLst>
              <a:ext uri="{FF2B5EF4-FFF2-40B4-BE49-F238E27FC236}">
                <a16:creationId xmlns:a16="http://schemas.microsoft.com/office/drawing/2014/main" id="{AEDB5BC6-1F12-C5F9-5682-9E5BDF3F75AB}"/>
              </a:ext>
            </a:extLst>
          </p:cNvPr>
          <p:cNvSpPr/>
          <p:nvPr/>
        </p:nvSpPr>
        <p:spPr>
          <a:xfrm>
            <a:off x="389366" y="2356888"/>
            <a:ext cx="3390631" cy="2990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en-US" sz="900" b="1" dirty="0">
              <a:solidFill>
                <a:schemeClr val="bg1"/>
              </a:solidFill>
              <a:latin typeface="FuturaBookC" panose="04000500000000000000" pitchFamily="82" charset="0"/>
            </a:endParaRPr>
          </a:p>
        </p:txBody>
      </p:sp>
      <p:sp>
        <p:nvSpPr>
          <p:cNvPr id="57" name="Прямоугольник: скругленные углы 35">
            <a:extLst>
              <a:ext uri="{FF2B5EF4-FFF2-40B4-BE49-F238E27FC236}">
                <a16:creationId xmlns:a16="http://schemas.microsoft.com/office/drawing/2014/main" id="{B2397619-7CAE-9C43-716E-3EA458CCD93B}"/>
              </a:ext>
            </a:extLst>
          </p:cNvPr>
          <p:cNvSpPr/>
          <p:nvPr/>
        </p:nvSpPr>
        <p:spPr>
          <a:xfrm>
            <a:off x="389367" y="2969539"/>
            <a:ext cx="3390631" cy="8179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en-US" sz="900" b="1" dirty="0">
              <a:solidFill>
                <a:schemeClr val="bg1"/>
              </a:solidFill>
              <a:latin typeface="FuturaBookC" panose="04000500000000000000" pitchFamily="82" charset="0"/>
            </a:endParaRPr>
          </a:p>
        </p:txBody>
      </p:sp>
      <p:sp>
        <p:nvSpPr>
          <p:cNvPr id="59" name="Прямоугольник: скругленные углы 49">
            <a:extLst>
              <a:ext uri="{FF2B5EF4-FFF2-40B4-BE49-F238E27FC236}">
                <a16:creationId xmlns:a16="http://schemas.microsoft.com/office/drawing/2014/main" id="{FBB01086-23D6-2E81-209B-E9AEC5222967}"/>
              </a:ext>
            </a:extLst>
          </p:cNvPr>
          <p:cNvSpPr/>
          <p:nvPr/>
        </p:nvSpPr>
        <p:spPr>
          <a:xfrm>
            <a:off x="397946" y="3637158"/>
            <a:ext cx="3390631" cy="31901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en-US" sz="900" b="1" dirty="0">
              <a:solidFill>
                <a:schemeClr val="bg1"/>
              </a:solidFill>
              <a:latin typeface="FuturaBookC" panose="04000500000000000000" pitchFamily="82" charset="0"/>
            </a:endParaRPr>
          </a:p>
        </p:txBody>
      </p:sp>
      <p:sp>
        <p:nvSpPr>
          <p:cNvPr id="63" name="Прямоугольник: скругленные углы 4">
            <a:extLst>
              <a:ext uri="{FF2B5EF4-FFF2-40B4-BE49-F238E27FC236}">
                <a16:creationId xmlns:a16="http://schemas.microsoft.com/office/drawing/2014/main" id="{B4B08835-74C7-5075-884B-9144EED8CB29}"/>
              </a:ext>
            </a:extLst>
          </p:cNvPr>
          <p:cNvSpPr/>
          <p:nvPr/>
        </p:nvSpPr>
        <p:spPr>
          <a:xfrm>
            <a:off x="377990" y="1130632"/>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Legal status of URenew in EU</a:t>
            </a:r>
          </a:p>
        </p:txBody>
      </p:sp>
      <p:sp>
        <p:nvSpPr>
          <p:cNvPr id="64" name="Прямоугольник 6">
            <a:extLst>
              <a:ext uri="{FF2B5EF4-FFF2-40B4-BE49-F238E27FC236}">
                <a16:creationId xmlns:a16="http://schemas.microsoft.com/office/drawing/2014/main" id="{ED413F78-861D-4E49-8C01-A9CE1F0FF009}"/>
              </a:ext>
            </a:extLst>
          </p:cNvPr>
          <p:cNvSpPr/>
          <p:nvPr/>
        </p:nvSpPr>
        <p:spPr>
          <a:xfrm>
            <a:off x="676557" y="1407203"/>
            <a:ext cx="1852122" cy="276999"/>
          </a:xfrm>
          <a:prstGeom prst="rect">
            <a:avLst/>
          </a:prstGeom>
        </p:spPr>
        <p:txBody>
          <a:bodyPr wrap="square" lIns="0" tIns="0" rIns="0" bIns="0">
            <a:spAutoFit/>
          </a:bodyPr>
          <a:lstStyle/>
          <a:p>
            <a:r>
              <a:rPr lang="en-US" sz="900" dirty="0">
                <a:solidFill>
                  <a:srgbClr val="474747"/>
                </a:solidFill>
                <a:latin typeface="FuturaBookC" panose="04000500000000000000" pitchFamily="82" charset="0"/>
              </a:rPr>
              <a:t>NGO, number of identification NIP – 7011130968</a:t>
            </a:r>
            <a:endParaRPr lang="ru-RU" sz="900" dirty="0">
              <a:solidFill>
                <a:srgbClr val="474747"/>
              </a:solidFill>
            </a:endParaRPr>
          </a:p>
        </p:txBody>
      </p:sp>
      <p:sp>
        <p:nvSpPr>
          <p:cNvPr id="65" name="Овал 7">
            <a:extLst>
              <a:ext uri="{FF2B5EF4-FFF2-40B4-BE49-F238E27FC236}">
                <a16:creationId xmlns:a16="http://schemas.microsoft.com/office/drawing/2014/main" id="{294137AC-0FBF-8D4B-D143-10DE65A068CA}"/>
              </a:ext>
            </a:extLst>
          </p:cNvPr>
          <p:cNvSpPr/>
          <p:nvPr/>
        </p:nvSpPr>
        <p:spPr>
          <a:xfrm>
            <a:off x="222760" y="1134217"/>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sp>
        <p:nvSpPr>
          <p:cNvPr id="66" name="Прямоугольник: скругленные углы 22">
            <a:extLst>
              <a:ext uri="{FF2B5EF4-FFF2-40B4-BE49-F238E27FC236}">
                <a16:creationId xmlns:a16="http://schemas.microsoft.com/office/drawing/2014/main" id="{506597A0-ADCA-0800-D71E-48C8C0264DDA}"/>
              </a:ext>
            </a:extLst>
          </p:cNvPr>
          <p:cNvSpPr/>
          <p:nvPr/>
        </p:nvSpPr>
        <p:spPr>
          <a:xfrm>
            <a:off x="377990" y="1905473"/>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Address</a:t>
            </a:r>
          </a:p>
        </p:txBody>
      </p:sp>
      <p:sp>
        <p:nvSpPr>
          <p:cNvPr id="67" name="Прямоугольник 23">
            <a:extLst>
              <a:ext uri="{FF2B5EF4-FFF2-40B4-BE49-F238E27FC236}">
                <a16:creationId xmlns:a16="http://schemas.microsoft.com/office/drawing/2014/main" id="{151053BE-3171-C26C-1EED-45E638758415}"/>
              </a:ext>
            </a:extLst>
          </p:cNvPr>
          <p:cNvSpPr/>
          <p:nvPr/>
        </p:nvSpPr>
        <p:spPr>
          <a:xfrm>
            <a:off x="676555" y="2182044"/>
            <a:ext cx="2342213" cy="276999"/>
          </a:xfrm>
          <a:prstGeom prst="rect">
            <a:avLst/>
          </a:prstGeom>
        </p:spPr>
        <p:txBody>
          <a:bodyPr wrap="square" lIns="0" tIns="0" rIns="0" bIns="0">
            <a:spAutoFit/>
          </a:bodyPr>
          <a:lstStyle/>
          <a:p>
            <a:r>
              <a:rPr lang="pl-PL" sz="900" dirty="0">
                <a:solidFill>
                  <a:srgbClr val="474747"/>
                </a:solidFill>
                <a:latin typeface="FuturaBookC" panose="04000500000000000000" pitchFamily="82" charset="0"/>
              </a:rPr>
              <a:t>Jana Dantyszka street, 18, </a:t>
            </a:r>
            <a:r>
              <a:rPr lang="en-US" sz="900" dirty="0">
                <a:solidFill>
                  <a:srgbClr val="474747"/>
                </a:solidFill>
                <a:latin typeface="FuturaBookC" panose="04000500000000000000" pitchFamily="82" charset="0"/>
              </a:rPr>
              <a:t>Warsaw</a:t>
            </a:r>
            <a:r>
              <a:rPr lang="pl-PL" sz="900" dirty="0">
                <a:solidFill>
                  <a:srgbClr val="474747"/>
                </a:solidFill>
                <a:latin typeface="FuturaBookC" panose="04000500000000000000" pitchFamily="82" charset="0"/>
              </a:rPr>
              <a:t>, 02-054, Poland</a:t>
            </a:r>
            <a:endParaRPr lang="ru-RU" sz="900" dirty="0">
              <a:solidFill>
                <a:srgbClr val="474747"/>
              </a:solidFill>
            </a:endParaRPr>
          </a:p>
        </p:txBody>
      </p:sp>
      <p:pic>
        <p:nvPicPr>
          <p:cNvPr id="68" name="Рисунок 19">
            <a:extLst>
              <a:ext uri="{FF2B5EF4-FFF2-40B4-BE49-F238E27FC236}">
                <a16:creationId xmlns:a16="http://schemas.microsoft.com/office/drawing/2014/main" id="{B71F2DF6-1F65-38FA-2788-5E18A6A4B4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23" y="2000810"/>
            <a:ext cx="195791" cy="185033"/>
          </a:xfrm>
          <a:prstGeom prst="rect">
            <a:avLst/>
          </a:prstGeom>
        </p:spPr>
      </p:pic>
      <p:sp>
        <p:nvSpPr>
          <p:cNvPr id="69" name="Прямоугольник: скругленные углы 29">
            <a:extLst>
              <a:ext uri="{FF2B5EF4-FFF2-40B4-BE49-F238E27FC236}">
                <a16:creationId xmlns:a16="http://schemas.microsoft.com/office/drawing/2014/main" id="{8C4B95EF-0FCC-32BE-F68D-DDBA615050EE}"/>
              </a:ext>
            </a:extLst>
          </p:cNvPr>
          <p:cNvSpPr/>
          <p:nvPr/>
        </p:nvSpPr>
        <p:spPr>
          <a:xfrm>
            <a:off x="377990" y="2736109"/>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Registration date </a:t>
            </a:r>
          </a:p>
        </p:txBody>
      </p:sp>
      <p:sp>
        <p:nvSpPr>
          <p:cNvPr id="70" name="Прямоугольник 30">
            <a:extLst>
              <a:ext uri="{FF2B5EF4-FFF2-40B4-BE49-F238E27FC236}">
                <a16:creationId xmlns:a16="http://schemas.microsoft.com/office/drawing/2014/main" id="{E44B9CA0-DF42-0418-6228-8EE946A6E33D}"/>
              </a:ext>
            </a:extLst>
          </p:cNvPr>
          <p:cNvSpPr/>
          <p:nvPr/>
        </p:nvSpPr>
        <p:spPr>
          <a:xfrm>
            <a:off x="676555" y="3012681"/>
            <a:ext cx="570754" cy="138499"/>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23-02-2023</a:t>
            </a:r>
            <a:endParaRPr lang="ru-RU" sz="900" dirty="0">
              <a:solidFill>
                <a:srgbClr val="474747"/>
              </a:solidFill>
            </a:endParaRPr>
          </a:p>
        </p:txBody>
      </p:sp>
      <p:sp>
        <p:nvSpPr>
          <p:cNvPr id="73" name="Прямоугольник: скругленные углы 43">
            <a:extLst>
              <a:ext uri="{FF2B5EF4-FFF2-40B4-BE49-F238E27FC236}">
                <a16:creationId xmlns:a16="http://schemas.microsoft.com/office/drawing/2014/main" id="{4DEBE31E-8A9B-6B90-148A-D450BC541805}"/>
              </a:ext>
            </a:extLst>
          </p:cNvPr>
          <p:cNvSpPr/>
          <p:nvPr/>
        </p:nvSpPr>
        <p:spPr>
          <a:xfrm>
            <a:off x="386569" y="3333858"/>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Supervisory board </a:t>
            </a:r>
          </a:p>
        </p:txBody>
      </p:sp>
      <p:sp>
        <p:nvSpPr>
          <p:cNvPr id="74" name="Прямоугольник 44">
            <a:extLst>
              <a:ext uri="{FF2B5EF4-FFF2-40B4-BE49-F238E27FC236}">
                <a16:creationId xmlns:a16="http://schemas.microsoft.com/office/drawing/2014/main" id="{D078113D-96B2-4B47-8FFF-B31BECD8DEF1}"/>
              </a:ext>
            </a:extLst>
          </p:cNvPr>
          <p:cNvSpPr/>
          <p:nvPr/>
        </p:nvSpPr>
        <p:spPr>
          <a:xfrm>
            <a:off x="685135" y="3610430"/>
            <a:ext cx="2278361" cy="692497"/>
          </a:xfrm>
          <a:prstGeom prst="rect">
            <a:avLst/>
          </a:prstGeom>
        </p:spPr>
        <p:txBody>
          <a:bodyPr wrap="square" lIns="0" tIns="0" rIns="0" bIns="0">
            <a:spAutoFit/>
          </a:bodyPr>
          <a:lstStyle/>
          <a:p>
            <a:r>
              <a:rPr lang="en-US" sz="900" dirty="0">
                <a:solidFill>
                  <a:srgbClr val="474747"/>
                </a:solidFill>
                <a:latin typeface="FuturaBookC" panose="04000500000000000000" pitchFamily="82" charset="0"/>
              </a:rPr>
              <a:t>Maryna Koltsova - Chairman of the Board</a:t>
            </a:r>
          </a:p>
          <a:p>
            <a:r>
              <a:rPr lang="en-US" sz="900" dirty="0">
                <a:solidFill>
                  <a:srgbClr val="474747"/>
                </a:solidFill>
                <a:latin typeface="FuturaBookC" panose="04000500000000000000" pitchFamily="82" charset="0"/>
              </a:rPr>
              <a:t>Iryna Povoroznyk – Member of the Board</a:t>
            </a:r>
          </a:p>
          <a:p>
            <a:r>
              <a:rPr lang="en-US" sz="900" dirty="0">
                <a:solidFill>
                  <a:srgbClr val="474747"/>
                </a:solidFill>
                <a:latin typeface="FuturaBookC" panose="04000500000000000000" pitchFamily="82" charset="0"/>
              </a:rPr>
              <a:t>Viktoriya Zabayrachna – Member of the Board</a:t>
            </a:r>
          </a:p>
        </p:txBody>
      </p:sp>
      <p:sp>
        <p:nvSpPr>
          <p:cNvPr id="75" name="Прямоугольник: скругленные углы 50">
            <a:extLst>
              <a:ext uri="{FF2B5EF4-FFF2-40B4-BE49-F238E27FC236}">
                <a16:creationId xmlns:a16="http://schemas.microsoft.com/office/drawing/2014/main" id="{AD0B8AC7-3200-2243-EACA-B006ADFBD051}"/>
              </a:ext>
            </a:extLst>
          </p:cNvPr>
          <p:cNvSpPr/>
          <p:nvPr/>
        </p:nvSpPr>
        <p:spPr>
          <a:xfrm>
            <a:off x="386570" y="4369404"/>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CEO of the foundation </a:t>
            </a:r>
          </a:p>
        </p:txBody>
      </p:sp>
      <p:sp>
        <p:nvSpPr>
          <p:cNvPr id="76" name="Прямоугольник 51">
            <a:extLst>
              <a:ext uri="{FF2B5EF4-FFF2-40B4-BE49-F238E27FC236}">
                <a16:creationId xmlns:a16="http://schemas.microsoft.com/office/drawing/2014/main" id="{329FB2B7-5656-7EC4-DAE3-69187CE552FB}"/>
              </a:ext>
            </a:extLst>
          </p:cNvPr>
          <p:cNvSpPr/>
          <p:nvPr/>
        </p:nvSpPr>
        <p:spPr>
          <a:xfrm>
            <a:off x="685136" y="4645976"/>
            <a:ext cx="894905" cy="138499"/>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Antonina Vysota</a:t>
            </a:r>
          </a:p>
        </p:txBody>
      </p:sp>
      <p:sp>
        <p:nvSpPr>
          <p:cNvPr id="77" name="Прямоугольник: скругленные углы 4">
            <a:extLst>
              <a:ext uri="{FF2B5EF4-FFF2-40B4-BE49-F238E27FC236}">
                <a16:creationId xmlns:a16="http://schemas.microsoft.com/office/drawing/2014/main" id="{54B1C37E-B251-5DA5-25DE-D91662EBBED6}"/>
              </a:ext>
            </a:extLst>
          </p:cNvPr>
          <p:cNvSpPr/>
          <p:nvPr/>
        </p:nvSpPr>
        <p:spPr>
          <a:xfrm>
            <a:off x="3332025" y="1121667"/>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Legal status of URenew in Ukraine</a:t>
            </a:r>
          </a:p>
        </p:txBody>
      </p:sp>
      <p:sp>
        <p:nvSpPr>
          <p:cNvPr id="78" name="Прямоугольник 6">
            <a:extLst>
              <a:ext uri="{FF2B5EF4-FFF2-40B4-BE49-F238E27FC236}">
                <a16:creationId xmlns:a16="http://schemas.microsoft.com/office/drawing/2014/main" id="{65C97FB1-B13D-AAEF-6FC6-4E048AC1C384}"/>
              </a:ext>
            </a:extLst>
          </p:cNvPr>
          <p:cNvSpPr/>
          <p:nvPr/>
        </p:nvSpPr>
        <p:spPr>
          <a:xfrm>
            <a:off x="3630593" y="1398238"/>
            <a:ext cx="1852122" cy="138499"/>
          </a:xfrm>
          <a:prstGeom prst="rect">
            <a:avLst/>
          </a:prstGeom>
        </p:spPr>
        <p:txBody>
          <a:bodyPr wrap="square" lIns="0" tIns="0" rIns="0" bIns="0">
            <a:spAutoFit/>
          </a:bodyPr>
          <a:lstStyle/>
          <a:p>
            <a:r>
              <a:rPr lang="en-US" sz="900" dirty="0">
                <a:solidFill>
                  <a:srgbClr val="474747"/>
                </a:solidFill>
                <a:latin typeface="FuturaBookC" panose="04000500000000000000" pitchFamily="82" charset="0"/>
              </a:rPr>
              <a:t>Public organization, ID 45122005</a:t>
            </a:r>
            <a:endParaRPr lang="ru-RU" sz="900" dirty="0">
              <a:solidFill>
                <a:srgbClr val="474747"/>
              </a:solidFill>
            </a:endParaRPr>
          </a:p>
        </p:txBody>
      </p:sp>
      <p:sp>
        <p:nvSpPr>
          <p:cNvPr id="79" name="Прямоугольник: скругленные углы 22">
            <a:extLst>
              <a:ext uri="{FF2B5EF4-FFF2-40B4-BE49-F238E27FC236}">
                <a16:creationId xmlns:a16="http://schemas.microsoft.com/office/drawing/2014/main" id="{209AFDCD-8849-9248-75DC-B9EED47B8FDC}"/>
              </a:ext>
            </a:extLst>
          </p:cNvPr>
          <p:cNvSpPr/>
          <p:nvPr/>
        </p:nvSpPr>
        <p:spPr>
          <a:xfrm>
            <a:off x="3332025" y="1896508"/>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Address</a:t>
            </a:r>
          </a:p>
        </p:txBody>
      </p:sp>
      <p:sp>
        <p:nvSpPr>
          <p:cNvPr id="80" name="Прямоугольник 23">
            <a:extLst>
              <a:ext uri="{FF2B5EF4-FFF2-40B4-BE49-F238E27FC236}">
                <a16:creationId xmlns:a16="http://schemas.microsoft.com/office/drawing/2014/main" id="{D48177AF-227D-3977-0C1A-3151476D136F}"/>
              </a:ext>
            </a:extLst>
          </p:cNvPr>
          <p:cNvSpPr/>
          <p:nvPr/>
        </p:nvSpPr>
        <p:spPr>
          <a:xfrm>
            <a:off x="3630591" y="2173079"/>
            <a:ext cx="2342213" cy="276999"/>
          </a:xfrm>
          <a:prstGeom prst="rect">
            <a:avLst/>
          </a:prstGeom>
        </p:spPr>
        <p:txBody>
          <a:bodyPr wrap="square" lIns="0" tIns="0" rIns="0" bIns="0">
            <a:spAutoFit/>
          </a:bodyPr>
          <a:lstStyle/>
          <a:p>
            <a:r>
              <a:rPr lang="en-US" sz="900" dirty="0">
                <a:solidFill>
                  <a:srgbClr val="474747"/>
                </a:solidFill>
                <a:latin typeface="FuturaBookC" panose="04000500000000000000" pitchFamily="82" charset="0"/>
              </a:rPr>
              <a:t>Yasnogorodka, Kyivska street, 47, Fastiv district, Kyiv region, Ukraine</a:t>
            </a:r>
            <a:endParaRPr lang="ru-RU" sz="900" dirty="0">
              <a:solidFill>
                <a:srgbClr val="474747"/>
              </a:solidFill>
            </a:endParaRPr>
          </a:p>
        </p:txBody>
      </p:sp>
      <p:sp>
        <p:nvSpPr>
          <p:cNvPr id="81" name="Прямоугольник: скругленные углы 29">
            <a:extLst>
              <a:ext uri="{FF2B5EF4-FFF2-40B4-BE49-F238E27FC236}">
                <a16:creationId xmlns:a16="http://schemas.microsoft.com/office/drawing/2014/main" id="{CAC23297-BC1C-CAA3-A483-829CE3AFC754}"/>
              </a:ext>
            </a:extLst>
          </p:cNvPr>
          <p:cNvSpPr/>
          <p:nvPr/>
        </p:nvSpPr>
        <p:spPr>
          <a:xfrm>
            <a:off x="3332025" y="2727144"/>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Registration date </a:t>
            </a:r>
          </a:p>
        </p:txBody>
      </p:sp>
      <p:sp>
        <p:nvSpPr>
          <p:cNvPr id="82" name="Прямоугольник 30">
            <a:extLst>
              <a:ext uri="{FF2B5EF4-FFF2-40B4-BE49-F238E27FC236}">
                <a16:creationId xmlns:a16="http://schemas.microsoft.com/office/drawing/2014/main" id="{A3CE7AF0-1EB9-D8AC-2F87-BEA821247252}"/>
              </a:ext>
            </a:extLst>
          </p:cNvPr>
          <p:cNvSpPr/>
          <p:nvPr/>
        </p:nvSpPr>
        <p:spPr>
          <a:xfrm>
            <a:off x="3630591" y="3003716"/>
            <a:ext cx="589905" cy="138499"/>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18-04-2023</a:t>
            </a:r>
            <a:endParaRPr lang="ru-RU" sz="900" dirty="0">
              <a:solidFill>
                <a:srgbClr val="474747"/>
              </a:solidFill>
            </a:endParaRPr>
          </a:p>
        </p:txBody>
      </p:sp>
      <p:sp>
        <p:nvSpPr>
          <p:cNvPr id="85" name="Прямоугольник: скругленные углы 43">
            <a:extLst>
              <a:ext uri="{FF2B5EF4-FFF2-40B4-BE49-F238E27FC236}">
                <a16:creationId xmlns:a16="http://schemas.microsoft.com/office/drawing/2014/main" id="{EF411946-F4D0-4E5D-E4FA-BE006268FF3F}"/>
              </a:ext>
            </a:extLst>
          </p:cNvPr>
          <p:cNvSpPr/>
          <p:nvPr/>
        </p:nvSpPr>
        <p:spPr>
          <a:xfrm>
            <a:off x="3340604" y="3324893"/>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Founder</a:t>
            </a:r>
          </a:p>
        </p:txBody>
      </p:sp>
      <p:sp>
        <p:nvSpPr>
          <p:cNvPr id="86" name="Прямоугольник 44">
            <a:extLst>
              <a:ext uri="{FF2B5EF4-FFF2-40B4-BE49-F238E27FC236}">
                <a16:creationId xmlns:a16="http://schemas.microsoft.com/office/drawing/2014/main" id="{A8CDCEE8-593D-40D5-A417-1C8AE21F4E9E}"/>
              </a:ext>
            </a:extLst>
          </p:cNvPr>
          <p:cNvSpPr/>
          <p:nvPr/>
        </p:nvSpPr>
        <p:spPr>
          <a:xfrm>
            <a:off x="3639171" y="3601465"/>
            <a:ext cx="1294874" cy="276999"/>
          </a:xfrm>
          <a:prstGeom prst="rect">
            <a:avLst/>
          </a:prstGeom>
        </p:spPr>
        <p:txBody>
          <a:bodyPr wrap="square" lIns="0" tIns="0" rIns="0" bIns="0">
            <a:spAutoFit/>
          </a:bodyPr>
          <a:lstStyle/>
          <a:p>
            <a:r>
              <a:rPr lang="en-US" sz="900" dirty="0">
                <a:solidFill>
                  <a:srgbClr val="474747"/>
                </a:solidFill>
                <a:latin typeface="FuturaBookC" panose="04000500000000000000" pitchFamily="82" charset="0"/>
              </a:rPr>
              <a:t>Julia Romanenko</a:t>
            </a:r>
          </a:p>
          <a:p>
            <a:r>
              <a:rPr lang="en-US" sz="900" dirty="0">
                <a:solidFill>
                  <a:srgbClr val="474747"/>
                </a:solidFill>
                <a:latin typeface="FuturaBookC" panose="04000500000000000000" pitchFamily="82" charset="0"/>
              </a:rPr>
              <a:t>Halyna Koltsova</a:t>
            </a:r>
          </a:p>
        </p:txBody>
      </p:sp>
      <p:sp>
        <p:nvSpPr>
          <p:cNvPr id="87" name="Прямоугольник: скругленные углы 50">
            <a:extLst>
              <a:ext uri="{FF2B5EF4-FFF2-40B4-BE49-F238E27FC236}">
                <a16:creationId xmlns:a16="http://schemas.microsoft.com/office/drawing/2014/main" id="{AC8031C2-21DB-C00D-0377-3CD72058379F}"/>
              </a:ext>
            </a:extLst>
          </p:cNvPr>
          <p:cNvSpPr/>
          <p:nvPr/>
        </p:nvSpPr>
        <p:spPr>
          <a:xfrm>
            <a:off x="3340605" y="4360439"/>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CEO of URenew Project office</a:t>
            </a:r>
          </a:p>
        </p:txBody>
      </p:sp>
      <p:sp>
        <p:nvSpPr>
          <p:cNvPr id="88" name="Прямоугольник 51">
            <a:extLst>
              <a:ext uri="{FF2B5EF4-FFF2-40B4-BE49-F238E27FC236}">
                <a16:creationId xmlns:a16="http://schemas.microsoft.com/office/drawing/2014/main" id="{D7EF80B0-4088-A082-5D76-F32C9443045C}"/>
              </a:ext>
            </a:extLst>
          </p:cNvPr>
          <p:cNvSpPr/>
          <p:nvPr/>
        </p:nvSpPr>
        <p:spPr>
          <a:xfrm>
            <a:off x="3639171" y="4637011"/>
            <a:ext cx="933679" cy="138499"/>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Julia Romanenko</a:t>
            </a:r>
          </a:p>
        </p:txBody>
      </p:sp>
      <p:sp>
        <p:nvSpPr>
          <p:cNvPr id="89" name="Овал 7">
            <a:extLst>
              <a:ext uri="{FF2B5EF4-FFF2-40B4-BE49-F238E27FC236}">
                <a16:creationId xmlns:a16="http://schemas.microsoft.com/office/drawing/2014/main" id="{010E964E-5D1E-7C7B-EFEC-056A8ED87E0B}"/>
              </a:ext>
            </a:extLst>
          </p:cNvPr>
          <p:cNvSpPr/>
          <p:nvPr/>
        </p:nvSpPr>
        <p:spPr>
          <a:xfrm>
            <a:off x="3168658" y="1126681"/>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sp>
        <p:nvSpPr>
          <p:cNvPr id="90" name="Овал 7">
            <a:extLst>
              <a:ext uri="{FF2B5EF4-FFF2-40B4-BE49-F238E27FC236}">
                <a16:creationId xmlns:a16="http://schemas.microsoft.com/office/drawing/2014/main" id="{3EC5B584-9B33-5612-B6C5-58C061D202FF}"/>
              </a:ext>
            </a:extLst>
          </p:cNvPr>
          <p:cNvSpPr/>
          <p:nvPr/>
        </p:nvSpPr>
        <p:spPr>
          <a:xfrm>
            <a:off x="3173954" y="1895156"/>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91" name="Рисунок 19">
            <a:extLst>
              <a:ext uri="{FF2B5EF4-FFF2-40B4-BE49-F238E27FC236}">
                <a16:creationId xmlns:a16="http://schemas.microsoft.com/office/drawing/2014/main" id="{7AE5FF54-B857-2D78-8A96-324FA5F4DD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4290" y="1988329"/>
            <a:ext cx="195791" cy="185033"/>
          </a:xfrm>
          <a:prstGeom prst="rect">
            <a:avLst/>
          </a:prstGeom>
        </p:spPr>
      </p:pic>
      <p:sp>
        <p:nvSpPr>
          <p:cNvPr id="92" name="Овал 7">
            <a:extLst>
              <a:ext uri="{FF2B5EF4-FFF2-40B4-BE49-F238E27FC236}">
                <a16:creationId xmlns:a16="http://schemas.microsoft.com/office/drawing/2014/main" id="{FEB1E4C7-8CE5-F584-581A-C2E629777045}"/>
              </a:ext>
            </a:extLst>
          </p:cNvPr>
          <p:cNvSpPr/>
          <p:nvPr/>
        </p:nvSpPr>
        <p:spPr>
          <a:xfrm>
            <a:off x="196487" y="2732841"/>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93" name="Рисунок 17">
            <a:extLst>
              <a:ext uri="{FF2B5EF4-FFF2-40B4-BE49-F238E27FC236}">
                <a16:creationId xmlns:a16="http://schemas.microsoft.com/office/drawing/2014/main" id="{07D35DD3-8E4F-B912-7C62-4275408E99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094" y="2819383"/>
            <a:ext cx="195791" cy="190665"/>
          </a:xfrm>
          <a:prstGeom prst="rect">
            <a:avLst/>
          </a:prstGeom>
        </p:spPr>
      </p:pic>
      <p:sp>
        <p:nvSpPr>
          <p:cNvPr id="94" name="Овал 7">
            <a:extLst>
              <a:ext uri="{FF2B5EF4-FFF2-40B4-BE49-F238E27FC236}">
                <a16:creationId xmlns:a16="http://schemas.microsoft.com/office/drawing/2014/main" id="{F1FE1F8C-3758-C9B9-3B23-EA069A380F69}"/>
              </a:ext>
            </a:extLst>
          </p:cNvPr>
          <p:cNvSpPr/>
          <p:nvPr/>
        </p:nvSpPr>
        <p:spPr>
          <a:xfrm>
            <a:off x="3176796" y="2723272"/>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95" name="Рисунок 17">
            <a:extLst>
              <a:ext uri="{FF2B5EF4-FFF2-40B4-BE49-F238E27FC236}">
                <a16:creationId xmlns:a16="http://schemas.microsoft.com/office/drawing/2014/main" id="{B90C1AF8-05FF-5517-D8C5-8F27B0F08A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0402" y="2809814"/>
            <a:ext cx="195791" cy="190665"/>
          </a:xfrm>
          <a:prstGeom prst="rect">
            <a:avLst/>
          </a:prstGeom>
        </p:spPr>
      </p:pic>
      <p:sp>
        <p:nvSpPr>
          <p:cNvPr id="100" name="Овал 7">
            <a:extLst>
              <a:ext uri="{FF2B5EF4-FFF2-40B4-BE49-F238E27FC236}">
                <a16:creationId xmlns:a16="http://schemas.microsoft.com/office/drawing/2014/main" id="{6E82395C-5CBD-E4D2-3569-A9BEF009B622}"/>
              </a:ext>
            </a:extLst>
          </p:cNvPr>
          <p:cNvSpPr/>
          <p:nvPr/>
        </p:nvSpPr>
        <p:spPr>
          <a:xfrm>
            <a:off x="233748" y="3333858"/>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01" name="Рисунок 15">
            <a:extLst>
              <a:ext uri="{FF2B5EF4-FFF2-40B4-BE49-F238E27FC236}">
                <a16:creationId xmlns:a16="http://schemas.microsoft.com/office/drawing/2014/main" id="{6F238663-B466-03C3-5D2C-3552F3200D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758" y="3401381"/>
            <a:ext cx="195791" cy="193610"/>
          </a:xfrm>
          <a:prstGeom prst="rect">
            <a:avLst/>
          </a:prstGeom>
        </p:spPr>
      </p:pic>
      <p:sp>
        <p:nvSpPr>
          <p:cNvPr id="102" name="Овал 7">
            <a:extLst>
              <a:ext uri="{FF2B5EF4-FFF2-40B4-BE49-F238E27FC236}">
                <a16:creationId xmlns:a16="http://schemas.microsoft.com/office/drawing/2014/main" id="{6194E9E1-8DF4-B8A9-92C7-012F18B78718}"/>
              </a:ext>
            </a:extLst>
          </p:cNvPr>
          <p:cNvSpPr/>
          <p:nvPr/>
        </p:nvSpPr>
        <p:spPr>
          <a:xfrm>
            <a:off x="3181128" y="3331668"/>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03" name="Рисунок 15">
            <a:extLst>
              <a:ext uri="{FF2B5EF4-FFF2-40B4-BE49-F238E27FC236}">
                <a16:creationId xmlns:a16="http://schemas.microsoft.com/office/drawing/2014/main" id="{150B1637-AB38-C65E-B169-AAD1F3B114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2139" y="3399191"/>
            <a:ext cx="195791" cy="193610"/>
          </a:xfrm>
          <a:prstGeom prst="rect">
            <a:avLst/>
          </a:prstGeom>
        </p:spPr>
      </p:pic>
      <p:sp>
        <p:nvSpPr>
          <p:cNvPr id="104" name="Овал 7">
            <a:extLst>
              <a:ext uri="{FF2B5EF4-FFF2-40B4-BE49-F238E27FC236}">
                <a16:creationId xmlns:a16="http://schemas.microsoft.com/office/drawing/2014/main" id="{B2D116BE-3148-AA37-775D-B49E70F88CDE}"/>
              </a:ext>
            </a:extLst>
          </p:cNvPr>
          <p:cNvSpPr/>
          <p:nvPr/>
        </p:nvSpPr>
        <p:spPr>
          <a:xfrm>
            <a:off x="247431" y="4351963"/>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05" name="Рисунок 15">
            <a:extLst>
              <a:ext uri="{FF2B5EF4-FFF2-40B4-BE49-F238E27FC236}">
                <a16:creationId xmlns:a16="http://schemas.microsoft.com/office/drawing/2014/main" id="{4A13B778-57B1-4BCF-C80E-3D0DD2594D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442" y="4419486"/>
            <a:ext cx="195791" cy="193610"/>
          </a:xfrm>
          <a:prstGeom prst="rect">
            <a:avLst/>
          </a:prstGeom>
        </p:spPr>
      </p:pic>
      <p:sp>
        <p:nvSpPr>
          <p:cNvPr id="106" name="Овал 7">
            <a:extLst>
              <a:ext uri="{FF2B5EF4-FFF2-40B4-BE49-F238E27FC236}">
                <a16:creationId xmlns:a16="http://schemas.microsoft.com/office/drawing/2014/main" id="{EAA547A6-A130-A99D-603F-8428AA9DBA66}"/>
              </a:ext>
            </a:extLst>
          </p:cNvPr>
          <p:cNvSpPr/>
          <p:nvPr/>
        </p:nvSpPr>
        <p:spPr>
          <a:xfrm>
            <a:off x="3196288" y="4351963"/>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07" name="Рисунок 15">
            <a:extLst>
              <a:ext uri="{FF2B5EF4-FFF2-40B4-BE49-F238E27FC236}">
                <a16:creationId xmlns:a16="http://schemas.microsoft.com/office/drawing/2014/main" id="{A8CE1922-5358-A38A-A2E9-EF39783C17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7299" y="4419486"/>
            <a:ext cx="195791" cy="193610"/>
          </a:xfrm>
          <a:prstGeom prst="rect">
            <a:avLst/>
          </a:prstGeom>
        </p:spPr>
      </p:pic>
      <p:sp>
        <p:nvSpPr>
          <p:cNvPr id="108" name="Прямоугольник: скругленные углы 4">
            <a:extLst>
              <a:ext uri="{FF2B5EF4-FFF2-40B4-BE49-F238E27FC236}">
                <a16:creationId xmlns:a16="http://schemas.microsoft.com/office/drawing/2014/main" id="{BD129D96-D969-135F-ECF0-554FE23E964F}"/>
              </a:ext>
            </a:extLst>
          </p:cNvPr>
          <p:cNvSpPr/>
          <p:nvPr/>
        </p:nvSpPr>
        <p:spPr>
          <a:xfrm>
            <a:off x="6249834" y="1106076"/>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Legal status of URenew in USA </a:t>
            </a:r>
          </a:p>
        </p:txBody>
      </p:sp>
      <p:sp>
        <p:nvSpPr>
          <p:cNvPr id="109" name="Прямоугольник 6">
            <a:extLst>
              <a:ext uri="{FF2B5EF4-FFF2-40B4-BE49-F238E27FC236}">
                <a16:creationId xmlns:a16="http://schemas.microsoft.com/office/drawing/2014/main" id="{D6512950-DFDC-E6C6-280D-73C202E4E19C}"/>
              </a:ext>
            </a:extLst>
          </p:cNvPr>
          <p:cNvSpPr/>
          <p:nvPr/>
        </p:nvSpPr>
        <p:spPr>
          <a:xfrm>
            <a:off x="6548401" y="1382648"/>
            <a:ext cx="2203440" cy="492443"/>
          </a:xfrm>
          <a:prstGeom prst="rect">
            <a:avLst/>
          </a:prstGeom>
        </p:spPr>
        <p:txBody>
          <a:bodyPr wrap="square" lIns="0" tIns="0" rIns="0" bIns="0">
            <a:spAutoFit/>
          </a:bodyPr>
          <a:lstStyle/>
          <a:p>
            <a:r>
              <a:rPr lang="en-US" sz="800" dirty="0">
                <a:solidFill>
                  <a:srgbClr val="474747"/>
                </a:solidFill>
                <a:latin typeface="FuturaBookC" panose="04000500000000000000"/>
              </a:rPr>
              <a:t>Is a fiscally sponsored non-profit organization project of the Edward Charles Foundation which is a 501(c)(3) non-profit organization (Tax ID# 26-4245043). </a:t>
            </a:r>
            <a:endParaRPr lang="ru-RU" sz="800" dirty="0">
              <a:solidFill>
                <a:srgbClr val="474747"/>
              </a:solidFill>
            </a:endParaRPr>
          </a:p>
        </p:txBody>
      </p:sp>
      <p:sp>
        <p:nvSpPr>
          <p:cNvPr id="110" name="Прямоугольник: скругленные углы 22">
            <a:extLst>
              <a:ext uri="{FF2B5EF4-FFF2-40B4-BE49-F238E27FC236}">
                <a16:creationId xmlns:a16="http://schemas.microsoft.com/office/drawing/2014/main" id="{7826D260-29CC-8C82-EFB5-34A5BF50E9EF}"/>
              </a:ext>
            </a:extLst>
          </p:cNvPr>
          <p:cNvSpPr/>
          <p:nvPr/>
        </p:nvSpPr>
        <p:spPr>
          <a:xfrm>
            <a:off x="6249834" y="1880917"/>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Address</a:t>
            </a:r>
          </a:p>
        </p:txBody>
      </p:sp>
      <p:sp>
        <p:nvSpPr>
          <p:cNvPr id="111" name="Прямоугольник 23">
            <a:extLst>
              <a:ext uri="{FF2B5EF4-FFF2-40B4-BE49-F238E27FC236}">
                <a16:creationId xmlns:a16="http://schemas.microsoft.com/office/drawing/2014/main" id="{B5FB1DD7-4E34-0272-7FDE-03022E3414DF}"/>
              </a:ext>
            </a:extLst>
          </p:cNvPr>
          <p:cNvSpPr/>
          <p:nvPr/>
        </p:nvSpPr>
        <p:spPr>
          <a:xfrm>
            <a:off x="6584627" y="2138307"/>
            <a:ext cx="2167214" cy="492443"/>
          </a:xfrm>
          <a:prstGeom prst="rect">
            <a:avLst/>
          </a:prstGeom>
        </p:spPr>
        <p:txBody>
          <a:bodyPr wrap="square" lIns="0" tIns="0" rIns="0" bIns="0">
            <a:spAutoFit/>
          </a:bodyPr>
          <a:lstStyle/>
          <a:p>
            <a:r>
              <a:rPr lang="en-US" sz="800" dirty="0">
                <a:solidFill>
                  <a:srgbClr val="474747"/>
                </a:solidFill>
                <a:latin typeface="FuturaBookC" panose="04000500000000000000"/>
              </a:rPr>
              <a:t>Mailing Address: U-RENEW Foundation </a:t>
            </a:r>
          </a:p>
          <a:p>
            <a:r>
              <a:rPr lang="en-US" sz="800" dirty="0">
                <a:solidFill>
                  <a:srgbClr val="474747"/>
                </a:solidFill>
                <a:latin typeface="FuturaBookC" panose="04000500000000000000"/>
              </a:rPr>
              <a:t>269 S Beverly Drive, #338</a:t>
            </a:r>
          </a:p>
          <a:p>
            <a:r>
              <a:rPr lang="en-US" sz="800" dirty="0">
                <a:solidFill>
                  <a:srgbClr val="474747"/>
                </a:solidFill>
                <a:latin typeface="FuturaBookC" panose="04000500000000000000"/>
              </a:rPr>
              <a:t>Beverly Hills, CA 90212</a:t>
            </a:r>
          </a:p>
          <a:p>
            <a:r>
              <a:rPr lang="en-US" sz="800" dirty="0">
                <a:solidFill>
                  <a:srgbClr val="474747"/>
                </a:solidFill>
                <a:latin typeface="FuturaBookC" panose="04000500000000000000"/>
              </a:rPr>
              <a:t>Attention: Kent Seton</a:t>
            </a:r>
          </a:p>
        </p:txBody>
      </p:sp>
      <p:sp>
        <p:nvSpPr>
          <p:cNvPr id="112" name="Прямоугольник: скругленные углы 29">
            <a:extLst>
              <a:ext uri="{FF2B5EF4-FFF2-40B4-BE49-F238E27FC236}">
                <a16:creationId xmlns:a16="http://schemas.microsoft.com/office/drawing/2014/main" id="{A8C1CCA0-04B0-033C-0908-7755790B8BF5}"/>
              </a:ext>
            </a:extLst>
          </p:cNvPr>
          <p:cNvSpPr/>
          <p:nvPr/>
        </p:nvSpPr>
        <p:spPr>
          <a:xfrm>
            <a:off x="6249834" y="2711553"/>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Registration date </a:t>
            </a:r>
          </a:p>
        </p:txBody>
      </p:sp>
      <p:sp>
        <p:nvSpPr>
          <p:cNvPr id="113" name="Прямоугольник 30">
            <a:extLst>
              <a:ext uri="{FF2B5EF4-FFF2-40B4-BE49-F238E27FC236}">
                <a16:creationId xmlns:a16="http://schemas.microsoft.com/office/drawing/2014/main" id="{5E32FE5C-4268-8973-D079-EBA8E65AF36E}"/>
              </a:ext>
            </a:extLst>
          </p:cNvPr>
          <p:cNvSpPr/>
          <p:nvPr/>
        </p:nvSpPr>
        <p:spPr>
          <a:xfrm>
            <a:off x="6548399" y="2988125"/>
            <a:ext cx="674865" cy="138499"/>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August 2023</a:t>
            </a:r>
            <a:endParaRPr lang="ru-RU" sz="900" dirty="0">
              <a:solidFill>
                <a:srgbClr val="474747"/>
              </a:solidFill>
            </a:endParaRPr>
          </a:p>
        </p:txBody>
      </p:sp>
      <p:sp>
        <p:nvSpPr>
          <p:cNvPr id="116" name="Прямоугольник: скругленные углы 43">
            <a:extLst>
              <a:ext uri="{FF2B5EF4-FFF2-40B4-BE49-F238E27FC236}">
                <a16:creationId xmlns:a16="http://schemas.microsoft.com/office/drawing/2014/main" id="{87891279-31E4-9A64-5250-EBD85B199113}"/>
              </a:ext>
            </a:extLst>
          </p:cNvPr>
          <p:cNvSpPr/>
          <p:nvPr/>
        </p:nvSpPr>
        <p:spPr>
          <a:xfrm>
            <a:off x="6258412" y="3309302"/>
            <a:ext cx="2651839" cy="22649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Founder</a:t>
            </a:r>
          </a:p>
        </p:txBody>
      </p:sp>
      <p:sp>
        <p:nvSpPr>
          <p:cNvPr id="117" name="Прямоугольник 44">
            <a:extLst>
              <a:ext uri="{FF2B5EF4-FFF2-40B4-BE49-F238E27FC236}">
                <a16:creationId xmlns:a16="http://schemas.microsoft.com/office/drawing/2014/main" id="{E56FF533-311E-DEDC-F18D-E388542ACA7E}"/>
              </a:ext>
            </a:extLst>
          </p:cNvPr>
          <p:cNvSpPr/>
          <p:nvPr/>
        </p:nvSpPr>
        <p:spPr>
          <a:xfrm>
            <a:off x="6556979" y="3585874"/>
            <a:ext cx="931345" cy="415498"/>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Maryna Koltsova</a:t>
            </a:r>
          </a:p>
          <a:p>
            <a:r>
              <a:rPr lang="en-US" sz="900" dirty="0">
                <a:solidFill>
                  <a:srgbClr val="474747"/>
                </a:solidFill>
                <a:latin typeface="FuturaBookC" panose="04000500000000000000" pitchFamily="82" charset="0"/>
              </a:rPr>
              <a:t>Serhii Ostapchuk</a:t>
            </a:r>
          </a:p>
          <a:p>
            <a:r>
              <a:rPr lang="en-US" sz="900" dirty="0">
                <a:solidFill>
                  <a:srgbClr val="474747"/>
                </a:solidFill>
                <a:latin typeface="FuturaBookC" panose="04000500000000000000" pitchFamily="82" charset="0"/>
              </a:rPr>
              <a:t>Iryna Povoroznyk</a:t>
            </a:r>
          </a:p>
        </p:txBody>
      </p:sp>
      <p:sp>
        <p:nvSpPr>
          <p:cNvPr id="118" name="Прямоугольник: скругленные углы 50">
            <a:extLst>
              <a:ext uri="{FF2B5EF4-FFF2-40B4-BE49-F238E27FC236}">
                <a16:creationId xmlns:a16="http://schemas.microsoft.com/office/drawing/2014/main" id="{2FA57903-D14B-4A40-82D5-31EBF35C05A4}"/>
              </a:ext>
            </a:extLst>
          </p:cNvPr>
          <p:cNvSpPr/>
          <p:nvPr/>
        </p:nvSpPr>
        <p:spPr>
          <a:xfrm>
            <a:off x="6183765" y="4344847"/>
            <a:ext cx="2733029" cy="24820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CEO of </a:t>
            </a:r>
            <a:r>
              <a:rPr lang="en-US" sz="900" b="1" dirty="0" err="1">
                <a:solidFill>
                  <a:srgbClr val="474747"/>
                </a:solidFill>
                <a:latin typeface="FuturaBookC" panose="04000500000000000000" pitchFamily="82" charset="0"/>
              </a:rPr>
              <a:t>URenew</a:t>
            </a:r>
            <a:r>
              <a:rPr lang="en-US" sz="900" b="1" dirty="0">
                <a:solidFill>
                  <a:srgbClr val="474747"/>
                </a:solidFill>
                <a:latin typeface="FuturaBookC" panose="04000500000000000000" pitchFamily="82" charset="0"/>
              </a:rPr>
              <a:t> fiscal sponsored project</a:t>
            </a:r>
          </a:p>
        </p:txBody>
      </p:sp>
      <p:sp>
        <p:nvSpPr>
          <p:cNvPr id="119" name="Прямоугольник 51">
            <a:extLst>
              <a:ext uri="{FF2B5EF4-FFF2-40B4-BE49-F238E27FC236}">
                <a16:creationId xmlns:a16="http://schemas.microsoft.com/office/drawing/2014/main" id="{3638D403-04AD-1CA6-6DDF-0B55A11ABC3E}"/>
              </a:ext>
            </a:extLst>
          </p:cNvPr>
          <p:cNvSpPr/>
          <p:nvPr/>
        </p:nvSpPr>
        <p:spPr>
          <a:xfrm>
            <a:off x="6556979" y="4621420"/>
            <a:ext cx="924933" cy="138499"/>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Antonina Vysota</a:t>
            </a:r>
          </a:p>
        </p:txBody>
      </p:sp>
      <p:sp>
        <p:nvSpPr>
          <p:cNvPr id="120" name="Овал 7">
            <a:extLst>
              <a:ext uri="{FF2B5EF4-FFF2-40B4-BE49-F238E27FC236}">
                <a16:creationId xmlns:a16="http://schemas.microsoft.com/office/drawing/2014/main" id="{8C04263E-4B76-857C-1709-0EA9856A0CAF}"/>
              </a:ext>
            </a:extLst>
          </p:cNvPr>
          <p:cNvSpPr/>
          <p:nvPr/>
        </p:nvSpPr>
        <p:spPr>
          <a:xfrm>
            <a:off x="6086466" y="1111090"/>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sp>
        <p:nvSpPr>
          <p:cNvPr id="121" name="Овал 7">
            <a:extLst>
              <a:ext uri="{FF2B5EF4-FFF2-40B4-BE49-F238E27FC236}">
                <a16:creationId xmlns:a16="http://schemas.microsoft.com/office/drawing/2014/main" id="{84F80BA0-34E7-CA87-24DC-ED525512CCC4}"/>
              </a:ext>
            </a:extLst>
          </p:cNvPr>
          <p:cNvSpPr/>
          <p:nvPr/>
        </p:nvSpPr>
        <p:spPr>
          <a:xfrm>
            <a:off x="6091763" y="1879565"/>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22" name="Рисунок 19">
            <a:extLst>
              <a:ext uri="{FF2B5EF4-FFF2-40B4-BE49-F238E27FC236}">
                <a16:creationId xmlns:a16="http://schemas.microsoft.com/office/drawing/2014/main" id="{22E111BC-8CDB-A8ED-531F-38A5AF0A96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2099" y="1972738"/>
            <a:ext cx="195791" cy="185033"/>
          </a:xfrm>
          <a:prstGeom prst="rect">
            <a:avLst/>
          </a:prstGeom>
        </p:spPr>
      </p:pic>
      <p:sp>
        <p:nvSpPr>
          <p:cNvPr id="123" name="Овал 7">
            <a:extLst>
              <a:ext uri="{FF2B5EF4-FFF2-40B4-BE49-F238E27FC236}">
                <a16:creationId xmlns:a16="http://schemas.microsoft.com/office/drawing/2014/main" id="{0F86D91A-95C1-410D-5F05-D2094199E1B1}"/>
              </a:ext>
            </a:extLst>
          </p:cNvPr>
          <p:cNvSpPr/>
          <p:nvPr/>
        </p:nvSpPr>
        <p:spPr>
          <a:xfrm>
            <a:off x="6094604" y="2707681"/>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24" name="Рисунок 17">
            <a:extLst>
              <a:ext uri="{FF2B5EF4-FFF2-40B4-BE49-F238E27FC236}">
                <a16:creationId xmlns:a16="http://schemas.microsoft.com/office/drawing/2014/main" id="{2EF57EAC-17F5-5E86-7048-61FDF4319A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8211" y="2794223"/>
            <a:ext cx="195791" cy="190665"/>
          </a:xfrm>
          <a:prstGeom prst="rect">
            <a:avLst/>
          </a:prstGeom>
        </p:spPr>
      </p:pic>
      <p:sp>
        <p:nvSpPr>
          <p:cNvPr id="127" name="Овал 7">
            <a:extLst>
              <a:ext uri="{FF2B5EF4-FFF2-40B4-BE49-F238E27FC236}">
                <a16:creationId xmlns:a16="http://schemas.microsoft.com/office/drawing/2014/main" id="{891909D9-C9EC-FE1E-5419-64AF6453F748}"/>
              </a:ext>
            </a:extLst>
          </p:cNvPr>
          <p:cNvSpPr/>
          <p:nvPr/>
        </p:nvSpPr>
        <p:spPr>
          <a:xfrm>
            <a:off x="6098937" y="3316077"/>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28" name="Рисунок 15">
            <a:extLst>
              <a:ext uri="{FF2B5EF4-FFF2-40B4-BE49-F238E27FC236}">
                <a16:creationId xmlns:a16="http://schemas.microsoft.com/office/drawing/2014/main" id="{59DCB208-71E1-CC54-28F4-852DCDA2F4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9948" y="3383600"/>
            <a:ext cx="195791" cy="193610"/>
          </a:xfrm>
          <a:prstGeom prst="rect">
            <a:avLst/>
          </a:prstGeom>
        </p:spPr>
      </p:pic>
      <p:sp>
        <p:nvSpPr>
          <p:cNvPr id="129" name="Овал 7">
            <a:extLst>
              <a:ext uri="{FF2B5EF4-FFF2-40B4-BE49-F238E27FC236}">
                <a16:creationId xmlns:a16="http://schemas.microsoft.com/office/drawing/2014/main" id="{29726C69-759C-D519-1E3A-A54FF8F0C92F}"/>
              </a:ext>
            </a:extLst>
          </p:cNvPr>
          <p:cNvSpPr/>
          <p:nvPr/>
        </p:nvSpPr>
        <p:spPr>
          <a:xfrm>
            <a:off x="6114097" y="4336372"/>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130" name="Рисунок 15">
            <a:extLst>
              <a:ext uri="{FF2B5EF4-FFF2-40B4-BE49-F238E27FC236}">
                <a16:creationId xmlns:a16="http://schemas.microsoft.com/office/drawing/2014/main" id="{22B73100-CC7A-6572-8947-14140B36E3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5108" y="4403895"/>
            <a:ext cx="195791" cy="193610"/>
          </a:xfrm>
          <a:prstGeom prst="rect">
            <a:avLst/>
          </a:prstGeom>
        </p:spPr>
      </p:pic>
      <p:pic>
        <p:nvPicPr>
          <p:cNvPr id="131" name="Picture 2">
            <a:extLst>
              <a:ext uri="{FF2B5EF4-FFF2-40B4-BE49-F238E27FC236}">
                <a16:creationId xmlns:a16="http://schemas.microsoft.com/office/drawing/2014/main" id="{70533CF6-4D78-7D38-39E6-ECE59382999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255761" y="1175705"/>
            <a:ext cx="282310" cy="27433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2" name="Picture 4" descr="Flag of Ukraine - Wikipedia">
            <a:extLst>
              <a:ext uri="{FF2B5EF4-FFF2-40B4-BE49-F238E27FC236}">
                <a16:creationId xmlns:a16="http://schemas.microsoft.com/office/drawing/2014/main" id="{93C466CE-4B40-BF61-69BC-F9244757050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31651"/>
          <a:stretch/>
        </p:blipFill>
        <p:spPr bwMode="auto">
          <a:xfrm>
            <a:off x="3219122" y="1182150"/>
            <a:ext cx="255165" cy="24888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3" name="Picture 6">
            <a:extLst>
              <a:ext uri="{FF2B5EF4-FFF2-40B4-BE49-F238E27FC236}">
                <a16:creationId xmlns:a16="http://schemas.microsoft.com/office/drawing/2014/main" id="{9FFFB895-D853-F5B9-9ED0-431BA7E2499E}"/>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125285" y="1151227"/>
            <a:ext cx="281631" cy="27402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1" name="Прямоугольник: скругленные углы 50">
            <a:extLst>
              <a:ext uri="{FF2B5EF4-FFF2-40B4-BE49-F238E27FC236}">
                <a16:creationId xmlns:a16="http://schemas.microsoft.com/office/drawing/2014/main" id="{1FE149C4-ABC7-436E-8F4F-A67F20078720}"/>
              </a:ext>
            </a:extLst>
          </p:cNvPr>
          <p:cNvSpPr/>
          <p:nvPr/>
        </p:nvSpPr>
        <p:spPr>
          <a:xfrm>
            <a:off x="389674" y="4960349"/>
            <a:ext cx="2632200" cy="23261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Payment details</a:t>
            </a:r>
          </a:p>
        </p:txBody>
      </p:sp>
      <p:sp>
        <p:nvSpPr>
          <p:cNvPr id="72" name="Прямоугольник 51">
            <a:extLst>
              <a:ext uri="{FF2B5EF4-FFF2-40B4-BE49-F238E27FC236}">
                <a16:creationId xmlns:a16="http://schemas.microsoft.com/office/drawing/2014/main" id="{DEA779EE-F103-4178-A706-B392920E23E1}"/>
              </a:ext>
            </a:extLst>
          </p:cNvPr>
          <p:cNvSpPr/>
          <p:nvPr/>
        </p:nvSpPr>
        <p:spPr>
          <a:xfrm>
            <a:off x="595744" y="5327669"/>
            <a:ext cx="2423024" cy="1107996"/>
          </a:xfrm>
          <a:prstGeom prst="rect">
            <a:avLst/>
          </a:prstGeom>
        </p:spPr>
        <p:txBody>
          <a:bodyPr wrap="square" lIns="0" tIns="0" rIns="0" bIns="0">
            <a:spAutoFit/>
          </a:bodyPr>
          <a:lstStyle/>
          <a:p>
            <a:r>
              <a:rPr lang="en-US" sz="900" dirty="0">
                <a:solidFill>
                  <a:srgbClr val="474747"/>
                </a:solidFill>
                <a:latin typeface="FuturaBookC" panose="04000500000000000000" pitchFamily="82" charset="0"/>
              </a:rPr>
              <a:t>Bank: POLSKA KASA OPIEKI SA - BANK PEKAO S.A.,</a:t>
            </a:r>
          </a:p>
          <a:p>
            <a:r>
              <a:rPr lang="en-US" sz="900" dirty="0">
                <a:solidFill>
                  <a:srgbClr val="474747"/>
                </a:solidFill>
                <a:latin typeface="FuturaBookC" panose="04000500000000000000" pitchFamily="82" charset="0"/>
              </a:rPr>
              <a:t>GRZYBOWSKA STREET, 53-57 , WARSAW, 00-844, Poland</a:t>
            </a:r>
          </a:p>
          <a:p>
            <a:r>
              <a:rPr lang="en-US" sz="900" dirty="0">
                <a:solidFill>
                  <a:srgbClr val="474747"/>
                </a:solidFill>
                <a:latin typeface="FuturaBookC" panose="04000500000000000000" pitchFamily="82" charset="0"/>
              </a:rPr>
              <a:t>EURO: PL60 1240 1040 1978 0011 2358 4570</a:t>
            </a:r>
          </a:p>
          <a:p>
            <a:r>
              <a:rPr lang="en-US" sz="900" dirty="0">
                <a:solidFill>
                  <a:srgbClr val="474747"/>
                </a:solidFill>
                <a:latin typeface="FuturaBookC" panose="04000500000000000000" pitchFamily="82" charset="0"/>
              </a:rPr>
              <a:t>USD: PL09 1240 1040 1787 0011 2358 4756</a:t>
            </a:r>
          </a:p>
          <a:p>
            <a:r>
              <a:rPr lang="en-US" sz="900" dirty="0">
                <a:solidFill>
                  <a:srgbClr val="474747"/>
                </a:solidFill>
                <a:latin typeface="FuturaBookC" panose="04000500000000000000" pitchFamily="82" charset="0"/>
              </a:rPr>
              <a:t>PLN: PL02 1240 1040 1111 0011 2358 4150</a:t>
            </a:r>
          </a:p>
          <a:p>
            <a:r>
              <a:rPr lang="en-US" sz="900" dirty="0">
                <a:solidFill>
                  <a:srgbClr val="474747"/>
                </a:solidFill>
                <a:latin typeface="FuturaBookC" panose="04000500000000000000" pitchFamily="82" charset="0"/>
              </a:rPr>
              <a:t>SWIFT: PKOPPLPW</a:t>
            </a:r>
          </a:p>
        </p:txBody>
      </p:sp>
      <p:sp>
        <p:nvSpPr>
          <p:cNvPr id="83" name="Овал 7">
            <a:extLst>
              <a:ext uri="{FF2B5EF4-FFF2-40B4-BE49-F238E27FC236}">
                <a16:creationId xmlns:a16="http://schemas.microsoft.com/office/drawing/2014/main" id="{009B3EE7-6AC1-48A7-B2DA-18B2B37DA6BF}"/>
              </a:ext>
            </a:extLst>
          </p:cNvPr>
          <p:cNvSpPr/>
          <p:nvPr/>
        </p:nvSpPr>
        <p:spPr>
          <a:xfrm>
            <a:off x="203832" y="4960349"/>
            <a:ext cx="359959" cy="30827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sp>
        <p:nvSpPr>
          <p:cNvPr id="96" name="Прямоугольник: скругленные углы 50">
            <a:extLst>
              <a:ext uri="{FF2B5EF4-FFF2-40B4-BE49-F238E27FC236}">
                <a16:creationId xmlns:a16="http://schemas.microsoft.com/office/drawing/2014/main" id="{45C101DC-CBF5-4C51-AB6E-230368E9CB80}"/>
              </a:ext>
            </a:extLst>
          </p:cNvPr>
          <p:cNvSpPr/>
          <p:nvPr/>
        </p:nvSpPr>
        <p:spPr>
          <a:xfrm>
            <a:off x="3325052" y="4960709"/>
            <a:ext cx="2647751" cy="230153"/>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Payment details</a:t>
            </a:r>
          </a:p>
        </p:txBody>
      </p:sp>
      <p:sp>
        <p:nvSpPr>
          <p:cNvPr id="97" name="Прямоугольник 51">
            <a:extLst>
              <a:ext uri="{FF2B5EF4-FFF2-40B4-BE49-F238E27FC236}">
                <a16:creationId xmlns:a16="http://schemas.microsoft.com/office/drawing/2014/main" id="{FCE8B85A-19E9-4E3B-8E9B-174BD63A2942}"/>
              </a:ext>
            </a:extLst>
          </p:cNvPr>
          <p:cNvSpPr/>
          <p:nvPr/>
        </p:nvSpPr>
        <p:spPr>
          <a:xfrm>
            <a:off x="3623619" y="5349253"/>
            <a:ext cx="2497479" cy="553998"/>
          </a:xfrm>
          <a:prstGeom prst="rect">
            <a:avLst/>
          </a:prstGeom>
        </p:spPr>
        <p:txBody>
          <a:bodyPr wrap="none" lIns="0" tIns="0" rIns="0" bIns="0">
            <a:spAutoFit/>
          </a:bodyPr>
          <a:lstStyle/>
          <a:p>
            <a:r>
              <a:rPr lang="en-US" sz="900" dirty="0">
                <a:solidFill>
                  <a:srgbClr val="474747"/>
                </a:solidFill>
                <a:latin typeface="FuturaBookC" panose="04000500000000000000" pitchFamily="82" charset="0"/>
              </a:rPr>
              <a:t>Bank: FIRST UKRAINIAN INTERNATIONAL BANK </a:t>
            </a:r>
          </a:p>
          <a:p>
            <a:r>
              <a:rPr lang="en-US" sz="900" dirty="0">
                <a:solidFill>
                  <a:srgbClr val="474747"/>
                </a:solidFill>
                <a:latin typeface="FuturaBookC" panose="04000500000000000000" pitchFamily="82" charset="0"/>
              </a:rPr>
              <a:t>UAH: UA763348510000000026003200425</a:t>
            </a:r>
          </a:p>
          <a:p>
            <a:r>
              <a:rPr lang="en-US" sz="900" dirty="0">
                <a:solidFill>
                  <a:srgbClr val="474747"/>
                </a:solidFill>
                <a:latin typeface="FuturaBookC" panose="04000500000000000000" pitchFamily="82" charset="0"/>
              </a:rPr>
              <a:t>EUR: UA763348510000000026003200425 </a:t>
            </a:r>
          </a:p>
          <a:p>
            <a:r>
              <a:rPr lang="en-US" sz="900" dirty="0">
                <a:solidFill>
                  <a:srgbClr val="474747"/>
                </a:solidFill>
                <a:latin typeface="FuturaBookC" panose="04000500000000000000" pitchFamily="82" charset="0"/>
              </a:rPr>
              <a:t>SWIFT: FUIBUA2X</a:t>
            </a:r>
          </a:p>
        </p:txBody>
      </p:sp>
      <p:sp>
        <p:nvSpPr>
          <p:cNvPr id="98" name="Овал 7">
            <a:extLst>
              <a:ext uri="{FF2B5EF4-FFF2-40B4-BE49-F238E27FC236}">
                <a16:creationId xmlns:a16="http://schemas.microsoft.com/office/drawing/2014/main" id="{68EB755B-E478-4F9E-BD49-F1FEB9E2ACA3}"/>
              </a:ext>
            </a:extLst>
          </p:cNvPr>
          <p:cNvSpPr/>
          <p:nvPr/>
        </p:nvSpPr>
        <p:spPr>
          <a:xfrm>
            <a:off x="3180736" y="4952233"/>
            <a:ext cx="348313"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900" dirty="0">
              <a:solidFill>
                <a:schemeClr val="bg1"/>
              </a:solidFill>
            </a:endParaRPr>
          </a:p>
        </p:txBody>
      </p:sp>
      <p:pic>
        <p:nvPicPr>
          <p:cNvPr id="6" name="Рисунок 5">
            <a:extLst>
              <a:ext uri="{FF2B5EF4-FFF2-40B4-BE49-F238E27FC236}">
                <a16:creationId xmlns:a16="http://schemas.microsoft.com/office/drawing/2014/main" id="{2775DD6B-4B64-4CDC-A141-47F7DA92563D}"/>
              </a:ext>
            </a:extLst>
          </p:cNvPr>
          <p:cNvPicPr>
            <a:picLocks noChangeAspect="1"/>
          </p:cNvPicPr>
          <p:nvPr/>
        </p:nvPicPr>
        <p:blipFill>
          <a:blip r:embed="rId8"/>
          <a:stretch>
            <a:fillRect/>
          </a:stretch>
        </p:blipFill>
        <p:spPr>
          <a:xfrm>
            <a:off x="3213462" y="5032937"/>
            <a:ext cx="299096" cy="273190"/>
          </a:xfrm>
          <a:prstGeom prst="rect">
            <a:avLst/>
          </a:prstGeom>
        </p:spPr>
      </p:pic>
      <p:pic>
        <p:nvPicPr>
          <p:cNvPr id="114" name="Рисунок 113">
            <a:extLst>
              <a:ext uri="{FF2B5EF4-FFF2-40B4-BE49-F238E27FC236}">
                <a16:creationId xmlns:a16="http://schemas.microsoft.com/office/drawing/2014/main" id="{34CD1355-D5B2-4550-BD62-071A67AA3959}"/>
              </a:ext>
            </a:extLst>
          </p:cNvPr>
          <p:cNvPicPr>
            <a:picLocks noChangeAspect="1"/>
          </p:cNvPicPr>
          <p:nvPr/>
        </p:nvPicPr>
        <p:blipFill>
          <a:blip r:embed="rId8"/>
          <a:stretch>
            <a:fillRect/>
          </a:stretch>
        </p:blipFill>
        <p:spPr>
          <a:xfrm>
            <a:off x="247431" y="5015250"/>
            <a:ext cx="299096" cy="273190"/>
          </a:xfrm>
          <a:prstGeom prst="rect">
            <a:avLst/>
          </a:prstGeom>
        </p:spPr>
      </p:pic>
      <p:sp>
        <p:nvSpPr>
          <p:cNvPr id="84" name="Прямоугольник: скругленные углы 50">
            <a:extLst>
              <a:ext uri="{FF2B5EF4-FFF2-40B4-BE49-F238E27FC236}">
                <a16:creationId xmlns:a16="http://schemas.microsoft.com/office/drawing/2014/main" id="{12B17412-599A-4BE8-AF5B-745640D72D13}"/>
              </a:ext>
            </a:extLst>
          </p:cNvPr>
          <p:cNvSpPr/>
          <p:nvPr/>
        </p:nvSpPr>
        <p:spPr>
          <a:xfrm>
            <a:off x="6218199" y="4966506"/>
            <a:ext cx="2733029" cy="22435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49847" rIns="49847" bIns="49847" rtlCol="0" anchor="ctr"/>
          <a:lstStyle/>
          <a:p>
            <a:r>
              <a:rPr lang="en-US" sz="900" b="1" dirty="0">
                <a:solidFill>
                  <a:srgbClr val="474747"/>
                </a:solidFill>
                <a:latin typeface="FuturaBookC" panose="04000500000000000000" pitchFamily="82" charset="0"/>
              </a:rPr>
              <a:t>Payment details</a:t>
            </a:r>
          </a:p>
        </p:txBody>
      </p:sp>
      <p:pic>
        <p:nvPicPr>
          <p:cNvPr id="99" name="Рисунок 98">
            <a:extLst>
              <a:ext uri="{FF2B5EF4-FFF2-40B4-BE49-F238E27FC236}">
                <a16:creationId xmlns:a16="http://schemas.microsoft.com/office/drawing/2014/main" id="{0B6552CE-AF05-4FC1-A5C3-AAC2F711F542}"/>
              </a:ext>
            </a:extLst>
          </p:cNvPr>
          <p:cNvPicPr>
            <a:picLocks noChangeAspect="1"/>
          </p:cNvPicPr>
          <p:nvPr/>
        </p:nvPicPr>
        <p:blipFill>
          <a:blip r:embed="rId8"/>
          <a:stretch>
            <a:fillRect/>
          </a:stretch>
        </p:blipFill>
        <p:spPr>
          <a:xfrm>
            <a:off x="6163314" y="5016174"/>
            <a:ext cx="299096" cy="273190"/>
          </a:xfrm>
          <a:prstGeom prst="rect">
            <a:avLst/>
          </a:prstGeom>
        </p:spPr>
      </p:pic>
      <p:sp>
        <p:nvSpPr>
          <p:cNvPr id="126" name="Прямоугольник 51">
            <a:extLst>
              <a:ext uri="{FF2B5EF4-FFF2-40B4-BE49-F238E27FC236}">
                <a16:creationId xmlns:a16="http://schemas.microsoft.com/office/drawing/2014/main" id="{73DBD68D-FB9C-4D8D-9B1C-B39636F06804}"/>
              </a:ext>
            </a:extLst>
          </p:cNvPr>
          <p:cNvSpPr/>
          <p:nvPr/>
        </p:nvSpPr>
        <p:spPr>
          <a:xfrm>
            <a:off x="6548399" y="5327669"/>
            <a:ext cx="2145912" cy="961164"/>
          </a:xfrm>
          <a:prstGeom prst="rect">
            <a:avLst/>
          </a:prstGeom>
        </p:spPr>
        <p:txBody>
          <a:bodyPr wrap="square" lIns="0" tIns="0" rIns="0" bIns="0">
            <a:spAutoFit/>
          </a:bodyPr>
          <a:lstStyle/>
          <a:p>
            <a:r>
              <a:rPr lang="en-US" sz="900" dirty="0">
                <a:solidFill>
                  <a:srgbClr val="474747"/>
                </a:solidFill>
                <a:latin typeface="FuturaBookC" panose="04000500000000000000" pitchFamily="82" charset="0"/>
              </a:rPr>
              <a:t>Enterprise Bank &amp; Trust</a:t>
            </a:r>
          </a:p>
          <a:p>
            <a:r>
              <a:rPr lang="en-US" sz="900" dirty="0">
                <a:solidFill>
                  <a:srgbClr val="474747"/>
                </a:solidFill>
                <a:latin typeface="FuturaBookC" panose="04000500000000000000" pitchFamily="82" charset="0"/>
              </a:rPr>
              <a:t>150 N Meramec Avenue</a:t>
            </a:r>
          </a:p>
          <a:p>
            <a:r>
              <a:rPr lang="en-US" sz="900" dirty="0">
                <a:solidFill>
                  <a:srgbClr val="474747"/>
                </a:solidFill>
                <a:latin typeface="FuturaBookC" panose="04000500000000000000" pitchFamily="82" charset="0"/>
              </a:rPr>
              <a:t>Clayton, MO 63105</a:t>
            </a:r>
          </a:p>
          <a:p>
            <a:r>
              <a:rPr lang="en-US" sz="900" dirty="0">
                <a:solidFill>
                  <a:srgbClr val="474747"/>
                </a:solidFill>
                <a:latin typeface="FuturaBookC" panose="04000500000000000000" pitchFamily="82" charset="0"/>
              </a:rPr>
              <a:t> </a:t>
            </a:r>
          </a:p>
          <a:p>
            <a:r>
              <a:rPr lang="en-US" sz="900" dirty="0">
                <a:solidFill>
                  <a:srgbClr val="474747"/>
                </a:solidFill>
                <a:latin typeface="FuturaBookC" panose="04000500000000000000" pitchFamily="82" charset="0"/>
              </a:rPr>
              <a:t>U-RENEW Foundation </a:t>
            </a:r>
          </a:p>
          <a:p>
            <a:r>
              <a:rPr lang="en-US" sz="900" dirty="0">
                <a:solidFill>
                  <a:srgbClr val="474747"/>
                </a:solidFill>
                <a:latin typeface="FuturaBookC" panose="04000500000000000000" pitchFamily="82" charset="0"/>
              </a:rPr>
              <a:t>Account #:  2405124</a:t>
            </a:r>
          </a:p>
          <a:p>
            <a:r>
              <a:rPr lang="en-US" sz="900" dirty="0">
                <a:solidFill>
                  <a:srgbClr val="474747"/>
                </a:solidFill>
                <a:latin typeface="FuturaBookC" panose="04000500000000000000" pitchFamily="82" charset="0"/>
              </a:rPr>
              <a:t>Routing No: 081006162</a:t>
            </a:r>
          </a:p>
        </p:txBody>
      </p:sp>
    </p:spTree>
    <p:extLst>
      <p:ext uri="{BB962C8B-B14F-4D97-AF65-F5344CB8AC3E}">
        <p14:creationId xmlns:p14="http://schemas.microsoft.com/office/powerpoint/2010/main" val="267338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DA87125-9D09-4421-97FF-2D5FE8EA5569}"/>
              </a:ext>
            </a:extLst>
          </p:cNvPr>
          <p:cNvSpPr>
            <a:spLocks noGrp="1"/>
          </p:cNvSpPr>
          <p:nvPr>
            <p:ph type="title"/>
          </p:nvPr>
        </p:nvSpPr>
        <p:spPr/>
        <p:txBody>
          <a:bodyPr/>
          <a:lstStyle/>
          <a:p>
            <a:r>
              <a:rPr lang="en-US" dirty="0"/>
              <a:t>Cover letter</a:t>
            </a:r>
            <a:br>
              <a:rPr lang="en-US" dirty="0">
                <a:solidFill>
                  <a:srgbClr val="137EC6"/>
                </a:solidFill>
              </a:rPr>
            </a:br>
            <a:endParaRPr lang="ru-RU" dirty="0">
              <a:solidFill>
                <a:srgbClr val="137EC6"/>
              </a:solidFill>
            </a:endParaRPr>
          </a:p>
        </p:txBody>
      </p:sp>
      <p:sp>
        <p:nvSpPr>
          <p:cNvPr id="7" name="Текст 6">
            <a:extLst>
              <a:ext uri="{FF2B5EF4-FFF2-40B4-BE49-F238E27FC236}">
                <a16:creationId xmlns:a16="http://schemas.microsoft.com/office/drawing/2014/main" id="{90C4E285-3CD4-41A3-BE71-7ED27105B622}"/>
              </a:ext>
            </a:extLst>
          </p:cNvPr>
          <p:cNvSpPr>
            <a:spLocks noGrp="1"/>
          </p:cNvSpPr>
          <p:nvPr>
            <p:ph type="body" sz="quarter" idx="11"/>
          </p:nvPr>
        </p:nvSpPr>
        <p:spPr/>
        <p:txBody>
          <a:bodyPr/>
          <a:lstStyle/>
          <a:p>
            <a:endParaRPr lang="ru-RU" dirty="0"/>
          </a:p>
        </p:txBody>
      </p:sp>
      <p:sp>
        <p:nvSpPr>
          <p:cNvPr id="5" name="TextBox 4">
            <a:extLst>
              <a:ext uri="{FF2B5EF4-FFF2-40B4-BE49-F238E27FC236}">
                <a16:creationId xmlns:a16="http://schemas.microsoft.com/office/drawing/2014/main" id="{CA44BC3C-5FE1-6833-395A-101FBCA7AE19}"/>
              </a:ext>
            </a:extLst>
          </p:cNvPr>
          <p:cNvSpPr txBox="1"/>
          <p:nvPr/>
        </p:nvSpPr>
        <p:spPr>
          <a:xfrm>
            <a:off x="307064" y="754951"/>
            <a:ext cx="8512933" cy="5932393"/>
          </a:xfrm>
          <a:prstGeom prst="rect">
            <a:avLst/>
          </a:prstGeom>
          <a:noFill/>
        </p:spPr>
        <p:txBody>
          <a:bodyPr wrap="square">
            <a:spAutoFit/>
          </a:bodyPr>
          <a:lstStyle/>
          <a:p>
            <a:pPr algn="ctr"/>
            <a:r>
              <a:rPr lang="en-US" sz="1150" b="1" dirty="0">
                <a:solidFill>
                  <a:srgbClr val="222222"/>
                </a:solidFill>
                <a:effectLst/>
                <a:latin typeface="FuturaBookC" panose="04000500000000000000"/>
              </a:rPr>
              <a:t>Dear ladies and gentlemen!</a:t>
            </a:r>
          </a:p>
          <a:p>
            <a:pPr algn="ctr"/>
            <a:endParaRPr lang="en-US" sz="1150" dirty="0">
              <a:solidFill>
                <a:srgbClr val="222222"/>
              </a:solidFill>
              <a:effectLst/>
              <a:latin typeface="FuturaBookC" panose="04000500000000000000"/>
            </a:endParaRPr>
          </a:p>
          <a:p>
            <a:pPr algn="just"/>
            <a:r>
              <a:rPr lang="en-US" sz="1150" dirty="0">
                <a:solidFill>
                  <a:srgbClr val="222222"/>
                </a:solidFill>
                <a:effectLst/>
                <a:latin typeface="FuturaBookC" panose="04000500000000000000"/>
              </a:rPr>
              <a:t>The ongoing war in Ukraine continues to inflict immeasurable grief upon its people, </a:t>
            </a:r>
            <a:r>
              <a:rPr lang="en-US" sz="1150" dirty="0">
                <a:solidFill>
                  <a:srgbClr val="222222"/>
                </a:solidFill>
                <a:latin typeface="FuturaBookC" panose="04000500000000000000"/>
              </a:rPr>
              <a:t>causing damage to </a:t>
            </a:r>
            <a:r>
              <a:rPr lang="en-US" sz="1150" dirty="0">
                <a:solidFill>
                  <a:srgbClr val="222222"/>
                </a:solidFill>
                <a:effectLst/>
                <a:latin typeface="FuturaBookC" panose="04000500000000000000"/>
              </a:rPr>
              <a:t>both human and animal alike. The devastating impact on infrastructure is a stark reminder of the turmoil that persists. In particular, the village of </a:t>
            </a:r>
            <a:r>
              <a:rPr lang="en-US" sz="1150" dirty="0" err="1">
                <a:solidFill>
                  <a:srgbClr val="222222"/>
                </a:solidFill>
                <a:effectLst/>
                <a:latin typeface="FuturaBookC" panose="04000500000000000000"/>
              </a:rPr>
              <a:t>Yasnogorodka</a:t>
            </a:r>
            <a:r>
              <a:rPr lang="en-US" sz="1150" dirty="0">
                <a:solidFill>
                  <a:srgbClr val="222222"/>
                </a:solidFill>
                <a:effectLst/>
                <a:latin typeface="FuturaBookC" panose="04000500000000000000"/>
              </a:rPr>
              <a:t>, a part of the </a:t>
            </a:r>
            <a:r>
              <a:rPr lang="en-US" sz="1150" dirty="0" err="1">
                <a:solidFill>
                  <a:srgbClr val="222222"/>
                </a:solidFill>
                <a:effectLst/>
                <a:latin typeface="FuturaBookC" panose="04000500000000000000"/>
              </a:rPr>
              <a:t>Byshiv</a:t>
            </a:r>
            <a:r>
              <a:rPr lang="en-US" sz="1150" dirty="0">
                <a:solidFill>
                  <a:srgbClr val="222222"/>
                </a:solidFill>
                <a:effectLst/>
                <a:latin typeface="FuturaBookC" panose="04000500000000000000"/>
              </a:rPr>
              <a:t> community in the Kyiv region, has endured the brunt of military operations since March 2022. The </a:t>
            </a:r>
            <a:r>
              <a:rPr lang="en-US" sz="1150" dirty="0" err="1">
                <a:solidFill>
                  <a:srgbClr val="222222"/>
                </a:solidFill>
                <a:effectLst/>
                <a:latin typeface="FuturaBookC" panose="04000500000000000000"/>
              </a:rPr>
              <a:t>russian</a:t>
            </a:r>
            <a:r>
              <a:rPr lang="en-US" sz="1150" dirty="0">
                <a:solidFill>
                  <a:srgbClr val="222222"/>
                </a:solidFill>
                <a:effectLst/>
                <a:latin typeface="FuturaBookC" panose="04000500000000000000"/>
              </a:rPr>
              <a:t> occupiers has left a trail of destruction, including severe damage to residential and social infrastructure. Regrettably, the school facility in the village has also been damaged.</a:t>
            </a:r>
          </a:p>
          <a:p>
            <a:pPr algn="just"/>
            <a:endParaRPr lang="en-US" sz="1150" dirty="0">
              <a:solidFill>
                <a:srgbClr val="222222"/>
              </a:solidFill>
              <a:effectLst/>
              <a:latin typeface="FuturaBookC" panose="04000500000000000000"/>
            </a:endParaRPr>
          </a:p>
          <a:p>
            <a:pPr algn="just"/>
            <a:r>
              <a:rPr lang="en-US" sz="1150" dirty="0">
                <a:solidFill>
                  <a:srgbClr val="222222"/>
                </a:solidFill>
                <a:effectLst/>
                <a:latin typeface="FuturaBookC" panose="04000500000000000000"/>
              </a:rPr>
              <a:t>In spite of the horrors of war, the children of </a:t>
            </a:r>
            <a:r>
              <a:rPr lang="en-US" sz="1150" dirty="0" err="1">
                <a:solidFill>
                  <a:srgbClr val="222222"/>
                </a:solidFill>
                <a:effectLst/>
                <a:latin typeface="FuturaBookC" panose="04000500000000000000"/>
              </a:rPr>
              <a:t>Yasnogorodka</a:t>
            </a:r>
            <a:r>
              <a:rPr lang="en-US" sz="1150" dirty="0">
                <a:solidFill>
                  <a:srgbClr val="222222"/>
                </a:solidFill>
                <a:effectLst/>
                <a:latin typeface="FuturaBookC" panose="04000500000000000000"/>
              </a:rPr>
              <a:t> yearn for a semblance of normalcy. They dream of attending school, acquiring knowledge, and nurturing their personal growth. However, the harsh reality is that traditional offline education in Ukrainian schools can only be made possible if adequate safety measures are in place to protect the children during missile attacks and drone strikes.</a:t>
            </a:r>
          </a:p>
          <a:p>
            <a:pPr algn="just"/>
            <a:endParaRPr lang="en-US" sz="1150" dirty="0">
              <a:solidFill>
                <a:srgbClr val="222222"/>
              </a:solidFill>
              <a:effectLst/>
              <a:latin typeface="FuturaBookC" panose="04000500000000000000"/>
            </a:endParaRPr>
          </a:p>
          <a:p>
            <a:r>
              <a:rPr lang="en-US" sz="1150" dirty="0">
                <a:solidFill>
                  <a:srgbClr val="222222"/>
                </a:solidFill>
                <a:effectLst/>
                <a:latin typeface="FuturaBookC" panose="04000500000000000000"/>
              </a:rPr>
              <a:t>The shelter at the </a:t>
            </a:r>
            <a:r>
              <a:rPr lang="en-US" sz="1150" dirty="0" err="1">
                <a:solidFill>
                  <a:srgbClr val="222222"/>
                </a:solidFill>
                <a:effectLst/>
                <a:latin typeface="FuturaBookC" panose="04000500000000000000"/>
              </a:rPr>
              <a:t>Yasnohorodka</a:t>
            </a:r>
            <a:r>
              <a:rPr lang="en-US" sz="1150" dirty="0">
                <a:solidFill>
                  <a:srgbClr val="222222"/>
                </a:solidFill>
                <a:effectLst/>
                <a:latin typeface="FuturaBookC" panose="04000500000000000000"/>
              </a:rPr>
              <a:t> school falls short of meeting safety and hygiene standards, putting the children's lives at risk, it cannot be further exploited. Our goal is to rally our collective efforts with your invaluable support to construct new shelter, ensuring that the children have a safe haven to pursue their studies in the 2023/24 academic year.</a:t>
            </a:r>
          </a:p>
          <a:p>
            <a:endParaRPr lang="en-US" sz="1150" dirty="0">
              <a:solidFill>
                <a:srgbClr val="222222"/>
              </a:solidFill>
              <a:effectLst/>
              <a:latin typeface="FuturaBookC" panose="04000500000000000000"/>
            </a:endParaRPr>
          </a:p>
          <a:p>
            <a:pPr algn="just"/>
            <a:r>
              <a:rPr lang="en-US" sz="1150" dirty="0">
                <a:solidFill>
                  <a:srgbClr val="222222"/>
                </a:solidFill>
                <a:effectLst/>
                <a:latin typeface="FuturaBookC" panose="04000500000000000000"/>
              </a:rPr>
              <a:t>Your participation in this noble endeavor would make an immeasurable difference in the lives of these young souls. By coming together, we can provide a glimmer of hope amidst the chaos and upheaval they face daily. Your involvement will not only rebuild a physical structure but also create an environment where children can flourish academically, emotionally, and socially.</a:t>
            </a:r>
          </a:p>
          <a:p>
            <a:pPr algn="just"/>
            <a:endParaRPr lang="en-US" sz="1150" dirty="0">
              <a:solidFill>
                <a:srgbClr val="222222"/>
              </a:solidFill>
              <a:effectLst/>
              <a:latin typeface="FuturaBookC" panose="04000500000000000000"/>
            </a:endParaRPr>
          </a:p>
          <a:p>
            <a:pPr algn="just"/>
            <a:r>
              <a:rPr lang="en-US" sz="1150" dirty="0">
                <a:solidFill>
                  <a:srgbClr val="222222"/>
                </a:solidFill>
                <a:effectLst/>
                <a:latin typeface="FuturaBookC" panose="04000500000000000000"/>
              </a:rPr>
              <a:t>We sincerely hope you will join us in this mission to transform the lives of these resilient children. Together, we can construct the shelter at </a:t>
            </a:r>
            <a:r>
              <a:rPr lang="en-US" sz="1150" dirty="0" err="1">
                <a:solidFill>
                  <a:srgbClr val="222222"/>
                </a:solidFill>
                <a:effectLst/>
                <a:latin typeface="FuturaBookC" panose="04000500000000000000"/>
              </a:rPr>
              <a:t>Yasnohorodka</a:t>
            </a:r>
            <a:r>
              <a:rPr lang="en-US" sz="1150" dirty="0">
                <a:solidFill>
                  <a:srgbClr val="222222"/>
                </a:solidFill>
                <a:effectLst/>
                <a:latin typeface="FuturaBookC" panose="04000500000000000000"/>
              </a:rPr>
              <a:t> school and gift the opportunity for pupils to learn, develop and live normal life.</a:t>
            </a:r>
          </a:p>
          <a:p>
            <a:pPr algn="just"/>
            <a:endParaRPr lang="en-US" sz="1150" dirty="0">
              <a:solidFill>
                <a:srgbClr val="222222"/>
              </a:solidFill>
              <a:effectLst/>
              <a:latin typeface="FuturaBookC" panose="04000500000000000000"/>
            </a:endParaRPr>
          </a:p>
          <a:p>
            <a:pPr algn="just"/>
            <a:r>
              <a:rPr lang="en-US" sz="1150" dirty="0">
                <a:solidFill>
                  <a:srgbClr val="222222"/>
                </a:solidFill>
                <a:effectLst/>
                <a:latin typeface="FuturaBookC" panose="04000500000000000000"/>
              </a:rPr>
              <a:t>Thank you for considering our plea. We eagerly look forward to your positive response and the positive impact we can achieve together.</a:t>
            </a:r>
          </a:p>
          <a:p>
            <a:endParaRPr lang="en-US" sz="1150" dirty="0">
              <a:latin typeface="FuturaBookC" panose="04000500000000000000"/>
            </a:endParaRPr>
          </a:p>
          <a:p>
            <a:r>
              <a:rPr lang="en-US" sz="1150" dirty="0">
                <a:latin typeface="FuturaBookC" panose="04000500000000000000"/>
              </a:rPr>
              <a:t>Sincerely yours,</a:t>
            </a:r>
          </a:p>
          <a:p>
            <a:endParaRPr lang="en-US" sz="1150" dirty="0">
              <a:latin typeface="FuturaBookC" panose="04000500000000000000"/>
            </a:endParaRPr>
          </a:p>
          <a:p>
            <a:r>
              <a:rPr lang="en-US" sz="1150" dirty="0">
                <a:latin typeface="FuturaBookC" panose="04000500000000000000"/>
              </a:rPr>
              <a:t>Antonina Vysota			        Julia Romanenko</a:t>
            </a:r>
          </a:p>
          <a:p>
            <a:r>
              <a:rPr lang="en-US" sz="1150" dirty="0">
                <a:latin typeface="FuturaBookC" panose="04000500000000000000"/>
              </a:rPr>
              <a:t>CEO of U-RENEW foundation (Poland)		        CEO of </a:t>
            </a:r>
            <a:r>
              <a:rPr lang="en-US" sz="1150" dirty="0" err="1">
                <a:latin typeface="FuturaBookC" panose="04000500000000000000"/>
              </a:rPr>
              <a:t>URenew</a:t>
            </a:r>
            <a:r>
              <a:rPr lang="en-US" sz="1150" dirty="0">
                <a:latin typeface="FuturaBookC" panose="04000500000000000000"/>
              </a:rPr>
              <a:t> Public Organization (Ukraine) </a:t>
            </a:r>
            <a:endParaRPr lang="ru-RU" sz="1150" dirty="0"/>
          </a:p>
        </p:txBody>
      </p:sp>
    </p:spTree>
    <p:extLst>
      <p:ext uri="{BB962C8B-B14F-4D97-AF65-F5344CB8AC3E}">
        <p14:creationId xmlns:p14="http://schemas.microsoft.com/office/powerpoint/2010/main" val="405488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EC5C5B2F-17E9-46D3-A0F2-C72A530A0110}"/>
              </a:ext>
            </a:extLst>
          </p:cNvPr>
          <p:cNvSpPr>
            <a:spLocks noGrp="1"/>
          </p:cNvSpPr>
          <p:nvPr>
            <p:ph type="body" sz="quarter" idx="11"/>
          </p:nvPr>
        </p:nvSpPr>
        <p:spPr/>
        <p:txBody>
          <a:bodyPr/>
          <a:lstStyle/>
          <a:p>
            <a:endParaRPr lang="uk-UA"/>
          </a:p>
        </p:txBody>
      </p:sp>
      <p:sp>
        <p:nvSpPr>
          <p:cNvPr id="3" name="Заголовок 2">
            <a:extLst>
              <a:ext uri="{FF2B5EF4-FFF2-40B4-BE49-F238E27FC236}">
                <a16:creationId xmlns:a16="http://schemas.microsoft.com/office/drawing/2014/main" id="{E2AC7047-2894-41E9-8FF9-BA25898CE0AD}"/>
              </a:ext>
            </a:extLst>
          </p:cNvPr>
          <p:cNvSpPr>
            <a:spLocks noGrp="1"/>
          </p:cNvSpPr>
          <p:nvPr>
            <p:ph type="title"/>
          </p:nvPr>
        </p:nvSpPr>
        <p:spPr/>
        <p:txBody>
          <a:bodyPr/>
          <a:lstStyle/>
          <a:p>
            <a:r>
              <a:rPr lang="en-US" dirty="0"/>
              <a:t>Childhood stolen by war</a:t>
            </a:r>
            <a:endParaRPr lang="uk-UA" dirty="0"/>
          </a:p>
        </p:txBody>
      </p:sp>
      <p:sp>
        <p:nvSpPr>
          <p:cNvPr id="5" name="Прямокутник: зрізані протилежні кути 4">
            <a:extLst>
              <a:ext uri="{FF2B5EF4-FFF2-40B4-BE49-F238E27FC236}">
                <a16:creationId xmlns:a16="http://schemas.microsoft.com/office/drawing/2014/main" id="{EBA42ACB-4246-4D32-8726-E288B2890757}"/>
              </a:ext>
            </a:extLst>
          </p:cNvPr>
          <p:cNvSpPr/>
          <p:nvPr/>
        </p:nvSpPr>
        <p:spPr>
          <a:xfrm>
            <a:off x="361582" y="873138"/>
            <a:ext cx="3566605" cy="2414232"/>
          </a:xfrm>
          <a:prstGeom prst="snip2DiagRect">
            <a:avLst/>
          </a:prstGeom>
          <a:solidFill>
            <a:srgbClr val="FEF0C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100" b="1" dirty="0">
                <a:solidFill>
                  <a:srgbClr val="137EC6"/>
                </a:solidFill>
                <a:latin typeface="FuturaBookC" panose="04000500000000000000"/>
              </a:rPr>
              <a:t>Imagine the life of an ordinary child </a:t>
            </a:r>
            <a:endParaRPr lang="uk-UA" sz="1100" b="1" dirty="0">
              <a:solidFill>
                <a:srgbClr val="137EC6"/>
              </a:solidFill>
              <a:latin typeface="FuturaBookC" panose="04000500000000000000"/>
            </a:endParaRPr>
          </a:p>
          <a:p>
            <a:pPr algn="ctr"/>
            <a:r>
              <a:rPr lang="en-US" sz="1100" b="1" dirty="0">
                <a:solidFill>
                  <a:srgbClr val="137EC6"/>
                </a:solidFill>
                <a:latin typeface="FuturaBookC" panose="04000500000000000000"/>
              </a:rPr>
              <a:t>during a war…</a:t>
            </a:r>
          </a:p>
          <a:p>
            <a:pPr algn="ctr"/>
            <a:r>
              <a:rPr lang="en-US" sz="1100" dirty="0">
                <a:solidFill>
                  <a:srgbClr val="137EC6"/>
                </a:solidFill>
                <a:latin typeface="FuturaBookC" panose="04000500000000000000"/>
              </a:rPr>
              <a:t>From  March 2022  - no studying and development; there is no opportunity to do sports, art; there is no possibility of normal interaction with peers. </a:t>
            </a:r>
          </a:p>
          <a:p>
            <a:pPr algn="ctr"/>
            <a:r>
              <a:rPr lang="en-US" sz="1100" dirty="0">
                <a:solidFill>
                  <a:srgbClr val="137EC6"/>
                </a:solidFill>
                <a:latin typeface="FuturaBookC" panose="04000500000000000000"/>
              </a:rPr>
              <a:t>From October 2022, when </a:t>
            </a:r>
            <a:r>
              <a:rPr lang="en-US" sz="1100" dirty="0" err="1">
                <a:solidFill>
                  <a:srgbClr val="137EC6"/>
                </a:solidFill>
                <a:latin typeface="FuturaBookC" panose="04000500000000000000"/>
              </a:rPr>
              <a:t>russian</a:t>
            </a:r>
            <a:r>
              <a:rPr lang="en-US" sz="1100" dirty="0">
                <a:solidFill>
                  <a:srgbClr val="137EC6"/>
                </a:solidFill>
                <a:latin typeface="FuturaBookC" panose="04000500000000000000"/>
              </a:rPr>
              <a:t> invaders began massively bombing the Kyiv region and launching drones - every child felt the horror of war – constant blackouts, cold, darkness, fear, rays of light in the intervals between rocket attacks.</a:t>
            </a:r>
          </a:p>
        </p:txBody>
      </p:sp>
      <p:pic>
        <p:nvPicPr>
          <p:cNvPr id="7" name="Рисунок 6">
            <a:extLst>
              <a:ext uri="{FF2B5EF4-FFF2-40B4-BE49-F238E27FC236}">
                <a16:creationId xmlns:a16="http://schemas.microsoft.com/office/drawing/2014/main" id="{50164A57-18C6-4D93-B53F-AE060D73A9D3}"/>
              </a:ext>
            </a:extLst>
          </p:cNvPr>
          <p:cNvPicPr>
            <a:picLocks noChangeAspect="1"/>
          </p:cNvPicPr>
          <p:nvPr/>
        </p:nvPicPr>
        <p:blipFill>
          <a:blip r:embed="rId2"/>
          <a:stretch>
            <a:fillRect/>
          </a:stretch>
        </p:blipFill>
        <p:spPr>
          <a:xfrm>
            <a:off x="361582" y="3429000"/>
            <a:ext cx="2447620" cy="1379605"/>
          </a:xfrm>
          <a:prstGeom prst="rect">
            <a:avLst/>
          </a:prstGeom>
        </p:spPr>
      </p:pic>
      <p:pic>
        <p:nvPicPr>
          <p:cNvPr id="9" name="Рисунок 8">
            <a:extLst>
              <a:ext uri="{FF2B5EF4-FFF2-40B4-BE49-F238E27FC236}">
                <a16:creationId xmlns:a16="http://schemas.microsoft.com/office/drawing/2014/main" id="{2F9DCD70-FAC0-4B52-9A13-00D85729747E}"/>
              </a:ext>
            </a:extLst>
          </p:cNvPr>
          <p:cNvPicPr>
            <a:picLocks noChangeAspect="1"/>
          </p:cNvPicPr>
          <p:nvPr/>
        </p:nvPicPr>
        <p:blipFill>
          <a:blip r:embed="rId3"/>
          <a:stretch>
            <a:fillRect/>
          </a:stretch>
        </p:blipFill>
        <p:spPr>
          <a:xfrm>
            <a:off x="324003" y="4950235"/>
            <a:ext cx="2702706" cy="1490711"/>
          </a:xfrm>
          <a:prstGeom prst="rect">
            <a:avLst/>
          </a:prstGeom>
        </p:spPr>
      </p:pic>
      <p:pic>
        <p:nvPicPr>
          <p:cNvPr id="11" name="Рисунок 10">
            <a:extLst>
              <a:ext uri="{FF2B5EF4-FFF2-40B4-BE49-F238E27FC236}">
                <a16:creationId xmlns:a16="http://schemas.microsoft.com/office/drawing/2014/main" id="{E37B6400-9FCF-4280-A814-7BB55965FB0D}"/>
              </a:ext>
            </a:extLst>
          </p:cNvPr>
          <p:cNvPicPr>
            <a:picLocks noChangeAspect="1"/>
          </p:cNvPicPr>
          <p:nvPr/>
        </p:nvPicPr>
        <p:blipFill>
          <a:blip r:embed="rId4"/>
          <a:stretch>
            <a:fillRect/>
          </a:stretch>
        </p:blipFill>
        <p:spPr>
          <a:xfrm>
            <a:off x="2681001" y="3818091"/>
            <a:ext cx="2214162" cy="1122772"/>
          </a:xfrm>
          <a:prstGeom prst="rect">
            <a:avLst/>
          </a:prstGeom>
        </p:spPr>
      </p:pic>
      <p:pic>
        <p:nvPicPr>
          <p:cNvPr id="13" name="Рисунок 12">
            <a:extLst>
              <a:ext uri="{FF2B5EF4-FFF2-40B4-BE49-F238E27FC236}">
                <a16:creationId xmlns:a16="http://schemas.microsoft.com/office/drawing/2014/main" id="{1F3E615E-5A85-4010-8657-09AF265AB7D9}"/>
              </a:ext>
            </a:extLst>
          </p:cNvPr>
          <p:cNvPicPr>
            <a:picLocks noChangeAspect="1"/>
          </p:cNvPicPr>
          <p:nvPr/>
        </p:nvPicPr>
        <p:blipFill>
          <a:blip r:embed="rId5"/>
          <a:stretch>
            <a:fillRect/>
          </a:stretch>
        </p:blipFill>
        <p:spPr>
          <a:xfrm>
            <a:off x="6258894" y="936842"/>
            <a:ext cx="2177541" cy="1250879"/>
          </a:xfrm>
          <a:prstGeom prst="rect">
            <a:avLst/>
          </a:prstGeom>
        </p:spPr>
      </p:pic>
      <p:pic>
        <p:nvPicPr>
          <p:cNvPr id="15" name="Рисунок 14">
            <a:extLst>
              <a:ext uri="{FF2B5EF4-FFF2-40B4-BE49-F238E27FC236}">
                <a16:creationId xmlns:a16="http://schemas.microsoft.com/office/drawing/2014/main" id="{CA5D7E9A-D565-4ADA-8333-6BB9716495CC}"/>
              </a:ext>
            </a:extLst>
          </p:cNvPr>
          <p:cNvPicPr>
            <a:picLocks noChangeAspect="1"/>
          </p:cNvPicPr>
          <p:nvPr/>
        </p:nvPicPr>
        <p:blipFill>
          <a:blip r:embed="rId6"/>
          <a:stretch>
            <a:fillRect/>
          </a:stretch>
        </p:blipFill>
        <p:spPr>
          <a:xfrm>
            <a:off x="6922958" y="2317107"/>
            <a:ext cx="1859459" cy="1513936"/>
          </a:xfrm>
          <a:prstGeom prst="rect">
            <a:avLst/>
          </a:prstGeom>
        </p:spPr>
      </p:pic>
      <p:pic>
        <p:nvPicPr>
          <p:cNvPr id="17" name="Рисунок 16">
            <a:extLst>
              <a:ext uri="{FF2B5EF4-FFF2-40B4-BE49-F238E27FC236}">
                <a16:creationId xmlns:a16="http://schemas.microsoft.com/office/drawing/2014/main" id="{8A7191E4-5040-44DD-9F3D-2B4D9D194FC6}"/>
              </a:ext>
            </a:extLst>
          </p:cNvPr>
          <p:cNvPicPr>
            <a:picLocks noChangeAspect="1"/>
          </p:cNvPicPr>
          <p:nvPr/>
        </p:nvPicPr>
        <p:blipFill>
          <a:blip r:embed="rId7"/>
          <a:stretch>
            <a:fillRect/>
          </a:stretch>
        </p:blipFill>
        <p:spPr>
          <a:xfrm>
            <a:off x="3965766" y="2327379"/>
            <a:ext cx="2812100" cy="1490712"/>
          </a:xfrm>
          <a:prstGeom prst="rect">
            <a:avLst/>
          </a:prstGeom>
        </p:spPr>
      </p:pic>
      <p:pic>
        <p:nvPicPr>
          <p:cNvPr id="19" name="Рисунок 18">
            <a:extLst>
              <a:ext uri="{FF2B5EF4-FFF2-40B4-BE49-F238E27FC236}">
                <a16:creationId xmlns:a16="http://schemas.microsoft.com/office/drawing/2014/main" id="{DB1F4190-2BE7-4281-BDEE-28EE7E78EA9C}"/>
              </a:ext>
            </a:extLst>
          </p:cNvPr>
          <p:cNvPicPr>
            <a:picLocks noChangeAspect="1"/>
          </p:cNvPicPr>
          <p:nvPr/>
        </p:nvPicPr>
        <p:blipFill>
          <a:blip r:embed="rId8"/>
          <a:stretch>
            <a:fillRect/>
          </a:stretch>
        </p:blipFill>
        <p:spPr>
          <a:xfrm>
            <a:off x="3060416" y="5156800"/>
            <a:ext cx="1859459" cy="1376397"/>
          </a:xfrm>
          <a:prstGeom prst="rect">
            <a:avLst/>
          </a:prstGeom>
        </p:spPr>
      </p:pic>
      <p:pic>
        <p:nvPicPr>
          <p:cNvPr id="23" name="Рисунок 22">
            <a:extLst>
              <a:ext uri="{FF2B5EF4-FFF2-40B4-BE49-F238E27FC236}">
                <a16:creationId xmlns:a16="http://schemas.microsoft.com/office/drawing/2014/main" id="{FAA75EF3-ACEB-4912-8F37-51E1E898755A}"/>
              </a:ext>
            </a:extLst>
          </p:cNvPr>
          <p:cNvPicPr>
            <a:picLocks noChangeAspect="1"/>
          </p:cNvPicPr>
          <p:nvPr/>
        </p:nvPicPr>
        <p:blipFill>
          <a:blip r:embed="rId9"/>
          <a:stretch>
            <a:fillRect/>
          </a:stretch>
        </p:blipFill>
        <p:spPr>
          <a:xfrm>
            <a:off x="3990146" y="779034"/>
            <a:ext cx="2094876" cy="1490711"/>
          </a:xfrm>
          <a:prstGeom prst="rect">
            <a:avLst/>
          </a:prstGeom>
        </p:spPr>
      </p:pic>
      <p:sp>
        <p:nvSpPr>
          <p:cNvPr id="26" name="Прямокутник: зрізані протилежні кути 25">
            <a:extLst>
              <a:ext uri="{FF2B5EF4-FFF2-40B4-BE49-F238E27FC236}">
                <a16:creationId xmlns:a16="http://schemas.microsoft.com/office/drawing/2014/main" id="{0AEC5418-6783-4955-8C45-F6108492F472}"/>
              </a:ext>
            </a:extLst>
          </p:cNvPr>
          <p:cNvSpPr/>
          <p:nvPr/>
        </p:nvSpPr>
        <p:spPr>
          <a:xfrm>
            <a:off x="4981991" y="3831043"/>
            <a:ext cx="3800426" cy="2647860"/>
          </a:xfrm>
          <a:prstGeom prst="snip2DiagRect">
            <a:avLst/>
          </a:prstGeom>
          <a:solidFill>
            <a:srgbClr val="FEF0C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100" dirty="0">
                <a:solidFill>
                  <a:srgbClr val="137EC6"/>
                </a:solidFill>
                <a:latin typeface="FuturaBookC" panose="04000500000000000000"/>
              </a:rPr>
              <a:t>But they are still children! They want to live even in conditions of war! They want to experience a normal life, to go to school, meet their friends, dream about the future, develop, achieve success and learn to experience failures, create, enjoy life.</a:t>
            </a:r>
          </a:p>
          <a:p>
            <a:pPr algn="ctr"/>
            <a:r>
              <a:rPr lang="en-US" sz="1100" dirty="0">
                <a:solidFill>
                  <a:srgbClr val="137EC6"/>
                </a:solidFill>
                <a:latin typeface="FuturaBookC" panose="04000500000000000000"/>
              </a:rPr>
              <a:t>For the children of </a:t>
            </a:r>
            <a:r>
              <a:rPr lang="en-US" sz="1100" dirty="0" err="1">
                <a:solidFill>
                  <a:srgbClr val="137EC6"/>
                </a:solidFill>
                <a:latin typeface="FuturaBookC" panose="04000500000000000000"/>
              </a:rPr>
              <a:t>Yasnohorodka</a:t>
            </a:r>
            <a:r>
              <a:rPr lang="en-US" sz="1100" dirty="0">
                <a:solidFill>
                  <a:srgbClr val="137EC6"/>
                </a:solidFill>
                <a:latin typeface="FuturaBookC" panose="04000500000000000000"/>
              </a:rPr>
              <a:t> village, this is currently impossible, because their school does not have a suitable shelter that could ensure their safety during </a:t>
            </a:r>
            <a:r>
              <a:rPr lang="en-US" sz="1100" dirty="0" err="1">
                <a:solidFill>
                  <a:srgbClr val="137EC6"/>
                </a:solidFill>
                <a:latin typeface="FuturaBookC" panose="04000500000000000000"/>
              </a:rPr>
              <a:t>russian</a:t>
            </a:r>
            <a:r>
              <a:rPr lang="en-US" sz="1100" dirty="0">
                <a:solidFill>
                  <a:srgbClr val="137EC6"/>
                </a:solidFill>
                <a:latin typeface="FuturaBookC" panose="04000500000000000000"/>
              </a:rPr>
              <a:t> attacks.</a:t>
            </a:r>
          </a:p>
          <a:p>
            <a:pPr algn="ctr"/>
            <a:r>
              <a:rPr lang="en-US" sz="1100" dirty="0">
                <a:solidFill>
                  <a:srgbClr val="137EC6"/>
                </a:solidFill>
                <a:latin typeface="FuturaBookC" panose="04000500000000000000"/>
              </a:rPr>
              <a:t>Our mission today is to help these children regain their childhood! </a:t>
            </a:r>
            <a:endParaRPr lang="uk-UA" sz="1100" dirty="0">
              <a:solidFill>
                <a:srgbClr val="137EC6"/>
              </a:solidFill>
              <a:latin typeface="FuturaBookC" panose="04000500000000000000"/>
            </a:endParaRPr>
          </a:p>
          <a:p>
            <a:pPr algn="ctr"/>
            <a:r>
              <a:rPr lang="en-US" sz="1100" b="1" dirty="0">
                <a:solidFill>
                  <a:srgbClr val="137EC6"/>
                </a:solidFill>
                <a:latin typeface="FuturaBookC" panose="04000500000000000000"/>
              </a:rPr>
              <a:t>Let`s do this together!</a:t>
            </a:r>
          </a:p>
        </p:txBody>
      </p:sp>
    </p:spTree>
    <p:extLst>
      <p:ext uri="{BB962C8B-B14F-4D97-AF65-F5344CB8AC3E}">
        <p14:creationId xmlns:p14="http://schemas.microsoft.com/office/powerpoint/2010/main" val="62803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6684681-9A71-BAC2-33F3-38B167E65CD5}"/>
              </a:ext>
            </a:extLst>
          </p:cNvPr>
          <p:cNvGraphicFramePr>
            <a:graphicFrameLocks noChangeAspect="1"/>
          </p:cNvGraphicFramePr>
          <p:nvPr>
            <p:custDataLst>
              <p:tags r:id="rId2"/>
            </p:custDataLst>
            <p:extLst>
              <p:ext uri="{D42A27DB-BD31-4B8C-83A1-F6EECF244321}">
                <p14:modId xmlns:p14="http://schemas.microsoft.com/office/powerpoint/2010/main" val="352730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3" name="think-cell Slide" r:id="rId5" imgW="395" imgH="396" progId="TCLayout.ActiveDocument.1">
                  <p:embed/>
                </p:oleObj>
              </mc:Choice>
              <mc:Fallback>
                <p:oleObj name="think-cell Slide" r:id="rId5" imgW="395" imgH="396" progId="TCLayout.ActiveDocument.1">
                  <p:embed/>
                  <p:pic>
                    <p:nvPicPr>
                      <p:cNvPr id="7" name="Object 6" hidden="1">
                        <a:extLst>
                          <a:ext uri="{FF2B5EF4-FFF2-40B4-BE49-F238E27FC236}">
                            <a16:creationId xmlns:a16="http://schemas.microsoft.com/office/drawing/2014/main" id="{96684681-9A71-BAC2-33F3-38B167E65CD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Заголовок 5">
            <a:extLst>
              <a:ext uri="{FF2B5EF4-FFF2-40B4-BE49-F238E27FC236}">
                <a16:creationId xmlns:a16="http://schemas.microsoft.com/office/drawing/2014/main" id="{5BF88A4F-4DD8-4B61-858F-40F6E327A2B1}"/>
              </a:ext>
            </a:extLst>
          </p:cNvPr>
          <p:cNvSpPr>
            <a:spLocks noGrp="1"/>
          </p:cNvSpPr>
          <p:nvPr>
            <p:ph type="title"/>
          </p:nvPr>
        </p:nvSpPr>
        <p:spPr>
          <a:xfrm>
            <a:off x="324003" y="438163"/>
            <a:ext cx="7339540" cy="480955"/>
          </a:xfrm>
        </p:spPr>
        <p:txBody>
          <a:bodyPr vert="horz"/>
          <a:lstStyle/>
          <a:p>
            <a:r>
              <a:rPr lang="en-US" dirty="0"/>
              <a:t>Case to support – school shelter construction in </a:t>
            </a:r>
            <a:r>
              <a:rPr lang="en-US" dirty="0" err="1"/>
              <a:t>Yasnogorodka</a:t>
            </a:r>
            <a:r>
              <a:rPr lang="en-US" dirty="0"/>
              <a:t>, Kyiv region</a:t>
            </a:r>
            <a:endParaRPr lang="ru-RU" dirty="0"/>
          </a:p>
        </p:txBody>
      </p:sp>
      <p:sp>
        <p:nvSpPr>
          <p:cNvPr id="4" name="Rectangle 3">
            <a:extLst>
              <a:ext uri="{FF2B5EF4-FFF2-40B4-BE49-F238E27FC236}">
                <a16:creationId xmlns:a16="http://schemas.microsoft.com/office/drawing/2014/main" id="{12AF447D-BD15-7312-8D24-69F344F5C6CF}"/>
              </a:ext>
            </a:extLst>
          </p:cNvPr>
          <p:cNvSpPr/>
          <p:nvPr/>
        </p:nvSpPr>
        <p:spPr>
          <a:xfrm>
            <a:off x="168443" y="2391711"/>
            <a:ext cx="4254892" cy="176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spcAft>
                <a:spcPts val="400"/>
              </a:spcAft>
              <a:buFont typeface="Arial" panose="020B0604020202020204" pitchFamily="34" charset="0"/>
              <a:buChar char="•"/>
            </a:pPr>
            <a:r>
              <a:rPr lang="en-US" sz="1160" b="1" dirty="0">
                <a:solidFill>
                  <a:schemeClr val="tx1"/>
                </a:solidFill>
                <a:latin typeface="FuturaBookC" panose="04000500000000000000"/>
              </a:rPr>
              <a:t>Kyiv region is under constant rocket and drone attacks</a:t>
            </a:r>
            <a:r>
              <a:rPr lang="en-US" sz="1160" dirty="0">
                <a:solidFill>
                  <a:schemeClr val="tx1"/>
                </a:solidFill>
                <a:latin typeface="FuturaBookC" panose="04000500000000000000"/>
              </a:rPr>
              <a:t>. Only in May 2023, </a:t>
            </a:r>
            <a:r>
              <a:rPr lang="uk-UA" sz="1160" dirty="0">
                <a:solidFill>
                  <a:schemeClr val="tx1"/>
                </a:solidFill>
                <a:latin typeface="FuturaBookC" panose="04000500000000000000"/>
              </a:rPr>
              <a:t>85 </a:t>
            </a:r>
            <a:r>
              <a:rPr lang="en-US" sz="1160" dirty="0">
                <a:solidFill>
                  <a:schemeClr val="tx1"/>
                </a:solidFill>
                <a:latin typeface="FuturaBookC" panose="04000500000000000000"/>
              </a:rPr>
              <a:t>rockets</a:t>
            </a:r>
            <a:r>
              <a:rPr lang="uk-UA" sz="1160" dirty="0">
                <a:solidFill>
                  <a:schemeClr val="tx1"/>
                </a:solidFill>
                <a:latin typeface="FuturaBookC" panose="04000500000000000000"/>
              </a:rPr>
              <a:t> </a:t>
            </a:r>
            <a:r>
              <a:rPr lang="en-US" sz="1160" dirty="0">
                <a:solidFill>
                  <a:schemeClr val="tx1"/>
                </a:solidFill>
                <a:latin typeface="FuturaBookC" panose="04000500000000000000"/>
              </a:rPr>
              <a:t>and 169 drones were fired, 36 air alarms were announced in the Kyiv region, most of them accompanied by explosions.</a:t>
            </a:r>
          </a:p>
          <a:p>
            <a:pPr marL="171450" indent="-171450">
              <a:spcAft>
                <a:spcPts val="400"/>
              </a:spcAft>
              <a:buFont typeface="Arial" panose="020B0604020202020204" pitchFamily="34" charset="0"/>
              <a:buChar char="•"/>
            </a:pPr>
            <a:r>
              <a:rPr lang="en-US" sz="1160" dirty="0">
                <a:solidFill>
                  <a:schemeClr val="tx1"/>
                </a:solidFill>
                <a:latin typeface="FuturaBookC" panose="04000500000000000000"/>
              </a:rPr>
              <a:t>Based on </a:t>
            </a:r>
            <a:r>
              <a:rPr lang="en-US" sz="1160" b="1" dirty="0">
                <a:solidFill>
                  <a:schemeClr val="tx1"/>
                </a:solidFill>
                <a:latin typeface="FuturaBookC" panose="04000500000000000000"/>
              </a:rPr>
              <a:t>resolution of Ministry of Education </a:t>
            </a:r>
            <a:r>
              <a:rPr lang="en-US" sz="1160" dirty="0">
                <a:solidFill>
                  <a:schemeClr val="tx1"/>
                </a:solidFill>
                <a:latin typeface="FuturaBookC" panose="04000500000000000000"/>
              </a:rPr>
              <a:t>an off-line education process in schools is permitted only if </a:t>
            </a:r>
            <a:r>
              <a:rPr lang="en-US" sz="1160" b="1" dirty="0">
                <a:solidFill>
                  <a:schemeClr val="tx1"/>
                </a:solidFill>
                <a:latin typeface="FuturaBookC" panose="04000500000000000000"/>
              </a:rPr>
              <a:t>school has a shelter</a:t>
            </a:r>
            <a:r>
              <a:rPr lang="en-US" sz="1160" dirty="0">
                <a:solidFill>
                  <a:schemeClr val="tx1"/>
                </a:solidFill>
                <a:latin typeface="FuturaBookC" panose="04000500000000000000"/>
              </a:rPr>
              <a:t> </a:t>
            </a:r>
            <a:r>
              <a:rPr lang="en-US" sz="1160" b="1" dirty="0">
                <a:solidFill>
                  <a:schemeClr val="tx1"/>
                </a:solidFill>
                <a:latin typeface="FuturaBookC" panose="04000500000000000000"/>
              </a:rPr>
              <a:t>compliant with safety requirements</a:t>
            </a:r>
            <a:r>
              <a:rPr lang="en-US" sz="1160" dirty="0">
                <a:solidFill>
                  <a:schemeClr val="tx1"/>
                </a:solidFill>
                <a:latin typeface="FuturaBookC" panose="04000500000000000000"/>
              </a:rPr>
              <a:t>.</a:t>
            </a:r>
          </a:p>
          <a:p>
            <a:pPr marL="171450" indent="-171450">
              <a:spcAft>
                <a:spcPts val="400"/>
              </a:spcAft>
              <a:buFont typeface="Arial" panose="020B0604020202020204" pitchFamily="34" charset="0"/>
              <a:buChar char="•"/>
            </a:pPr>
            <a:r>
              <a:rPr lang="en-US" sz="1160" dirty="0">
                <a:solidFill>
                  <a:schemeClr val="tx1"/>
                </a:solidFill>
                <a:latin typeface="FuturaBookC" panose="04000500000000000000"/>
              </a:rPr>
              <a:t>Unfortunately, </a:t>
            </a:r>
            <a:r>
              <a:rPr lang="en-US" sz="1160" b="1" dirty="0">
                <a:solidFill>
                  <a:schemeClr val="tx1"/>
                </a:solidFill>
                <a:latin typeface="FuturaBookC" panose="04000500000000000000"/>
              </a:rPr>
              <a:t>most of  the schools in Kyiv region do not have appropriate shelters </a:t>
            </a:r>
            <a:r>
              <a:rPr lang="en-US" sz="1160" dirty="0">
                <a:solidFill>
                  <a:schemeClr val="tx1"/>
                </a:solidFill>
                <a:latin typeface="FuturaBookC" panose="04000500000000000000"/>
              </a:rPr>
              <a:t>which comply with safety requirements, </a:t>
            </a:r>
            <a:r>
              <a:rPr lang="en-US" sz="1160" b="1" dirty="0">
                <a:solidFill>
                  <a:schemeClr val="tx1"/>
                </a:solidFill>
                <a:latin typeface="FuturaBookC" panose="04000500000000000000"/>
              </a:rPr>
              <a:t>school in </a:t>
            </a:r>
            <a:r>
              <a:rPr lang="en-US" sz="1160" b="1" dirty="0" err="1">
                <a:solidFill>
                  <a:schemeClr val="tx1"/>
                </a:solidFill>
                <a:latin typeface="FuturaBookC" panose="04000500000000000000"/>
              </a:rPr>
              <a:t>Yasnogorodka</a:t>
            </a:r>
            <a:r>
              <a:rPr lang="en-US" sz="1160" b="1" dirty="0">
                <a:solidFill>
                  <a:schemeClr val="tx1"/>
                </a:solidFill>
                <a:latin typeface="FuturaBookC" panose="04000500000000000000"/>
              </a:rPr>
              <a:t> included</a:t>
            </a:r>
            <a:r>
              <a:rPr lang="en-US" sz="1160" dirty="0">
                <a:solidFill>
                  <a:schemeClr val="tx1"/>
                </a:solidFill>
                <a:latin typeface="FuturaBookC" panose="04000500000000000000"/>
              </a:rPr>
              <a:t>.</a:t>
            </a:r>
          </a:p>
          <a:p>
            <a:pPr marL="171450" indent="-171450">
              <a:spcAft>
                <a:spcPts val="400"/>
              </a:spcAft>
              <a:buFont typeface="Arial" panose="020B0604020202020204" pitchFamily="34" charset="0"/>
              <a:buChar char="•"/>
            </a:pPr>
            <a:r>
              <a:rPr lang="en-US" sz="1160" dirty="0">
                <a:solidFill>
                  <a:schemeClr val="tx1"/>
                </a:solidFill>
                <a:latin typeface="FuturaBookC" panose="04000500000000000000"/>
              </a:rPr>
              <a:t>Government aid comes with limited extent, </a:t>
            </a:r>
            <a:r>
              <a:rPr lang="en-US" sz="1160" b="1" dirty="0">
                <a:solidFill>
                  <a:schemeClr val="tx1"/>
                </a:solidFill>
                <a:latin typeface="FuturaBookC" panose="04000500000000000000"/>
              </a:rPr>
              <a:t>thus </a:t>
            </a:r>
            <a:r>
              <a:rPr lang="en-US" sz="1160" b="1" dirty="0" err="1">
                <a:solidFill>
                  <a:schemeClr val="tx1"/>
                </a:solidFill>
                <a:latin typeface="FuturaBookC" panose="04000500000000000000"/>
              </a:rPr>
              <a:t>Byshiv</a:t>
            </a:r>
            <a:r>
              <a:rPr lang="en-US" sz="1160" b="1" dirty="0">
                <a:solidFill>
                  <a:schemeClr val="tx1"/>
                </a:solidFill>
                <a:latin typeface="FuturaBookC" panose="04000500000000000000"/>
              </a:rPr>
              <a:t> community looks for donors </a:t>
            </a:r>
            <a:r>
              <a:rPr lang="en-US" sz="1160" dirty="0">
                <a:solidFill>
                  <a:schemeClr val="tx1"/>
                </a:solidFill>
                <a:latin typeface="FuturaBookC" panose="04000500000000000000"/>
              </a:rPr>
              <a:t>to finance school shelter in </a:t>
            </a:r>
            <a:r>
              <a:rPr lang="en-US" sz="1160" dirty="0" err="1">
                <a:solidFill>
                  <a:schemeClr val="tx1"/>
                </a:solidFill>
                <a:latin typeface="FuturaBookC" panose="04000500000000000000"/>
              </a:rPr>
              <a:t>Yasnogorodka</a:t>
            </a:r>
            <a:r>
              <a:rPr lang="en-US" sz="1160" dirty="0">
                <a:solidFill>
                  <a:schemeClr val="tx1"/>
                </a:solidFill>
                <a:latin typeface="FuturaBookC" panose="04000500000000000000"/>
              </a:rPr>
              <a:t> to secure offline education for</a:t>
            </a:r>
            <a:r>
              <a:rPr lang="en-US" sz="1160" b="1" dirty="0">
                <a:solidFill>
                  <a:schemeClr val="tx1"/>
                </a:solidFill>
                <a:latin typeface="FuturaBookC" panose="04000500000000000000"/>
              </a:rPr>
              <a:t> 200 pupils and teaches </a:t>
            </a:r>
          </a:p>
          <a:p>
            <a:pPr marL="171450" indent="-171450">
              <a:spcAft>
                <a:spcPts val="400"/>
              </a:spcAft>
              <a:buFont typeface="Arial" panose="020B0604020202020204" pitchFamily="34" charset="0"/>
              <a:buChar char="•"/>
            </a:pPr>
            <a:r>
              <a:rPr lang="en-US" sz="1160" dirty="0">
                <a:solidFill>
                  <a:schemeClr val="tx1"/>
                </a:solidFill>
                <a:latin typeface="FuturaBookC" panose="04000500000000000000"/>
              </a:rPr>
              <a:t>It’s extremely important to collect funds for shelter construction and complete all necessary work by </a:t>
            </a:r>
            <a:r>
              <a:rPr lang="en-US" sz="1160" b="1" dirty="0">
                <a:solidFill>
                  <a:schemeClr val="tx1"/>
                </a:solidFill>
                <a:latin typeface="FuturaBookC" panose="04000500000000000000"/>
              </a:rPr>
              <a:t>November 2023, in order to provide the children with the opportunity to continue their offline learning process</a:t>
            </a:r>
            <a:endParaRPr lang="ru-RU" sz="1200" b="1" dirty="0">
              <a:solidFill>
                <a:schemeClr val="tx1"/>
              </a:solidFill>
              <a:latin typeface="FuturaBookC" panose="04000500000000000000"/>
            </a:endParaRPr>
          </a:p>
        </p:txBody>
      </p:sp>
      <p:sp>
        <p:nvSpPr>
          <p:cNvPr id="5" name="Rectangle 4">
            <a:extLst>
              <a:ext uri="{FF2B5EF4-FFF2-40B4-BE49-F238E27FC236}">
                <a16:creationId xmlns:a16="http://schemas.microsoft.com/office/drawing/2014/main" id="{89B114EA-6F15-CE16-926A-506CD7196EBD}"/>
              </a:ext>
            </a:extLst>
          </p:cNvPr>
          <p:cNvSpPr/>
          <p:nvPr/>
        </p:nvSpPr>
        <p:spPr>
          <a:xfrm>
            <a:off x="4783253" y="1581247"/>
            <a:ext cx="3924172" cy="129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spcAft>
                <a:spcPts val="400"/>
              </a:spcAft>
            </a:pPr>
            <a:r>
              <a:rPr lang="en-US" sz="1170" dirty="0">
                <a:solidFill>
                  <a:schemeClr val="tx1"/>
                </a:solidFill>
                <a:latin typeface="FuturaBookC" panose="04000500000000000000"/>
              </a:rPr>
              <a:t>To build up a shelter which allows:</a:t>
            </a:r>
          </a:p>
          <a:p>
            <a:pPr marL="228600" indent="-228600">
              <a:spcAft>
                <a:spcPts val="400"/>
              </a:spcAft>
              <a:buFont typeface="+mj-lt"/>
              <a:buAutoNum type="alphaLcParenR"/>
            </a:pPr>
            <a:r>
              <a:rPr lang="en-US" sz="1170" dirty="0">
                <a:solidFill>
                  <a:schemeClr val="tx1"/>
                </a:solidFill>
                <a:latin typeface="FuturaBookC" panose="04000500000000000000"/>
              </a:rPr>
              <a:t>get permission for off-line learning processes from </a:t>
            </a:r>
            <a:r>
              <a:rPr lang="en-US" sz="1170" b="1" dirty="0">
                <a:solidFill>
                  <a:schemeClr val="tx1"/>
                </a:solidFill>
                <a:latin typeface="FuturaBookC" panose="04000500000000000000"/>
              </a:rPr>
              <a:t>November 2023</a:t>
            </a:r>
          </a:p>
          <a:p>
            <a:pPr marL="228600" indent="-228600">
              <a:spcAft>
                <a:spcPts val="400"/>
              </a:spcAft>
              <a:buFont typeface="+mj-lt"/>
              <a:buAutoNum type="alphaLcParenR"/>
            </a:pPr>
            <a:r>
              <a:rPr lang="en-US" sz="1170" dirty="0">
                <a:solidFill>
                  <a:schemeClr val="tx1"/>
                </a:solidFill>
                <a:latin typeface="FuturaBookC" panose="04000500000000000000"/>
              </a:rPr>
              <a:t>provide safety for pupils, personnel and continuity of the learning process during air alarm and missile attacks</a:t>
            </a:r>
          </a:p>
        </p:txBody>
      </p:sp>
      <p:sp>
        <p:nvSpPr>
          <p:cNvPr id="8" name="Rectangle 7">
            <a:extLst>
              <a:ext uri="{FF2B5EF4-FFF2-40B4-BE49-F238E27FC236}">
                <a16:creationId xmlns:a16="http://schemas.microsoft.com/office/drawing/2014/main" id="{58D078BE-4DB9-351E-FFBA-29715446601D}"/>
              </a:ext>
            </a:extLst>
          </p:cNvPr>
          <p:cNvSpPr/>
          <p:nvPr/>
        </p:nvSpPr>
        <p:spPr>
          <a:xfrm>
            <a:off x="4760507" y="5399797"/>
            <a:ext cx="1984832" cy="1282564"/>
          </a:xfrm>
          <a:prstGeom prst="rect">
            <a:avLst/>
          </a:prstGeom>
          <a:solidFill>
            <a:srgbClr val="FEF0C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en-US" sz="1100" dirty="0">
                <a:solidFill>
                  <a:srgbClr val="137EC6"/>
                </a:solidFill>
                <a:latin typeface="FuturaBookC" panose="04000500000000000000"/>
              </a:rPr>
              <a:t>Square: 200 m2 </a:t>
            </a:r>
          </a:p>
          <a:p>
            <a:pPr marL="171450" indent="-171450">
              <a:buFont typeface="Arial" panose="020B0604020202020204" pitchFamily="34" charset="0"/>
              <a:buChar char="•"/>
            </a:pPr>
            <a:r>
              <a:rPr lang="en-US" sz="1100" dirty="0">
                <a:solidFill>
                  <a:srgbClr val="137EC6"/>
                </a:solidFill>
                <a:latin typeface="FuturaBookC" panose="04000500000000000000"/>
              </a:rPr>
              <a:t>Number of places</a:t>
            </a:r>
            <a:r>
              <a:rPr lang="uk-UA" sz="1100" dirty="0">
                <a:solidFill>
                  <a:srgbClr val="137EC6"/>
                </a:solidFill>
                <a:latin typeface="FuturaBookC" panose="04000500000000000000"/>
              </a:rPr>
              <a:t>:</a:t>
            </a:r>
            <a:r>
              <a:rPr lang="en-US" sz="1100" dirty="0">
                <a:solidFill>
                  <a:srgbClr val="137EC6"/>
                </a:solidFill>
                <a:latin typeface="FuturaBookC" panose="04000500000000000000"/>
              </a:rPr>
              <a:t> 200</a:t>
            </a:r>
          </a:p>
          <a:p>
            <a:pPr marL="171450" indent="-171450">
              <a:buFont typeface="Arial" panose="020B0604020202020204" pitchFamily="34" charset="0"/>
              <a:buChar char="•"/>
            </a:pPr>
            <a:r>
              <a:rPr lang="en-US" sz="1100" dirty="0">
                <a:solidFill>
                  <a:srgbClr val="137EC6"/>
                </a:solidFill>
                <a:latin typeface="FuturaBookC" panose="04000500000000000000"/>
              </a:rPr>
              <a:t>Facilities: siting places, WC, mini-kitchen, playing space</a:t>
            </a:r>
          </a:p>
          <a:p>
            <a:pPr marL="171450" indent="-171450">
              <a:buFont typeface="Arial" panose="020B0604020202020204" pitchFamily="34" charset="0"/>
              <a:buChar char="•"/>
            </a:pPr>
            <a:r>
              <a:rPr lang="en-US" sz="1100" dirty="0">
                <a:solidFill>
                  <a:srgbClr val="137EC6"/>
                </a:solidFill>
                <a:latin typeface="FuturaBookC" panose="04000500000000000000"/>
              </a:rPr>
              <a:t>Equipment</a:t>
            </a:r>
            <a:r>
              <a:rPr lang="uk-UA" sz="1100" dirty="0">
                <a:solidFill>
                  <a:srgbClr val="137EC6"/>
                </a:solidFill>
                <a:latin typeface="FuturaBookC" panose="04000500000000000000"/>
              </a:rPr>
              <a:t>:</a:t>
            </a:r>
            <a:r>
              <a:rPr lang="en-US" sz="1100" dirty="0">
                <a:solidFill>
                  <a:srgbClr val="137EC6"/>
                </a:solidFill>
                <a:latin typeface="FuturaBookC" panose="04000500000000000000"/>
              </a:rPr>
              <a:t> furniture, generator, TV</a:t>
            </a:r>
          </a:p>
        </p:txBody>
      </p:sp>
      <p:sp>
        <p:nvSpPr>
          <p:cNvPr id="12" name="Прямоугольник: скругленные углы 194">
            <a:extLst>
              <a:ext uri="{FF2B5EF4-FFF2-40B4-BE49-F238E27FC236}">
                <a16:creationId xmlns:a16="http://schemas.microsoft.com/office/drawing/2014/main" id="{8353851C-951C-24CA-C482-7F5207156A4A}"/>
              </a:ext>
            </a:extLst>
          </p:cNvPr>
          <p:cNvSpPr/>
          <p:nvPr/>
        </p:nvSpPr>
        <p:spPr>
          <a:xfrm>
            <a:off x="4766260" y="1204342"/>
            <a:ext cx="3924171" cy="287440"/>
          </a:xfrm>
          <a:prstGeom prst="roundRect">
            <a:avLst>
              <a:gd name="adj" fmla="val 50000"/>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Project objectives</a:t>
            </a:r>
            <a:endParaRPr lang="ru-RU" sz="1400" b="1" dirty="0"/>
          </a:p>
        </p:txBody>
      </p:sp>
      <p:sp>
        <p:nvSpPr>
          <p:cNvPr id="13" name="Прямоугольник: скругленные углы 69">
            <a:extLst>
              <a:ext uri="{FF2B5EF4-FFF2-40B4-BE49-F238E27FC236}">
                <a16:creationId xmlns:a16="http://schemas.microsoft.com/office/drawing/2014/main" id="{CFC514BB-BD09-E0A0-9E9A-FABB4BA9C12F}"/>
              </a:ext>
            </a:extLst>
          </p:cNvPr>
          <p:cNvSpPr/>
          <p:nvPr/>
        </p:nvSpPr>
        <p:spPr>
          <a:xfrm>
            <a:off x="324003" y="1204342"/>
            <a:ext cx="3834850" cy="287440"/>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Needs description</a:t>
            </a:r>
            <a:endParaRPr lang="ru-RU" sz="1400" b="1" dirty="0"/>
          </a:p>
        </p:txBody>
      </p:sp>
      <p:grpSp>
        <p:nvGrpSpPr>
          <p:cNvPr id="15" name="Group 14">
            <a:extLst>
              <a:ext uri="{FF2B5EF4-FFF2-40B4-BE49-F238E27FC236}">
                <a16:creationId xmlns:a16="http://schemas.microsoft.com/office/drawing/2014/main" id="{C6B7784E-EC2D-A388-76F5-42673D47B729}"/>
              </a:ext>
            </a:extLst>
          </p:cNvPr>
          <p:cNvGrpSpPr/>
          <p:nvPr/>
        </p:nvGrpSpPr>
        <p:grpSpPr>
          <a:xfrm>
            <a:off x="4366034" y="1705940"/>
            <a:ext cx="327260" cy="2999419"/>
            <a:chOff x="5704830" y="5559127"/>
            <a:chExt cx="291709" cy="849210"/>
          </a:xfrm>
        </p:grpSpPr>
        <p:grpSp>
          <p:nvGrpSpPr>
            <p:cNvPr id="16" name="Group 15">
              <a:extLst>
                <a:ext uri="{FF2B5EF4-FFF2-40B4-BE49-F238E27FC236}">
                  <a16:creationId xmlns:a16="http://schemas.microsoft.com/office/drawing/2014/main" id="{E9FD8F55-EC64-B633-182E-4D1AB7F2CE7F}"/>
                </a:ext>
              </a:extLst>
            </p:cNvPr>
            <p:cNvGrpSpPr/>
            <p:nvPr/>
          </p:nvGrpSpPr>
          <p:grpSpPr>
            <a:xfrm>
              <a:off x="5755907" y="5559127"/>
              <a:ext cx="240632" cy="849210"/>
              <a:chOff x="5755907" y="5559127"/>
              <a:chExt cx="240632" cy="849210"/>
            </a:xfrm>
          </p:grpSpPr>
          <p:cxnSp>
            <p:nvCxnSpPr>
              <p:cNvPr id="21" name="Straight Connector 20">
                <a:extLst>
                  <a:ext uri="{FF2B5EF4-FFF2-40B4-BE49-F238E27FC236}">
                    <a16:creationId xmlns:a16="http://schemas.microsoft.com/office/drawing/2014/main" id="{CA828A62-DCE5-931E-9DD2-A4112E8EC27E}"/>
                  </a:ext>
                </a:extLst>
              </p:cNvPr>
              <p:cNvCxnSpPr>
                <a:cxnSpLocks/>
              </p:cNvCxnSpPr>
              <p:nvPr/>
            </p:nvCxnSpPr>
            <p:spPr>
              <a:xfrm>
                <a:off x="5755907" y="5559127"/>
                <a:ext cx="240632" cy="427787"/>
              </a:xfrm>
              <a:prstGeom prst="line">
                <a:avLst/>
              </a:prstGeom>
              <a:ln w="57150">
                <a:solidFill>
                  <a:srgbClr val="137EC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5227B77-287F-72C2-258B-277E336F04A3}"/>
                  </a:ext>
                </a:extLst>
              </p:cNvPr>
              <p:cNvCxnSpPr>
                <a:cxnSpLocks/>
              </p:cNvCxnSpPr>
              <p:nvPr/>
            </p:nvCxnSpPr>
            <p:spPr>
              <a:xfrm flipV="1">
                <a:off x="5755907" y="5980009"/>
                <a:ext cx="240632" cy="428328"/>
              </a:xfrm>
              <a:prstGeom prst="line">
                <a:avLst/>
              </a:prstGeom>
              <a:ln w="57150">
                <a:solidFill>
                  <a:srgbClr val="137EC6"/>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D1BB404-D245-BE38-1762-B8F977C015A7}"/>
                </a:ext>
              </a:extLst>
            </p:cNvPr>
            <p:cNvGrpSpPr/>
            <p:nvPr/>
          </p:nvGrpSpPr>
          <p:grpSpPr>
            <a:xfrm>
              <a:off x="5704830" y="5623174"/>
              <a:ext cx="204818" cy="727783"/>
              <a:chOff x="5908306" y="5686926"/>
              <a:chExt cx="204818" cy="727783"/>
            </a:xfrm>
          </p:grpSpPr>
          <p:cxnSp>
            <p:nvCxnSpPr>
              <p:cNvPr id="19" name="Straight Connector 18">
                <a:extLst>
                  <a:ext uri="{FF2B5EF4-FFF2-40B4-BE49-F238E27FC236}">
                    <a16:creationId xmlns:a16="http://schemas.microsoft.com/office/drawing/2014/main" id="{5A3061B5-DE65-18AB-829F-5870D6386DF8}"/>
                  </a:ext>
                </a:extLst>
              </p:cNvPr>
              <p:cNvCxnSpPr>
                <a:cxnSpLocks/>
              </p:cNvCxnSpPr>
              <p:nvPr/>
            </p:nvCxnSpPr>
            <p:spPr>
              <a:xfrm>
                <a:off x="5908307" y="5686926"/>
                <a:ext cx="204817" cy="3667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85331E-00E0-E182-F9B0-500B2BAB9A04}"/>
                  </a:ext>
                </a:extLst>
              </p:cNvPr>
              <p:cNvCxnSpPr>
                <a:cxnSpLocks/>
              </p:cNvCxnSpPr>
              <p:nvPr/>
            </p:nvCxnSpPr>
            <p:spPr>
              <a:xfrm flipV="1">
                <a:off x="5908306" y="6047947"/>
                <a:ext cx="204817" cy="3667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3" name="Rectangle 7">
            <a:extLst>
              <a:ext uri="{FF2B5EF4-FFF2-40B4-BE49-F238E27FC236}">
                <a16:creationId xmlns:a16="http://schemas.microsoft.com/office/drawing/2014/main" id="{E2DBFDCC-6AAC-2563-1576-BD7D57928BAF}"/>
              </a:ext>
            </a:extLst>
          </p:cNvPr>
          <p:cNvSpPr/>
          <p:nvPr/>
        </p:nvSpPr>
        <p:spPr>
          <a:xfrm>
            <a:off x="4855029" y="3331124"/>
            <a:ext cx="3832524" cy="15241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spcAft>
                <a:spcPts val="400"/>
              </a:spcAft>
            </a:pPr>
            <a:r>
              <a:rPr lang="en-US" sz="1200" dirty="0">
                <a:solidFill>
                  <a:schemeClr val="tx1"/>
                </a:solidFill>
                <a:latin typeface="FuturaBookC" panose="04000500000000000000"/>
              </a:rPr>
              <a:t>Based on project needs the total </a:t>
            </a:r>
            <a:endParaRPr lang="uk-UA" sz="1200" dirty="0">
              <a:solidFill>
                <a:schemeClr val="tx1"/>
              </a:solidFill>
              <a:latin typeface="FuturaBookC" panose="04000500000000000000"/>
            </a:endParaRPr>
          </a:p>
          <a:p>
            <a:pPr>
              <a:spcAft>
                <a:spcPts val="400"/>
              </a:spcAft>
            </a:pPr>
            <a:r>
              <a:rPr lang="en-US" sz="1200" dirty="0">
                <a:solidFill>
                  <a:schemeClr val="tx1"/>
                </a:solidFill>
                <a:latin typeface="FuturaBookC" panose="04000500000000000000"/>
              </a:rPr>
              <a:t>budget </a:t>
            </a:r>
            <a:r>
              <a:rPr lang="en-US" sz="1200" b="1" dirty="0">
                <a:solidFill>
                  <a:schemeClr val="tx1"/>
                </a:solidFill>
                <a:latin typeface="FuturaBookC" panose="04000500000000000000"/>
              </a:rPr>
              <a:t>is 150 000 $ </a:t>
            </a:r>
            <a:r>
              <a:rPr lang="en-US" sz="1200" dirty="0">
                <a:solidFill>
                  <a:schemeClr val="tx1"/>
                </a:solidFill>
                <a:latin typeface="FuturaBookC" panose="04000500000000000000"/>
              </a:rPr>
              <a:t>where:</a:t>
            </a:r>
          </a:p>
          <a:p>
            <a:pPr marL="628650" lvl="1" indent="-171450">
              <a:spcAft>
                <a:spcPts val="400"/>
              </a:spcAft>
              <a:buFont typeface="Arial" panose="020B0604020202020204" pitchFamily="34" charset="0"/>
              <a:buChar char="•"/>
            </a:pPr>
            <a:r>
              <a:rPr lang="en-US" sz="1200" dirty="0">
                <a:solidFill>
                  <a:schemeClr val="tx1"/>
                </a:solidFill>
                <a:latin typeface="FuturaBookC" panose="04000500000000000000"/>
              </a:rPr>
              <a:t>110 000 $  – construction cost</a:t>
            </a:r>
          </a:p>
          <a:p>
            <a:pPr marL="628650" lvl="1" indent="-171450">
              <a:spcAft>
                <a:spcPts val="400"/>
              </a:spcAft>
              <a:buFont typeface="Arial" panose="020B0604020202020204" pitchFamily="34" charset="0"/>
              <a:buChar char="•"/>
            </a:pPr>
            <a:r>
              <a:rPr lang="en-US" sz="1200" dirty="0">
                <a:solidFill>
                  <a:schemeClr val="tx1"/>
                </a:solidFill>
                <a:latin typeface="FuturaBookC" panose="04000500000000000000"/>
              </a:rPr>
              <a:t>30 000 $ – communications</a:t>
            </a:r>
          </a:p>
          <a:p>
            <a:pPr marL="628650" lvl="1" indent="-171450">
              <a:spcAft>
                <a:spcPts val="400"/>
              </a:spcAft>
              <a:buFont typeface="Arial" panose="020B0604020202020204" pitchFamily="34" charset="0"/>
              <a:buChar char="•"/>
            </a:pPr>
            <a:r>
              <a:rPr lang="en-US" sz="1200" dirty="0">
                <a:solidFill>
                  <a:schemeClr val="tx1"/>
                </a:solidFill>
                <a:latin typeface="FuturaBookC" panose="04000500000000000000"/>
              </a:rPr>
              <a:t>10 000 $ - furniture and equipment</a:t>
            </a:r>
          </a:p>
          <a:p>
            <a:pPr>
              <a:spcAft>
                <a:spcPts val="400"/>
              </a:spcAft>
            </a:pPr>
            <a:r>
              <a:rPr lang="en-US" sz="1200" u="sng" dirty="0">
                <a:solidFill>
                  <a:schemeClr val="tx1"/>
                </a:solidFill>
                <a:latin typeface="FuturaBookC" panose="04000500000000000000"/>
              </a:rPr>
              <a:t>Fundraising deadline – </a:t>
            </a:r>
            <a:r>
              <a:rPr lang="en-US" sz="1200" b="1" u="sng" dirty="0">
                <a:solidFill>
                  <a:schemeClr val="tx1"/>
                </a:solidFill>
                <a:latin typeface="FuturaBookC" panose="04000500000000000000"/>
              </a:rPr>
              <a:t>September 30, 2023</a:t>
            </a:r>
          </a:p>
        </p:txBody>
      </p:sp>
      <p:pic>
        <p:nvPicPr>
          <p:cNvPr id="10" name="Рисунок 9">
            <a:extLst>
              <a:ext uri="{FF2B5EF4-FFF2-40B4-BE49-F238E27FC236}">
                <a16:creationId xmlns:a16="http://schemas.microsoft.com/office/drawing/2014/main" id="{98BDAAA0-8DCD-4E16-840D-9E4A50755271}"/>
              </a:ext>
            </a:extLst>
          </p:cNvPr>
          <p:cNvPicPr>
            <a:picLocks noChangeAspect="1"/>
          </p:cNvPicPr>
          <p:nvPr/>
        </p:nvPicPr>
        <p:blipFill rotWithShape="1">
          <a:blip r:embed="rId7"/>
          <a:srcRect r="9241"/>
          <a:stretch/>
        </p:blipFill>
        <p:spPr>
          <a:xfrm>
            <a:off x="6612108" y="5399305"/>
            <a:ext cx="2063807" cy="1282564"/>
          </a:xfrm>
          <a:prstGeom prst="rect">
            <a:avLst/>
          </a:prstGeom>
        </p:spPr>
      </p:pic>
      <p:sp>
        <p:nvSpPr>
          <p:cNvPr id="23" name="Прямоугольник: скругленные углы 69">
            <a:extLst>
              <a:ext uri="{FF2B5EF4-FFF2-40B4-BE49-F238E27FC236}">
                <a16:creationId xmlns:a16="http://schemas.microsoft.com/office/drawing/2014/main" id="{A5155219-03EB-45B3-BDBB-09C961B5D536}"/>
              </a:ext>
            </a:extLst>
          </p:cNvPr>
          <p:cNvSpPr/>
          <p:nvPr/>
        </p:nvSpPr>
        <p:spPr>
          <a:xfrm>
            <a:off x="324003" y="5094982"/>
            <a:ext cx="3834850" cy="287440"/>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spcAft>
                <a:spcPts val="600"/>
              </a:spcAft>
            </a:pPr>
            <a:r>
              <a:rPr lang="en-US" sz="1400" b="1" dirty="0">
                <a:latin typeface="FuturaBookC" panose="04000500000000000000"/>
              </a:rPr>
              <a:t>Current state of school shelter </a:t>
            </a:r>
          </a:p>
        </p:txBody>
      </p:sp>
      <p:sp>
        <p:nvSpPr>
          <p:cNvPr id="25" name="Прямоугольник: скругленные углы 194">
            <a:extLst>
              <a:ext uri="{FF2B5EF4-FFF2-40B4-BE49-F238E27FC236}">
                <a16:creationId xmlns:a16="http://schemas.microsoft.com/office/drawing/2014/main" id="{DDD13B07-FFB6-4EAC-8046-B5423FDD9DB5}"/>
              </a:ext>
            </a:extLst>
          </p:cNvPr>
          <p:cNvSpPr/>
          <p:nvPr/>
        </p:nvSpPr>
        <p:spPr>
          <a:xfrm>
            <a:off x="4766260" y="2935178"/>
            <a:ext cx="3924171" cy="272107"/>
          </a:xfrm>
          <a:prstGeom prst="roundRect">
            <a:avLst>
              <a:gd name="adj" fmla="val 50000"/>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Required financing</a:t>
            </a:r>
            <a:endParaRPr lang="ru-RU" sz="1400" b="1" dirty="0"/>
          </a:p>
        </p:txBody>
      </p:sp>
      <p:sp>
        <p:nvSpPr>
          <p:cNvPr id="27" name="Прямоугольник: скругленные углы 194">
            <a:extLst>
              <a:ext uri="{FF2B5EF4-FFF2-40B4-BE49-F238E27FC236}">
                <a16:creationId xmlns:a16="http://schemas.microsoft.com/office/drawing/2014/main" id="{298830D8-2F27-48F7-9D5F-90AA71FCAE93}"/>
              </a:ext>
            </a:extLst>
          </p:cNvPr>
          <p:cNvSpPr/>
          <p:nvPr/>
        </p:nvSpPr>
        <p:spPr>
          <a:xfrm>
            <a:off x="4693688" y="5105622"/>
            <a:ext cx="3996743" cy="272107"/>
          </a:xfrm>
          <a:prstGeom prst="roundRect">
            <a:avLst>
              <a:gd name="adj" fmla="val 50000"/>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Target state</a:t>
            </a:r>
            <a:endParaRPr lang="ru-RU" sz="1400" b="1" dirty="0"/>
          </a:p>
        </p:txBody>
      </p:sp>
      <p:pic>
        <p:nvPicPr>
          <p:cNvPr id="32" name="Рисунок 31">
            <a:extLst>
              <a:ext uri="{FF2B5EF4-FFF2-40B4-BE49-F238E27FC236}">
                <a16:creationId xmlns:a16="http://schemas.microsoft.com/office/drawing/2014/main" id="{DF908823-1F0C-4890-923E-37F88B369CAC}"/>
              </a:ext>
            </a:extLst>
          </p:cNvPr>
          <p:cNvPicPr>
            <a:picLocks noChangeAspect="1"/>
          </p:cNvPicPr>
          <p:nvPr/>
        </p:nvPicPr>
        <p:blipFill rotWithShape="1">
          <a:blip r:embed="rId8"/>
          <a:srcRect l="9375" t="18014"/>
          <a:stretch/>
        </p:blipFill>
        <p:spPr>
          <a:xfrm>
            <a:off x="453568" y="5401561"/>
            <a:ext cx="1787859" cy="1282564"/>
          </a:xfrm>
          <a:prstGeom prst="rect">
            <a:avLst/>
          </a:prstGeom>
        </p:spPr>
      </p:pic>
      <p:pic>
        <p:nvPicPr>
          <p:cNvPr id="9" name="Рисунок 8" descr="Зображення, що містить стіна, у приміщенні, раковина, кімната&#10;&#10;Автоматично згенерований опис">
            <a:extLst>
              <a:ext uri="{FF2B5EF4-FFF2-40B4-BE49-F238E27FC236}">
                <a16:creationId xmlns:a16="http://schemas.microsoft.com/office/drawing/2014/main" id="{378EF22B-C6E4-6447-9352-0910FD9411CE}"/>
              </a:ext>
            </a:extLst>
          </p:cNvPr>
          <p:cNvPicPr>
            <a:picLocks noChangeAspect="1"/>
          </p:cNvPicPr>
          <p:nvPr/>
        </p:nvPicPr>
        <p:blipFill>
          <a:blip r:embed="rId9"/>
          <a:stretch>
            <a:fillRect/>
          </a:stretch>
        </p:blipFill>
        <p:spPr>
          <a:xfrm>
            <a:off x="2274084" y="5401560"/>
            <a:ext cx="1710087" cy="1282565"/>
          </a:xfrm>
          <a:prstGeom prst="rect">
            <a:avLst/>
          </a:prstGeom>
        </p:spPr>
      </p:pic>
    </p:spTree>
    <p:extLst>
      <p:ext uri="{BB962C8B-B14F-4D97-AF65-F5344CB8AC3E}">
        <p14:creationId xmlns:p14="http://schemas.microsoft.com/office/powerpoint/2010/main" val="153904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4B076144-52CE-EA31-3B9D-B6F0132F40B7}"/>
              </a:ext>
            </a:extLst>
          </p:cNvPr>
          <p:cNvSpPr>
            <a:spLocks noGrp="1"/>
          </p:cNvSpPr>
          <p:nvPr>
            <p:ph type="body" sz="quarter" idx="11"/>
          </p:nvPr>
        </p:nvSpPr>
        <p:spPr/>
        <p:txBody>
          <a:bodyPr/>
          <a:lstStyle/>
          <a:p>
            <a:endParaRPr lang="uk-UA"/>
          </a:p>
        </p:txBody>
      </p:sp>
      <p:sp>
        <p:nvSpPr>
          <p:cNvPr id="3" name="Заголовок 2">
            <a:extLst>
              <a:ext uri="{FF2B5EF4-FFF2-40B4-BE49-F238E27FC236}">
                <a16:creationId xmlns:a16="http://schemas.microsoft.com/office/drawing/2014/main" id="{4256AE41-EC4C-9F7A-E144-8C2B38414DAD}"/>
              </a:ext>
            </a:extLst>
          </p:cNvPr>
          <p:cNvSpPr>
            <a:spLocks noGrp="1"/>
          </p:cNvSpPr>
          <p:nvPr>
            <p:ph type="title"/>
          </p:nvPr>
        </p:nvSpPr>
        <p:spPr/>
        <p:txBody>
          <a:bodyPr/>
          <a:lstStyle/>
          <a:p>
            <a:r>
              <a:rPr lang="en-US" dirty="0"/>
              <a:t>If you ready provide a gift…</a:t>
            </a:r>
            <a:endParaRPr lang="uk-UA" dirty="0"/>
          </a:p>
        </p:txBody>
      </p:sp>
      <p:grpSp>
        <p:nvGrpSpPr>
          <p:cNvPr id="4" name="Группа 8">
            <a:extLst>
              <a:ext uri="{FF2B5EF4-FFF2-40B4-BE49-F238E27FC236}">
                <a16:creationId xmlns:a16="http://schemas.microsoft.com/office/drawing/2014/main" id="{821AFC76-5127-6C9D-961E-20B0BCDED87D}"/>
              </a:ext>
            </a:extLst>
          </p:cNvPr>
          <p:cNvGrpSpPr/>
          <p:nvPr/>
        </p:nvGrpSpPr>
        <p:grpSpPr>
          <a:xfrm>
            <a:off x="374543" y="1545045"/>
            <a:ext cx="884377" cy="608417"/>
            <a:chOff x="279598" y="1308807"/>
            <a:chExt cx="958075" cy="659118"/>
          </a:xfrm>
        </p:grpSpPr>
        <p:sp>
          <p:nvSpPr>
            <p:cNvPr id="5" name="Овал 4">
              <a:extLst>
                <a:ext uri="{FF2B5EF4-FFF2-40B4-BE49-F238E27FC236}">
                  <a16:creationId xmlns:a16="http://schemas.microsoft.com/office/drawing/2014/main" id="{81DB861F-423F-841D-312C-0F48CAD2C4E7}"/>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6" name="Овал 5">
              <a:extLst>
                <a:ext uri="{FF2B5EF4-FFF2-40B4-BE49-F238E27FC236}">
                  <a16:creationId xmlns:a16="http://schemas.microsoft.com/office/drawing/2014/main" id="{63FA0449-7F10-7A78-2F87-B998057FEBFD}"/>
                </a:ext>
              </a:extLst>
            </p:cNvPr>
            <p:cNvSpPr/>
            <p:nvPr/>
          </p:nvSpPr>
          <p:spPr>
            <a:xfrm>
              <a:off x="279598" y="1401172"/>
              <a:ext cx="958075" cy="56675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1.</a:t>
              </a:r>
              <a:endParaRPr lang="ru-RU" sz="4062" b="1" dirty="0">
                <a:solidFill>
                  <a:srgbClr val="FBCF3A"/>
                </a:solidFill>
                <a:latin typeface="FuturaBookC" panose="04000500000000000000" pitchFamily="82" charset="0"/>
              </a:endParaRPr>
            </a:p>
          </p:txBody>
        </p:sp>
      </p:grpSp>
      <p:grpSp>
        <p:nvGrpSpPr>
          <p:cNvPr id="7" name="Группа 10">
            <a:extLst>
              <a:ext uri="{FF2B5EF4-FFF2-40B4-BE49-F238E27FC236}">
                <a16:creationId xmlns:a16="http://schemas.microsoft.com/office/drawing/2014/main" id="{55CF243B-E4A1-F9A9-ED00-F892FD8473C6}"/>
              </a:ext>
            </a:extLst>
          </p:cNvPr>
          <p:cNvGrpSpPr/>
          <p:nvPr/>
        </p:nvGrpSpPr>
        <p:grpSpPr>
          <a:xfrm>
            <a:off x="425698" y="2747552"/>
            <a:ext cx="884377" cy="608417"/>
            <a:chOff x="279598" y="1308807"/>
            <a:chExt cx="958075" cy="659118"/>
          </a:xfrm>
        </p:grpSpPr>
        <p:sp>
          <p:nvSpPr>
            <p:cNvPr id="8" name="Овал 7">
              <a:extLst>
                <a:ext uri="{FF2B5EF4-FFF2-40B4-BE49-F238E27FC236}">
                  <a16:creationId xmlns:a16="http://schemas.microsoft.com/office/drawing/2014/main" id="{7A1F69E8-1DDD-6454-8F6B-6C7B1851E1C8}"/>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9" name="Овал 8">
              <a:extLst>
                <a:ext uri="{FF2B5EF4-FFF2-40B4-BE49-F238E27FC236}">
                  <a16:creationId xmlns:a16="http://schemas.microsoft.com/office/drawing/2014/main" id="{C7B1AE95-597A-4C8E-47CD-409FF1E208AE}"/>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2.</a:t>
              </a:r>
              <a:endParaRPr lang="ru-RU" sz="4062" b="1" dirty="0">
                <a:solidFill>
                  <a:srgbClr val="FBCF3A"/>
                </a:solidFill>
                <a:latin typeface="FuturaBookC" panose="04000500000000000000" pitchFamily="82" charset="0"/>
              </a:endParaRPr>
            </a:p>
          </p:txBody>
        </p:sp>
      </p:grpSp>
      <p:sp>
        <p:nvSpPr>
          <p:cNvPr id="13" name="Прямоугольник: скругленные углы 69">
            <a:extLst>
              <a:ext uri="{FF2B5EF4-FFF2-40B4-BE49-F238E27FC236}">
                <a16:creationId xmlns:a16="http://schemas.microsoft.com/office/drawing/2014/main" id="{8C271C2A-241D-0853-2B2D-910D9F1B4AF2}"/>
              </a:ext>
            </a:extLst>
          </p:cNvPr>
          <p:cNvSpPr/>
          <p:nvPr/>
        </p:nvSpPr>
        <p:spPr>
          <a:xfrm>
            <a:off x="324002" y="873137"/>
            <a:ext cx="4247997" cy="291393"/>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 and your gift is less then 1 000 $</a:t>
            </a:r>
            <a:endParaRPr lang="ru-RU" sz="1400" b="1" dirty="0"/>
          </a:p>
        </p:txBody>
      </p:sp>
      <p:sp>
        <p:nvSpPr>
          <p:cNvPr id="14" name="Прямоугольник: скругленные углы 194">
            <a:extLst>
              <a:ext uri="{FF2B5EF4-FFF2-40B4-BE49-F238E27FC236}">
                <a16:creationId xmlns:a16="http://schemas.microsoft.com/office/drawing/2014/main" id="{4C575AA4-B927-09DC-A78F-5CB35E378E80}"/>
              </a:ext>
            </a:extLst>
          </p:cNvPr>
          <p:cNvSpPr/>
          <p:nvPr/>
        </p:nvSpPr>
        <p:spPr>
          <a:xfrm>
            <a:off x="4728939" y="869185"/>
            <a:ext cx="3834850" cy="295346"/>
          </a:xfrm>
          <a:prstGeom prst="roundRect">
            <a:avLst>
              <a:gd name="adj" fmla="val 50000"/>
            </a:avLst>
          </a:prstGeom>
          <a:solidFill>
            <a:srgbClr val="FFC81F"/>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..and your gift is more then 1 000 $</a:t>
            </a:r>
          </a:p>
        </p:txBody>
      </p:sp>
      <p:sp>
        <p:nvSpPr>
          <p:cNvPr id="16" name="TextBox 15">
            <a:extLst>
              <a:ext uri="{FF2B5EF4-FFF2-40B4-BE49-F238E27FC236}">
                <a16:creationId xmlns:a16="http://schemas.microsoft.com/office/drawing/2014/main" id="{3B152BE4-AFE1-9B0F-AA70-243507927C34}"/>
              </a:ext>
            </a:extLst>
          </p:cNvPr>
          <p:cNvSpPr txBox="1"/>
          <p:nvPr/>
        </p:nvSpPr>
        <p:spPr>
          <a:xfrm>
            <a:off x="1139606" y="1405390"/>
            <a:ext cx="3363049" cy="815608"/>
          </a:xfrm>
          <a:prstGeom prst="rect">
            <a:avLst/>
          </a:prstGeom>
          <a:noFill/>
        </p:spPr>
        <p:txBody>
          <a:bodyPr wrap="square">
            <a:spAutoFit/>
          </a:bodyPr>
          <a:lstStyle/>
          <a:p>
            <a:pPr>
              <a:spcAft>
                <a:spcPts val="600"/>
              </a:spcAft>
            </a:pPr>
            <a:r>
              <a:rPr lang="en-US" sz="1400" dirty="0">
                <a:solidFill>
                  <a:schemeClr val="tx2"/>
                </a:solidFill>
                <a:latin typeface="FuturaBookC" panose="04000500000000000000"/>
              </a:rPr>
              <a:t>Visit our website and donate through </a:t>
            </a:r>
            <a:r>
              <a:rPr lang="en-US" sz="1400" dirty="0" err="1">
                <a:solidFill>
                  <a:schemeClr val="tx2"/>
                </a:solidFill>
                <a:latin typeface="FuturaBookC" panose="04000500000000000000"/>
              </a:rPr>
              <a:t>Donorbox</a:t>
            </a:r>
            <a:r>
              <a:rPr lang="en-US" sz="1400" dirty="0">
                <a:solidFill>
                  <a:schemeClr val="tx2"/>
                </a:solidFill>
                <a:latin typeface="FuturaBookC" panose="04000500000000000000"/>
              </a:rPr>
              <a:t>:</a:t>
            </a:r>
          </a:p>
          <a:p>
            <a:pPr>
              <a:spcAft>
                <a:spcPts val="600"/>
              </a:spcAft>
            </a:pPr>
            <a:r>
              <a:rPr lang="en-US" sz="1400" b="1" dirty="0">
                <a:solidFill>
                  <a:schemeClr val="accent1"/>
                </a:solidFill>
                <a:latin typeface="FuturaBookC" panose="04000500000000000000"/>
              </a:rPr>
              <a:t>https://www.urenew.org/</a:t>
            </a:r>
          </a:p>
        </p:txBody>
      </p:sp>
      <p:sp>
        <p:nvSpPr>
          <p:cNvPr id="18" name="TextBox 17">
            <a:extLst>
              <a:ext uri="{FF2B5EF4-FFF2-40B4-BE49-F238E27FC236}">
                <a16:creationId xmlns:a16="http://schemas.microsoft.com/office/drawing/2014/main" id="{2F5BB2BA-740C-060E-EAC2-CFFCAE1DE593}"/>
              </a:ext>
            </a:extLst>
          </p:cNvPr>
          <p:cNvSpPr txBox="1"/>
          <p:nvPr/>
        </p:nvSpPr>
        <p:spPr>
          <a:xfrm>
            <a:off x="1179343" y="2461858"/>
            <a:ext cx="3363049" cy="954107"/>
          </a:xfrm>
          <a:prstGeom prst="rect">
            <a:avLst/>
          </a:prstGeom>
          <a:noFill/>
        </p:spPr>
        <p:txBody>
          <a:bodyPr wrap="square">
            <a:spAutoFit/>
          </a:bodyPr>
          <a:lstStyle/>
          <a:p>
            <a:pPr>
              <a:spcAft>
                <a:spcPts val="600"/>
              </a:spcAft>
            </a:pPr>
            <a:r>
              <a:rPr lang="en-US" sz="1400" dirty="0">
                <a:solidFill>
                  <a:schemeClr val="tx2"/>
                </a:solidFill>
                <a:latin typeface="FuturaBookC" panose="04000500000000000000"/>
              </a:rPr>
              <a:t>Let us know if you want to publicly disclose your gift through our social media by contacting </a:t>
            </a:r>
            <a:r>
              <a:rPr lang="en-US" sz="1400" b="1" dirty="0">
                <a:solidFill>
                  <a:schemeClr val="accent1"/>
                </a:solidFill>
                <a:latin typeface="FuturaBookC" panose="04000500000000000000"/>
              </a:rPr>
              <a:t>avysota@urenew.com.ua</a:t>
            </a:r>
          </a:p>
        </p:txBody>
      </p:sp>
      <p:grpSp>
        <p:nvGrpSpPr>
          <p:cNvPr id="19" name="Группа 8">
            <a:extLst>
              <a:ext uri="{FF2B5EF4-FFF2-40B4-BE49-F238E27FC236}">
                <a16:creationId xmlns:a16="http://schemas.microsoft.com/office/drawing/2014/main" id="{BF508B4A-A56F-D566-9C3E-C001281CBA38}"/>
              </a:ext>
            </a:extLst>
          </p:cNvPr>
          <p:cNvGrpSpPr/>
          <p:nvPr/>
        </p:nvGrpSpPr>
        <p:grpSpPr>
          <a:xfrm>
            <a:off x="4774374" y="1784413"/>
            <a:ext cx="884377" cy="608417"/>
            <a:chOff x="279598" y="1308807"/>
            <a:chExt cx="958075" cy="659118"/>
          </a:xfrm>
        </p:grpSpPr>
        <p:sp>
          <p:nvSpPr>
            <p:cNvPr id="20" name="Овал 19">
              <a:extLst>
                <a:ext uri="{FF2B5EF4-FFF2-40B4-BE49-F238E27FC236}">
                  <a16:creationId xmlns:a16="http://schemas.microsoft.com/office/drawing/2014/main" id="{DA7D6540-469B-6258-5E77-E1BDDBDF7B68}"/>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21" name="Овал 20">
              <a:extLst>
                <a:ext uri="{FF2B5EF4-FFF2-40B4-BE49-F238E27FC236}">
                  <a16:creationId xmlns:a16="http://schemas.microsoft.com/office/drawing/2014/main" id="{B70FBA02-7F8A-3789-DE58-CE7603D93BBA}"/>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1.</a:t>
              </a:r>
              <a:endParaRPr lang="ru-RU" sz="4062" b="1" dirty="0">
                <a:solidFill>
                  <a:srgbClr val="FBCF3A"/>
                </a:solidFill>
                <a:latin typeface="FuturaBookC" panose="04000500000000000000" pitchFamily="82" charset="0"/>
              </a:endParaRPr>
            </a:p>
          </p:txBody>
        </p:sp>
      </p:grpSp>
      <p:grpSp>
        <p:nvGrpSpPr>
          <p:cNvPr id="22" name="Группа 10">
            <a:extLst>
              <a:ext uri="{FF2B5EF4-FFF2-40B4-BE49-F238E27FC236}">
                <a16:creationId xmlns:a16="http://schemas.microsoft.com/office/drawing/2014/main" id="{5712FFB8-3CE2-10DE-A845-55C057AE612A}"/>
              </a:ext>
            </a:extLst>
          </p:cNvPr>
          <p:cNvGrpSpPr/>
          <p:nvPr/>
        </p:nvGrpSpPr>
        <p:grpSpPr>
          <a:xfrm>
            <a:off x="4774374" y="2975252"/>
            <a:ext cx="884377" cy="608417"/>
            <a:chOff x="279598" y="1308807"/>
            <a:chExt cx="958075" cy="659118"/>
          </a:xfrm>
        </p:grpSpPr>
        <p:sp>
          <p:nvSpPr>
            <p:cNvPr id="23" name="Овал 22">
              <a:extLst>
                <a:ext uri="{FF2B5EF4-FFF2-40B4-BE49-F238E27FC236}">
                  <a16:creationId xmlns:a16="http://schemas.microsoft.com/office/drawing/2014/main" id="{D1775C55-BE66-AD5F-CD00-667DAF1F8BE2}"/>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24" name="Овал 23">
              <a:extLst>
                <a:ext uri="{FF2B5EF4-FFF2-40B4-BE49-F238E27FC236}">
                  <a16:creationId xmlns:a16="http://schemas.microsoft.com/office/drawing/2014/main" id="{039B7881-996A-6B8B-D9F4-5F077EF6801E}"/>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2.</a:t>
              </a:r>
              <a:endParaRPr lang="ru-RU" sz="4062" b="1" dirty="0">
                <a:solidFill>
                  <a:srgbClr val="FBCF3A"/>
                </a:solidFill>
                <a:latin typeface="FuturaBookC" panose="04000500000000000000" pitchFamily="82" charset="0"/>
              </a:endParaRPr>
            </a:p>
          </p:txBody>
        </p:sp>
      </p:grpSp>
      <p:sp>
        <p:nvSpPr>
          <p:cNvPr id="43" name="TextBox 42">
            <a:extLst>
              <a:ext uri="{FF2B5EF4-FFF2-40B4-BE49-F238E27FC236}">
                <a16:creationId xmlns:a16="http://schemas.microsoft.com/office/drawing/2014/main" id="{22ABB41C-EE22-21CA-88F7-3926CEFEFCCD}"/>
              </a:ext>
            </a:extLst>
          </p:cNvPr>
          <p:cNvSpPr txBox="1"/>
          <p:nvPr/>
        </p:nvSpPr>
        <p:spPr>
          <a:xfrm>
            <a:off x="5602217" y="1450801"/>
            <a:ext cx="3363049" cy="1323439"/>
          </a:xfrm>
          <a:prstGeom prst="rect">
            <a:avLst/>
          </a:prstGeom>
          <a:noFill/>
        </p:spPr>
        <p:txBody>
          <a:bodyPr wrap="square">
            <a:spAutoFit/>
          </a:bodyPr>
          <a:lstStyle/>
          <a:p>
            <a:pPr>
              <a:spcAft>
                <a:spcPts val="600"/>
              </a:spcAft>
            </a:pPr>
            <a:r>
              <a:rPr lang="en-US" sz="1400" dirty="0">
                <a:solidFill>
                  <a:schemeClr val="tx2"/>
                </a:solidFill>
                <a:latin typeface="FuturaBookC" panose="04000500000000000000"/>
              </a:rPr>
              <a:t>Choose the legal entity which is more suitable for your gift:</a:t>
            </a:r>
          </a:p>
          <a:p>
            <a:pPr marL="285750" indent="-285750">
              <a:spcAft>
                <a:spcPts val="600"/>
              </a:spcAft>
              <a:buFont typeface="Arial" panose="020B0604020202020204" pitchFamily="34" charset="0"/>
              <a:buChar char="•"/>
            </a:pPr>
            <a:r>
              <a:rPr lang="en-US" sz="1400" dirty="0">
                <a:solidFill>
                  <a:schemeClr val="tx2"/>
                </a:solidFill>
                <a:latin typeface="FuturaBookC" panose="04000500000000000000"/>
              </a:rPr>
              <a:t>U-RENEW Foundation (Poland)</a:t>
            </a:r>
          </a:p>
          <a:p>
            <a:pPr marL="285750" indent="-285750">
              <a:spcAft>
                <a:spcPts val="600"/>
              </a:spcAft>
              <a:buFont typeface="Arial" panose="020B0604020202020204" pitchFamily="34" charset="0"/>
              <a:buChar char="•"/>
            </a:pPr>
            <a:r>
              <a:rPr lang="en-US" sz="1400" dirty="0">
                <a:solidFill>
                  <a:schemeClr val="tx2"/>
                </a:solidFill>
                <a:latin typeface="FuturaBookC" panose="04000500000000000000"/>
              </a:rPr>
              <a:t>U Renew Public Organization (Ukraine)</a:t>
            </a:r>
          </a:p>
        </p:txBody>
      </p:sp>
      <p:sp>
        <p:nvSpPr>
          <p:cNvPr id="44" name="TextBox 43">
            <a:extLst>
              <a:ext uri="{FF2B5EF4-FFF2-40B4-BE49-F238E27FC236}">
                <a16:creationId xmlns:a16="http://schemas.microsoft.com/office/drawing/2014/main" id="{39AAE35A-E2E3-98F2-1DE8-56062D992D79}"/>
              </a:ext>
            </a:extLst>
          </p:cNvPr>
          <p:cNvSpPr txBox="1"/>
          <p:nvPr/>
        </p:nvSpPr>
        <p:spPr>
          <a:xfrm>
            <a:off x="5602216" y="2909221"/>
            <a:ext cx="3363049" cy="1107996"/>
          </a:xfrm>
          <a:prstGeom prst="rect">
            <a:avLst/>
          </a:prstGeom>
          <a:noFill/>
        </p:spPr>
        <p:txBody>
          <a:bodyPr wrap="square">
            <a:spAutoFit/>
          </a:bodyPr>
          <a:lstStyle/>
          <a:p>
            <a:pPr>
              <a:spcAft>
                <a:spcPts val="600"/>
              </a:spcAft>
            </a:pPr>
            <a:r>
              <a:rPr lang="en-US" sz="1400" dirty="0">
                <a:solidFill>
                  <a:schemeClr val="tx2"/>
                </a:solidFill>
                <a:latin typeface="FuturaBookC" panose="04000500000000000000"/>
              </a:rPr>
              <a:t>Contact  Antonina </a:t>
            </a:r>
            <a:r>
              <a:rPr lang="en-US" sz="1400" dirty="0" err="1">
                <a:solidFill>
                  <a:schemeClr val="tx2"/>
                </a:solidFill>
                <a:latin typeface="FuturaBookC" panose="04000500000000000000"/>
              </a:rPr>
              <a:t>Vysota</a:t>
            </a:r>
            <a:r>
              <a:rPr lang="en-US" sz="1400" dirty="0">
                <a:solidFill>
                  <a:schemeClr val="tx2"/>
                </a:solidFill>
                <a:latin typeface="FuturaBookC" panose="04000500000000000000"/>
              </a:rPr>
              <a:t> for gift  agreement signing</a:t>
            </a:r>
          </a:p>
          <a:p>
            <a:pPr>
              <a:spcAft>
                <a:spcPts val="600"/>
              </a:spcAft>
            </a:pPr>
            <a:r>
              <a:rPr lang="en-US" sz="1400" b="1" dirty="0">
                <a:solidFill>
                  <a:schemeClr val="accent1"/>
                </a:solidFill>
                <a:latin typeface="FuturaBookC" panose="04000500000000000000"/>
              </a:rPr>
              <a:t>avysota@urenew.com.ua</a:t>
            </a:r>
            <a:endParaRPr lang="en-US" sz="1400" dirty="0">
              <a:solidFill>
                <a:schemeClr val="tx2"/>
              </a:solidFill>
              <a:latin typeface="FuturaBookC" panose="04000500000000000000"/>
            </a:endParaRPr>
          </a:p>
          <a:p>
            <a:pPr>
              <a:spcAft>
                <a:spcPts val="600"/>
              </a:spcAft>
            </a:pPr>
            <a:endParaRPr lang="en-US" sz="1400" dirty="0">
              <a:solidFill>
                <a:schemeClr val="tx2"/>
              </a:solidFill>
              <a:latin typeface="FuturaBookC" panose="04000500000000000000"/>
            </a:endParaRPr>
          </a:p>
        </p:txBody>
      </p:sp>
      <p:grpSp>
        <p:nvGrpSpPr>
          <p:cNvPr id="45" name="Группа 10">
            <a:extLst>
              <a:ext uri="{FF2B5EF4-FFF2-40B4-BE49-F238E27FC236}">
                <a16:creationId xmlns:a16="http://schemas.microsoft.com/office/drawing/2014/main" id="{F60FBB2B-D7E8-D6EF-4CE7-3061CE92683B}"/>
              </a:ext>
            </a:extLst>
          </p:cNvPr>
          <p:cNvGrpSpPr/>
          <p:nvPr/>
        </p:nvGrpSpPr>
        <p:grpSpPr>
          <a:xfrm>
            <a:off x="4825529" y="4083248"/>
            <a:ext cx="884377" cy="608417"/>
            <a:chOff x="279598" y="1308807"/>
            <a:chExt cx="958075" cy="659118"/>
          </a:xfrm>
        </p:grpSpPr>
        <p:sp>
          <p:nvSpPr>
            <p:cNvPr id="46" name="Овал 45">
              <a:extLst>
                <a:ext uri="{FF2B5EF4-FFF2-40B4-BE49-F238E27FC236}">
                  <a16:creationId xmlns:a16="http://schemas.microsoft.com/office/drawing/2014/main" id="{5958F476-4C9F-57F1-B9F1-831C7D9C888D}"/>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47" name="Овал 46">
              <a:extLst>
                <a:ext uri="{FF2B5EF4-FFF2-40B4-BE49-F238E27FC236}">
                  <a16:creationId xmlns:a16="http://schemas.microsoft.com/office/drawing/2014/main" id="{D6D1AEC8-72D3-D7BC-DDD5-B067EACA212A}"/>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3.</a:t>
              </a:r>
              <a:endParaRPr lang="ru-RU" sz="4062" b="1" dirty="0">
                <a:solidFill>
                  <a:srgbClr val="FBCF3A"/>
                </a:solidFill>
                <a:latin typeface="FuturaBookC" panose="04000500000000000000" pitchFamily="82" charset="0"/>
              </a:endParaRPr>
            </a:p>
          </p:txBody>
        </p:sp>
      </p:grpSp>
      <p:sp>
        <p:nvSpPr>
          <p:cNvPr id="48" name="TextBox 47">
            <a:extLst>
              <a:ext uri="{FF2B5EF4-FFF2-40B4-BE49-F238E27FC236}">
                <a16:creationId xmlns:a16="http://schemas.microsoft.com/office/drawing/2014/main" id="{42CC1E45-8902-087C-7537-4ABF93E7054D}"/>
              </a:ext>
            </a:extLst>
          </p:cNvPr>
          <p:cNvSpPr txBox="1"/>
          <p:nvPr/>
        </p:nvSpPr>
        <p:spPr>
          <a:xfrm>
            <a:off x="5602216" y="4224513"/>
            <a:ext cx="3363049" cy="600164"/>
          </a:xfrm>
          <a:prstGeom prst="rect">
            <a:avLst/>
          </a:prstGeom>
          <a:noFill/>
        </p:spPr>
        <p:txBody>
          <a:bodyPr wrap="square">
            <a:spAutoFit/>
          </a:bodyPr>
          <a:lstStyle/>
          <a:p>
            <a:pPr>
              <a:spcAft>
                <a:spcPts val="600"/>
              </a:spcAft>
            </a:pPr>
            <a:r>
              <a:rPr lang="en-US" sz="1400" dirty="0">
                <a:solidFill>
                  <a:schemeClr val="tx2"/>
                </a:solidFill>
                <a:latin typeface="FuturaBookC" panose="04000500000000000000"/>
              </a:rPr>
              <a:t>Sign gift agreement, provide a gift</a:t>
            </a:r>
          </a:p>
          <a:p>
            <a:pPr>
              <a:spcAft>
                <a:spcPts val="600"/>
              </a:spcAft>
            </a:pPr>
            <a:endParaRPr lang="en-US" sz="1400" dirty="0">
              <a:solidFill>
                <a:schemeClr val="tx2"/>
              </a:solidFill>
              <a:latin typeface="FuturaBookC" panose="04000500000000000000"/>
            </a:endParaRPr>
          </a:p>
        </p:txBody>
      </p:sp>
      <p:sp>
        <p:nvSpPr>
          <p:cNvPr id="30" name="Прямоугольник: скругленные углы 194">
            <a:extLst>
              <a:ext uri="{FF2B5EF4-FFF2-40B4-BE49-F238E27FC236}">
                <a16:creationId xmlns:a16="http://schemas.microsoft.com/office/drawing/2014/main" id="{4231452C-959A-4E44-AB03-158B58EECEE1}"/>
              </a:ext>
            </a:extLst>
          </p:cNvPr>
          <p:cNvSpPr/>
          <p:nvPr/>
        </p:nvSpPr>
        <p:spPr>
          <a:xfrm>
            <a:off x="530575" y="3791075"/>
            <a:ext cx="3834850" cy="295346"/>
          </a:xfrm>
          <a:prstGeom prst="roundRect">
            <a:avLst>
              <a:gd name="adj" fmla="val 50000"/>
            </a:avLst>
          </a:prstGeom>
          <a:solidFill>
            <a:srgbClr val="FFC81F"/>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 and you are the USA resident</a:t>
            </a:r>
          </a:p>
        </p:txBody>
      </p:sp>
      <p:sp>
        <p:nvSpPr>
          <p:cNvPr id="33" name="TextBox 32">
            <a:extLst>
              <a:ext uri="{FF2B5EF4-FFF2-40B4-BE49-F238E27FC236}">
                <a16:creationId xmlns:a16="http://schemas.microsoft.com/office/drawing/2014/main" id="{53934117-7340-4D65-8719-399E14A6F66F}"/>
              </a:ext>
            </a:extLst>
          </p:cNvPr>
          <p:cNvSpPr txBox="1"/>
          <p:nvPr/>
        </p:nvSpPr>
        <p:spPr>
          <a:xfrm>
            <a:off x="1260106" y="4258770"/>
            <a:ext cx="3363049" cy="954107"/>
          </a:xfrm>
          <a:prstGeom prst="rect">
            <a:avLst/>
          </a:prstGeom>
          <a:noFill/>
        </p:spPr>
        <p:txBody>
          <a:bodyPr wrap="square">
            <a:spAutoFit/>
          </a:bodyPr>
          <a:lstStyle/>
          <a:p>
            <a:pPr>
              <a:spcAft>
                <a:spcPts val="600"/>
              </a:spcAft>
            </a:pPr>
            <a:r>
              <a:rPr lang="en-US" sz="1400" dirty="0">
                <a:solidFill>
                  <a:schemeClr val="tx2"/>
                </a:solidFill>
                <a:latin typeface="FuturaBookC" panose="04000500000000000000"/>
              </a:rPr>
              <a:t>Please keep in mind that our project is fiscally sponsored of the Edward Charles Foundation (501(c)(3) non-profit organization)</a:t>
            </a:r>
            <a:endParaRPr lang="en-US" sz="1400" b="1" dirty="0">
              <a:solidFill>
                <a:schemeClr val="accent1"/>
              </a:solidFill>
              <a:latin typeface="FuturaBookC" panose="04000500000000000000"/>
            </a:endParaRPr>
          </a:p>
        </p:txBody>
      </p:sp>
      <p:grpSp>
        <p:nvGrpSpPr>
          <p:cNvPr id="34" name="Группа 8">
            <a:extLst>
              <a:ext uri="{FF2B5EF4-FFF2-40B4-BE49-F238E27FC236}">
                <a16:creationId xmlns:a16="http://schemas.microsoft.com/office/drawing/2014/main" id="{3F3DC574-BF55-4AC5-824C-8E6A872A0919}"/>
              </a:ext>
            </a:extLst>
          </p:cNvPr>
          <p:cNvGrpSpPr/>
          <p:nvPr/>
        </p:nvGrpSpPr>
        <p:grpSpPr>
          <a:xfrm>
            <a:off x="530575" y="4521527"/>
            <a:ext cx="884377" cy="608417"/>
            <a:chOff x="279598" y="1308807"/>
            <a:chExt cx="958075" cy="659118"/>
          </a:xfrm>
        </p:grpSpPr>
        <p:sp>
          <p:nvSpPr>
            <p:cNvPr id="35" name="Овал 34">
              <a:extLst>
                <a:ext uri="{FF2B5EF4-FFF2-40B4-BE49-F238E27FC236}">
                  <a16:creationId xmlns:a16="http://schemas.microsoft.com/office/drawing/2014/main" id="{875F61ED-37F5-4BB9-A45C-CE4DF18E6B43}"/>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36" name="Овал 35">
              <a:extLst>
                <a:ext uri="{FF2B5EF4-FFF2-40B4-BE49-F238E27FC236}">
                  <a16:creationId xmlns:a16="http://schemas.microsoft.com/office/drawing/2014/main" id="{AE498C7B-6F63-4ADC-ABFD-D44F289714A6}"/>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1.</a:t>
              </a:r>
              <a:endParaRPr lang="ru-RU" sz="4062" b="1" dirty="0">
                <a:solidFill>
                  <a:srgbClr val="FBCF3A"/>
                </a:solidFill>
                <a:latin typeface="FuturaBookC" panose="04000500000000000000" pitchFamily="82" charset="0"/>
              </a:endParaRPr>
            </a:p>
          </p:txBody>
        </p:sp>
      </p:grpSp>
      <p:sp>
        <p:nvSpPr>
          <p:cNvPr id="17" name="Прямокутник: округлені кути 16">
            <a:extLst>
              <a:ext uri="{FF2B5EF4-FFF2-40B4-BE49-F238E27FC236}">
                <a16:creationId xmlns:a16="http://schemas.microsoft.com/office/drawing/2014/main" id="{67B8CD03-50F6-4355-88E0-F07B0E0386FD}"/>
              </a:ext>
            </a:extLst>
          </p:cNvPr>
          <p:cNvSpPr/>
          <p:nvPr/>
        </p:nvSpPr>
        <p:spPr>
          <a:xfrm>
            <a:off x="2239347" y="5533053"/>
            <a:ext cx="4889241" cy="335427"/>
          </a:xfrm>
          <a:prstGeom prst="roundRect">
            <a:avLst/>
          </a:prstGeom>
          <a:solidFill>
            <a:srgbClr val="E4E4EF"/>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400" b="1" dirty="0">
                <a:solidFill>
                  <a:schemeClr val="tx2"/>
                </a:solidFill>
                <a:latin typeface="FuturaBookC" panose="04000500000000000000"/>
              </a:rPr>
              <a:t>Follow-up the project status through our social media</a:t>
            </a:r>
          </a:p>
        </p:txBody>
      </p:sp>
    </p:spTree>
    <p:extLst>
      <p:ext uri="{BB962C8B-B14F-4D97-AF65-F5344CB8AC3E}">
        <p14:creationId xmlns:p14="http://schemas.microsoft.com/office/powerpoint/2010/main" val="1604612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6684681-9A71-BAC2-33F3-38B167E65CD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7" name="think-cell Slide" r:id="rId4" imgW="395" imgH="396" progId="TCLayout.ActiveDocument.1">
                  <p:embed/>
                </p:oleObj>
              </mc:Choice>
              <mc:Fallback>
                <p:oleObj name="think-cell Slide" r:id="rId4" imgW="395" imgH="396" progId="TCLayout.ActiveDocument.1">
                  <p:embed/>
                  <p:pic>
                    <p:nvPicPr>
                      <p:cNvPr id="7" name="Object 6" hidden="1">
                        <a:extLst>
                          <a:ext uri="{FF2B5EF4-FFF2-40B4-BE49-F238E27FC236}">
                            <a16:creationId xmlns:a16="http://schemas.microsoft.com/office/drawing/2014/main" id="{96684681-9A71-BAC2-33F3-38B167E65C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Заголовок 5">
            <a:extLst>
              <a:ext uri="{FF2B5EF4-FFF2-40B4-BE49-F238E27FC236}">
                <a16:creationId xmlns:a16="http://schemas.microsoft.com/office/drawing/2014/main" id="{5BF88A4F-4DD8-4B61-858F-40F6E327A2B1}"/>
              </a:ext>
            </a:extLst>
          </p:cNvPr>
          <p:cNvSpPr>
            <a:spLocks noGrp="1"/>
          </p:cNvSpPr>
          <p:nvPr>
            <p:ph type="title"/>
          </p:nvPr>
        </p:nvSpPr>
        <p:spPr>
          <a:xfrm>
            <a:off x="324003" y="438163"/>
            <a:ext cx="7218072" cy="434975"/>
          </a:xfrm>
        </p:spPr>
        <p:txBody>
          <a:bodyPr vert="horz"/>
          <a:lstStyle/>
          <a:p>
            <a:r>
              <a:rPr lang="en-US" dirty="0"/>
              <a:t>URenew Mission and Values</a:t>
            </a:r>
            <a:endParaRPr lang="ru-RU" dirty="0"/>
          </a:p>
        </p:txBody>
      </p:sp>
      <p:sp>
        <p:nvSpPr>
          <p:cNvPr id="17" name="Rectangle 3">
            <a:extLst>
              <a:ext uri="{FF2B5EF4-FFF2-40B4-BE49-F238E27FC236}">
                <a16:creationId xmlns:a16="http://schemas.microsoft.com/office/drawing/2014/main" id="{E4DF9126-F8A3-4269-BFA3-25EB3EF2C95C}"/>
              </a:ext>
            </a:extLst>
          </p:cNvPr>
          <p:cNvSpPr/>
          <p:nvPr/>
        </p:nvSpPr>
        <p:spPr>
          <a:xfrm>
            <a:off x="323988" y="2586207"/>
            <a:ext cx="3613530" cy="232616"/>
          </a:xfrm>
          <a:prstGeom prst="rect">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uturaBookC" panose="04000500000000000000" pitchFamily="82" charset="0"/>
              </a:rPr>
              <a:t>Our Mission</a:t>
            </a:r>
            <a:r>
              <a:rPr lang="uk-UA" sz="1400" b="1" dirty="0">
                <a:solidFill>
                  <a:schemeClr val="bg1"/>
                </a:solidFill>
                <a:latin typeface="FuturaBookC" panose="04000500000000000000" pitchFamily="82" charset="0"/>
              </a:rPr>
              <a:t> </a:t>
            </a:r>
            <a:r>
              <a:rPr lang="en-US" sz="1400" b="1" dirty="0">
                <a:solidFill>
                  <a:schemeClr val="bg1"/>
                </a:solidFill>
                <a:latin typeface="FuturaBookC" panose="04000500000000000000" pitchFamily="82" charset="0"/>
              </a:rPr>
              <a:t>and Vision</a:t>
            </a:r>
          </a:p>
        </p:txBody>
      </p:sp>
      <p:sp>
        <p:nvSpPr>
          <p:cNvPr id="20" name="Rectangle 3">
            <a:extLst>
              <a:ext uri="{FF2B5EF4-FFF2-40B4-BE49-F238E27FC236}">
                <a16:creationId xmlns:a16="http://schemas.microsoft.com/office/drawing/2014/main" id="{757A6E16-BE9C-4C89-A9CE-3566A13374C1}"/>
              </a:ext>
            </a:extLst>
          </p:cNvPr>
          <p:cNvSpPr/>
          <p:nvPr/>
        </p:nvSpPr>
        <p:spPr>
          <a:xfrm>
            <a:off x="4208106" y="2586207"/>
            <a:ext cx="4673174" cy="232616"/>
          </a:xfrm>
          <a:prstGeom prst="rect">
            <a:avLst/>
          </a:prstGeom>
          <a:solidFill>
            <a:srgbClr val="137EC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uturaBookC" panose="04000500000000000000" pitchFamily="82" charset="0"/>
              </a:rPr>
              <a:t>Our Values</a:t>
            </a:r>
          </a:p>
        </p:txBody>
      </p:sp>
      <p:sp>
        <p:nvSpPr>
          <p:cNvPr id="2" name="Rectangle 1">
            <a:extLst>
              <a:ext uri="{FF2B5EF4-FFF2-40B4-BE49-F238E27FC236}">
                <a16:creationId xmlns:a16="http://schemas.microsoft.com/office/drawing/2014/main" id="{9526F894-5283-C74E-C5C2-439DFCA75E5F}"/>
              </a:ext>
            </a:extLst>
          </p:cNvPr>
          <p:cNvSpPr/>
          <p:nvPr/>
        </p:nvSpPr>
        <p:spPr>
          <a:xfrm>
            <a:off x="323988" y="1110330"/>
            <a:ext cx="8596620" cy="1138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285750" indent="-285750">
              <a:spcBef>
                <a:spcPts val="300"/>
              </a:spcBef>
              <a:buFont typeface="Arial" panose="020B0604020202020204" pitchFamily="34" charset="0"/>
              <a:buChar char="•"/>
            </a:pPr>
            <a:r>
              <a:rPr lang="en-US" sz="1400" b="1" dirty="0" err="1">
                <a:solidFill>
                  <a:schemeClr val="tx1"/>
                </a:solidFill>
                <a:latin typeface="FuturaBookC" panose="04000500000000000000"/>
              </a:rPr>
              <a:t>URenew</a:t>
            </a:r>
            <a:r>
              <a:rPr lang="en-US" sz="1400" b="1" dirty="0">
                <a:solidFill>
                  <a:schemeClr val="tx1"/>
                </a:solidFill>
                <a:latin typeface="FuturaBookC" panose="04000500000000000000"/>
              </a:rPr>
              <a:t> platform was launched </a:t>
            </a:r>
            <a:r>
              <a:rPr lang="en-US" sz="1400" dirty="0">
                <a:solidFill>
                  <a:schemeClr val="tx1"/>
                </a:solidFill>
                <a:latin typeface="FuturaBookC" panose="04000500000000000000"/>
              </a:rPr>
              <a:t>by world fellowship</a:t>
            </a:r>
            <a:r>
              <a:rPr lang="en-US" sz="1400" b="1" dirty="0">
                <a:solidFill>
                  <a:schemeClr val="tx1"/>
                </a:solidFill>
                <a:latin typeface="FuturaBookC" panose="04000500000000000000"/>
              </a:rPr>
              <a:t> to help Ukrainian communities with renewal </a:t>
            </a:r>
            <a:r>
              <a:rPr lang="en-US" sz="1400" dirty="0">
                <a:solidFill>
                  <a:schemeClr val="tx1"/>
                </a:solidFill>
                <a:latin typeface="FuturaBookC" panose="04000500000000000000"/>
              </a:rPr>
              <a:t>after war destruction</a:t>
            </a:r>
            <a:r>
              <a:rPr lang="en-US" sz="1400" b="1" dirty="0">
                <a:solidFill>
                  <a:schemeClr val="tx1"/>
                </a:solidFill>
                <a:latin typeface="FuturaBookC" panose="04000500000000000000"/>
              </a:rPr>
              <a:t>. </a:t>
            </a:r>
          </a:p>
          <a:p>
            <a:pPr marL="285750" indent="-285750">
              <a:spcBef>
                <a:spcPts val="300"/>
              </a:spcBef>
              <a:buFont typeface="Arial" panose="020B0604020202020204" pitchFamily="34" charset="0"/>
              <a:buChar char="•"/>
            </a:pPr>
            <a:r>
              <a:rPr lang="en-US" sz="1400" b="1" dirty="0">
                <a:solidFill>
                  <a:schemeClr val="tx1"/>
                </a:solidFill>
                <a:latin typeface="FuturaBookC" panose="04000500000000000000"/>
              </a:rPr>
              <a:t>The aim of the project is to help communities to overcome current disaster</a:t>
            </a:r>
            <a:r>
              <a:rPr lang="en-US" sz="1400" dirty="0">
                <a:solidFill>
                  <a:schemeClr val="tx1"/>
                </a:solidFill>
                <a:latin typeface="FuturaBookC" panose="04000500000000000000"/>
              </a:rPr>
              <a:t> bringing best world expertise and urban practice as well as attract funds for reconstruction and development</a:t>
            </a:r>
          </a:p>
          <a:p>
            <a:pPr marL="285750" indent="-285750">
              <a:spcBef>
                <a:spcPts val="300"/>
              </a:spcBef>
              <a:buFont typeface="Arial" panose="020B0604020202020204" pitchFamily="34" charset="0"/>
              <a:buChar char="•"/>
            </a:pPr>
            <a:r>
              <a:rPr lang="en-US" sz="1400" b="1" dirty="0">
                <a:solidFill>
                  <a:schemeClr val="tx1"/>
                </a:solidFill>
                <a:latin typeface="FuturaBookC" panose="04000500000000000000"/>
              </a:rPr>
              <a:t>The pilot area – </a:t>
            </a:r>
            <a:r>
              <a:rPr lang="en-US" sz="1400" b="1" dirty="0" err="1">
                <a:solidFill>
                  <a:schemeClr val="tx1"/>
                </a:solidFill>
                <a:latin typeface="FuturaBookC" panose="04000500000000000000"/>
              </a:rPr>
              <a:t>Byshiv</a:t>
            </a:r>
            <a:r>
              <a:rPr lang="en-US" sz="1400" b="1" dirty="0">
                <a:solidFill>
                  <a:schemeClr val="tx1"/>
                </a:solidFill>
                <a:latin typeface="FuturaBookC" panose="04000500000000000000"/>
              </a:rPr>
              <a:t> community, </a:t>
            </a:r>
            <a:r>
              <a:rPr lang="en-US" sz="1400" dirty="0">
                <a:solidFill>
                  <a:schemeClr val="tx1"/>
                </a:solidFill>
                <a:latin typeface="FuturaBookC" panose="04000500000000000000"/>
              </a:rPr>
              <a:t>Kyiv region, which was significantly damaged after </a:t>
            </a:r>
            <a:r>
              <a:rPr lang="en-US" sz="1400" dirty="0" err="1">
                <a:solidFill>
                  <a:schemeClr val="tx1"/>
                </a:solidFill>
                <a:latin typeface="FuturaBookC" panose="04000500000000000000"/>
              </a:rPr>
              <a:t>russian</a:t>
            </a:r>
            <a:r>
              <a:rPr lang="en-US" sz="1400" dirty="0">
                <a:solidFill>
                  <a:schemeClr val="tx1"/>
                </a:solidFill>
                <a:latin typeface="FuturaBookC" panose="04000500000000000000"/>
              </a:rPr>
              <a:t> occupation</a:t>
            </a:r>
            <a:endParaRPr lang="ru-RU" sz="1400" dirty="0">
              <a:solidFill>
                <a:schemeClr val="tx1"/>
              </a:solidFill>
            </a:endParaRPr>
          </a:p>
        </p:txBody>
      </p:sp>
      <p:sp>
        <p:nvSpPr>
          <p:cNvPr id="16" name="Rectangle 2">
            <a:extLst>
              <a:ext uri="{FF2B5EF4-FFF2-40B4-BE49-F238E27FC236}">
                <a16:creationId xmlns:a16="http://schemas.microsoft.com/office/drawing/2014/main" id="{95BADD3D-5ACC-45A2-94FB-455917088C47}"/>
              </a:ext>
            </a:extLst>
          </p:cNvPr>
          <p:cNvSpPr/>
          <p:nvPr/>
        </p:nvSpPr>
        <p:spPr>
          <a:xfrm>
            <a:off x="323988" y="2954733"/>
            <a:ext cx="3613530" cy="3007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rIns="90000" rtlCol="0" anchor="t"/>
          <a:lstStyle/>
          <a:p>
            <a:pPr>
              <a:lnSpc>
                <a:spcPct val="90000"/>
              </a:lnSpc>
              <a:spcBef>
                <a:spcPts val="600"/>
              </a:spcBef>
            </a:pPr>
            <a:r>
              <a:rPr lang="en-US" sz="1400" b="1" dirty="0">
                <a:solidFill>
                  <a:srgbClr val="137EC6"/>
                </a:solidFill>
                <a:latin typeface="FuturaBookC" panose="04000500000000000000" pitchFamily="82" charset="0"/>
                <a:cs typeface="Arial" panose="020B0604020202020204" pitchFamily="34" charset="0"/>
              </a:rPr>
              <a:t>Here for the best future!</a:t>
            </a:r>
          </a:p>
          <a:p>
            <a:pPr>
              <a:lnSpc>
                <a:spcPct val="90000"/>
              </a:lnSpc>
              <a:spcBef>
                <a:spcPts val="1200"/>
              </a:spcBef>
            </a:pPr>
            <a:r>
              <a:rPr lang="en-US" sz="1400" b="1" dirty="0">
                <a:solidFill>
                  <a:srgbClr val="FFC000"/>
                </a:solidFill>
                <a:latin typeface="FuturaBookC" panose="04000500000000000000" pitchFamily="82" charset="0"/>
                <a:cs typeface="Arial" panose="020B0604020202020204" pitchFamily="34" charset="0"/>
              </a:rPr>
              <a:t>Comfortable and green environment</a:t>
            </a:r>
          </a:p>
          <a:p>
            <a:pPr marL="285750" indent="-285750">
              <a:lnSpc>
                <a:spcPct val="90000"/>
              </a:lnSpc>
              <a:buClr>
                <a:srgbClr val="000000"/>
              </a:buClr>
              <a:buSzPct val="100000"/>
              <a:buFont typeface="Arial" panose="020B0604020202020204" pitchFamily="34" charset="0"/>
              <a:buChar char="•"/>
            </a:pPr>
            <a:r>
              <a:rPr lang="en-US" sz="1400" dirty="0">
                <a:solidFill>
                  <a:schemeClr val="tx1"/>
                </a:solidFill>
                <a:latin typeface="FuturaBookC" panose="04000500000000000000" pitchFamily="82" charset="0"/>
                <a:cs typeface="Arial" panose="020B0604020202020204" pitchFamily="34" charset="0"/>
              </a:rPr>
              <a:t>Renew community in accordance with </a:t>
            </a:r>
            <a:r>
              <a:rPr lang="en-US" sz="1400" b="1" dirty="0">
                <a:solidFill>
                  <a:schemeClr val="tx1"/>
                </a:solidFill>
                <a:latin typeface="FuturaBookC" panose="04000500000000000000" pitchFamily="82" charset="0"/>
                <a:cs typeface="Arial" panose="020B0604020202020204" pitchFamily="34" charset="0"/>
              </a:rPr>
              <a:t>best urban </a:t>
            </a:r>
            <a:r>
              <a:rPr lang="en-US" sz="1400" dirty="0">
                <a:solidFill>
                  <a:schemeClr val="tx1"/>
                </a:solidFill>
                <a:latin typeface="FuturaBookC" panose="04000500000000000000" pitchFamily="82" charset="0"/>
                <a:cs typeface="Arial" panose="020B0604020202020204" pitchFamily="34" charset="0"/>
              </a:rPr>
              <a:t>development </a:t>
            </a:r>
            <a:r>
              <a:rPr lang="en-US" sz="1400" b="1" dirty="0">
                <a:solidFill>
                  <a:schemeClr val="tx1"/>
                </a:solidFill>
                <a:latin typeface="FuturaBookC" panose="04000500000000000000" pitchFamily="82" charset="0"/>
                <a:cs typeface="Arial" panose="020B0604020202020204" pitchFamily="34" charset="0"/>
              </a:rPr>
              <a:t>practice</a:t>
            </a:r>
            <a:r>
              <a:rPr lang="en-US" sz="1400" dirty="0">
                <a:solidFill>
                  <a:schemeClr val="tx1"/>
                </a:solidFill>
                <a:latin typeface="FuturaBookC" panose="04000500000000000000" pitchFamily="82" charset="0"/>
                <a:cs typeface="Arial" panose="020B0604020202020204" pitchFamily="34" charset="0"/>
              </a:rPr>
              <a:t> and </a:t>
            </a:r>
            <a:r>
              <a:rPr lang="en-US" sz="1400" b="1" dirty="0">
                <a:solidFill>
                  <a:schemeClr val="tx1"/>
                </a:solidFill>
                <a:latin typeface="FuturaBookC" panose="04000500000000000000" pitchFamily="82" charset="0"/>
                <a:cs typeface="Arial" panose="020B0604020202020204" pitchFamily="34" charset="0"/>
              </a:rPr>
              <a:t>sustainability</a:t>
            </a:r>
            <a:r>
              <a:rPr lang="en-US" sz="1400" dirty="0">
                <a:solidFill>
                  <a:schemeClr val="tx1"/>
                </a:solidFill>
                <a:latin typeface="FuturaBookC" panose="04000500000000000000" pitchFamily="82" charset="0"/>
                <a:cs typeface="Arial" panose="020B0604020202020204" pitchFamily="34" charset="0"/>
              </a:rPr>
              <a:t> requirements</a:t>
            </a:r>
          </a:p>
          <a:p>
            <a:pPr>
              <a:lnSpc>
                <a:spcPct val="90000"/>
              </a:lnSpc>
              <a:spcBef>
                <a:spcPts val="1200"/>
              </a:spcBef>
              <a:buClr>
                <a:srgbClr val="000000"/>
              </a:buClr>
              <a:buSzPct val="100000"/>
            </a:pPr>
            <a:r>
              <a:rPr lang="en-US" sz="1400" b="1" dirty="0">
                <a:solidFill>
                  <a:srgbClr val="FFC000"/>
                </a:solidFill>
                <a:latin typeface="FuturaBookC" panose="04000500000000000000" pitchFamily="82" charset="0"/>
                <a:cs typeface="Arial" panose="020B0604020202020204" pitchFamily="34" charset="0"/>
              </a:rPr>
              <a:t>Place of choice for living</a:t>
            </a:r>
          </a:p>
          <a:p>
            <a:pPr marL="285750" indent="-285750">
              <a:lnSpc>
                <a:spcPct val="90000"/>
              </a:lnSpc>
              <a:buClr>
                <a:srgbClr val="000000"/>
              </a:buClr>
              <a:buSzPct val="100000"/>
              <a:buFont typeface="Arial" panose="020B0604020202020204" pitchFamily="34" charset="0"/>
              <a:buChar char="•"/>
            </a:pPr>
            <a:r>
              <a:rPr lang="en-US" sz="1400" dirty="0">
                <a:solidFill>
                  <a:schemeClr val="tx1"/>
                </a:solidFill>
                <a:latin typeface="FuturaBookC" panose="04000500000000000000" pitchFamily="82" charset="0"/>
                <a:cs typeface="Arial" panose="020B0604020202020204" pitchFamily="34" charset="0"/>
              </a:rPr>
              <a:t>Ensure long-term community development through boosting </a:t>
            </a:r>
            <a:r>
              <a:rPr lang="en-US" sz="1400" b="1" dirty="0">
                <a:solidFill>
                  <a:schemeClr val="tx1"/>
                </a:solidFill>
                <a:latin typeface="FuturaBookC" panose="04000500000000000000" pitchFamily="82" charset="0"/>
                <a:cs typeface="Arial" panose="020B0604020202020204" pitchFamily="34" charset="0"/>
              </a:rPr>
              <a:t>high</a:t>
            </a:r>
            <a:r>
              <a:rPr lang="en-US" sz="1400" dirty="0">
                <a:solidFill>
                  <a:schemeClr val="tx1"/>
                </a:solidFill>
                <a:latin typeface="FuturaBookC" panose="04000500000000000000" pitchFamily="82" charset="0"/>
                <a:cs typeface="Arial" panose="020B0604020202020204" pitchFamily="34" charset="0"/>
              </a:rPr>
              <a:t> </a:t>
            </a:r>
            <a:r>
              <a:rPr lang="en-US" sz="1400" b="1" dirty="0">
                <a:solidFill>
                  <a:schemeClr val="tx1"/>
                </a:solidFill>
                <a:latin typeface="FuturaBookC" panose="04000500000000000000" pitchFamily="82" charset="0"/>
                <a:cs typeface="Arial" panose="020B0604020202020204" pitchFamily="34" charset="0"/>
              </a:rPr>
              <a:t>quality</a:t>
            </a:r>
            <a:r>
              <a:rPr lang="en-US" sz="1400" dirty="0">
                <a:solidFill>
                  <a:schemeClr val="tx1"/>
                </a:solidFill>
                <a:latin typeface="FuturaBookC" panose="04000500000000000000" pitchFamily="82" charset="0"/>
                <a:cs typeface="Arial" panose="020B0604020202020204" pitchFamily="34" charset="0"/>
              </a:rPr>
              <a:t> medical, education and cultural </a:t>
            </a:r>
            <a:r>
              <a:rPr lang="en-US" sz="1400" b="1" dirty="0">
                <a:solidFill>
                  <a:schemeClr val="tx1"/>
                </a:solidFill>
                <a:latin typeface="FuturaBookC" panose="04000500000000000000" pitchFamily="82" charset="0"/>
                <a:cs typeface="Arial" panose="020B0604020202020204" pitchFamily="34" charset="0"/>
              </a:rPr>
              <a:t>services</a:t>
            </a:r>
            <a:r>
              <a:rPr lang="en-US" sz="1400" dirty="0">
                <a:solidFill>
                  <a:schemeClr val="tx1"/>
                </a:solidFill>
                <a:latin typeface="FuturaBookC" panose="04000500000000000000" pitchFamily="82" charset="0"/>
                <a:cs typeface="Arial" panose="020B0604020202020204" pitchFamily="34" charset="0"/>
              </a:rPr>
              <a:t>, as well as </a:t>
            </a:r>
            <a:r>
              <a:rPr lang="en-US" sz="1400" b="1" dirty="0">
                <a:solidFill>
                  <a:schemeClr val="tx1"/>
                </a:solidFill>
                <a:latin typeface="FuturaBookC" panose="04000500000000000000" pitchFamily="82" charset="0"/>
                <a:cs typeface="Arial" panose="020B0604020202020204" pitchFamily="34" charset="0"/>
              </a:rPr>
              <a:t>inclusive</a:t>
            </a:r>
            <a:r>
              <a:rPr lang="en-US" sz="1400" dirty="0">
                <a:solidFill>
                  <a:schemeClr val="tx1"/>
                </a:solidFill>
                <a:latin typeface="FuturaBookC" panose="04000500000000000000" pitchFamily="82" charset="0"/>
                <a:cs typeface="Arial" panose="020B0604020202020204" pitchFamily="34" charset="0"/>
              </a:rPr>
              <a:t> environment </a:t>
            </a:r>
          </a:p>
          <a:p>
            <a:pPr>
              <a:lnSpc>
                <a:spcPct val="90000"/>
              </a:lnSpc>
              <a:spcBef>
                <a:spcPts val="1200"/>
              </a:spcBef>
              <a:buClr>
                <a:srgbClr val="000000"/>
              </a:buClr>
              <a:buSzPct val="100000"/>
            </a:pPr>
            <a:r>
              <a:rPr lang="en-US" sz="1400" b="1" dirty="0">
                <a:solidFill>
                  <a:srgbClr val="FFC000"/>
                </a:solidFill>
                <a:latin typeface="FuturaBookC" panose="04000500000000000000" pitchFamily="82" charset="0"/>
                <a:cs typeface="Arial" panose="020B0604020202020204" pitchFamily="34" charset="0"/>
              </a:rPr>
              <a:t>Wealthy and stable community</a:t>
            </a:r>
          </a:p>
          <a:p>
            <a:pPr marL="285750" indent="-285750">
              <a:lnSpc>
                <a:spcPct val="90000"/>
              </a:lnSpc>
              <a:buClr>
                <a:srgbClr val="000000"/>
              </a:buClr>
              <a:buSzPct val="100000"/>
              <a:buFont typeface="Arial" panose="020B0604020202020204" pitchFamily="34" charset="0"/>
              <a:buChar char="•"/>
            </a:pPr>
            <a:r>
              <a:rPr lang="en-US" sz="1400" dirty="0">
                <a:solidFill>
                  <a:schemeClr val="tx1"/>
                </a:solidFill>
                <a:latin typeface="FuturaBookC" panose="04000500000000000000" pitchFamily="82" charset="0"/>
                <a:cs typeface="Arial" panose="020B0604020202020204" pitchFamily="34" charset="0"/>
              </a:rPr>
              <a:t>Create investment opportunities to </a:t>
            </a:r>
            <a:r>
              <a:rPr lang="en-US" sz="1400" b="1" dirty="0">
                <a:solidFill>
                  <a:schemeClr val="tx1"/>
                </a:solidFill>
                <a:latin typeface="FuturaBookC" panose="04000500000000000000" pitchFamily="82" charset="0"/>
                <a:cs typeface="Arial" panose="020B0604020202020204" pitchFamily="34" charset="0"/>
              </a:rPr>
              <a:t>attract business</a:t>
            </a:r>
            <a:r>
              <a:rPr lang="en-US" sz="1400" dirty="0">
                <a:solidFill>
                  <a:schemeClr val="tx1"/>
                </a:solidFill>
                <a:latin typeface="FuturaBookC" panose="04000500000000000000" pitchFamily="82" charset="0"/>
                <a:cs typeface="Arial" panose="020B0604020202020204" pitchFamily="34" charset="0"/>
              </a:rPr>
              <a:t> and </a:t>
            </a:r>
            <a:r>
              <a:rPr lang="en-US" sz="1400" b="1" dirty="0">
                <a:solidFill>
                  <a:schemeClr val="tx1"/>
                </a:solidFill>
                <a:latin typeface="FuturaBookC" panose="04000500000000000000" pitchFamily="82" charset="0"/>
                <a:cs typeface="Arial" panose="020B0604020202020204" pitchFamily="34" charset="0"/>
              </a:rPr>
              <a:t>generate new income streams </a:t>
            </a:r>
            <a:r>
              <a:rPr lang="en-US" sz="1400" dirty="0">
                <a:solidFill>
                  <a:schemeClr val="tx1"/>
                </a:solidFill>
                <a:latin typeface="FuturaBookC" panose="04000500000000000000" pitchFamily="82" charset="0"/>
                <a:cs typeface="Arial" panose="020B0604020202020204" pitchFamily="34" charset="0"/>
              </a:rPr>
              <a:t>for the community</a:t>
            </a:r>
            <a:endParaRPr lang="en-US" sz="1400" b="1" dirty="0">
              <a:solidFill>
                <a:srgbClr val="FBCF3A"/>
              </a:solidFill>
              <a:latin typeface="FuturaBookC" panose="04000500000000000000" pitchFamily="82" charset="0"/>
              <a:cs typeface="Arial" panose="020B0604020202020204" pitchFamily="34" charset="0"/>
            </a:endParaRPr>
          </a:p>
        </p:txBody>
      </p:sp>
      <p:sp>
        <p:nvSpPr>
          <p:cNvPr id="19" name="Rectangle 2">
            <a:extLst>
              <a:ext uri="{FF2B5EF4-FFF2-40B4-BE49-F238E27FC236}">
                <a16:creationId xmlns:a16="http://schemas.microsoft.com/office/drawing/2014/main" id="{D505C7D3-2159-4B4E-A6EE-0EBFE357F188}"/>
              </a:ext>
            </a:extLst>
          </p:cNvPr>
          <p:cNvSpPr/>
          <p:nvPr/>
        </p:nvSpPr>
        <p:spPr>
          <a:xfrm>
            <a:off x="4077478" y="2954733"/>
            <a:ext cx="4843130" cy="2513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411480" rtlCol="0" anchor="t"/>
          <a:lstStyle/>
          <a:p>
            <a:pPr marL="285750" indent="-285750">
              <a:lnSpc>
                <a:spcPct val="90000"/>
              </a:lnSpc>
              <a:spcBef>
                <a:spcPts val="600"/>
              </a:spcBef>
              <a:buClr>
                <a:srgbClr val="000000"/>
              </a:buClr>
              <a:buSzPct val="100000"/>
              <a:buFont typeface="Arial" panose="020B0604020202020204" pitchFamily="34" charset="0"/>
              <a:buChar char="•"/>
            </a:pPr>
            <a:r>
              <a:rPr lang="en-US" sz="1400" dirty="0">
                <a:solidFill>
                  <a:schemeClr val="tx1"/>
                </a:solidFill>
                <a:latin typeface="FuturaBookC" panose="04000500000000000000" pitchFamily="82" charset="0"/>
                <a:cs typeface="Arial" panose="020B0604020202020204" pitchFamily="34" charset="0"/>
              </a:rPr>
              <a:t>World’s </a:t>
            </a:r>
            <a:r>
              <a:rPr lang="en-US" sz="1400" b="1" dirty="0">
                <a:solidFill>
                  <a:srgbClr val="0074B5"/>
                </a:solidFill>
                <a:latin typeface="FuturaBookC" panose="04000500000000000000" pitchFamily="82" charset="0"/>
                <a:cs typeface="Arial" panose="020B0604020202020204" pitchFamily="34" charset="0"/>
              </a:rPr>
              <a:t>best practice </a:t>
            </a:r>
            <a:r>
              <a:rPr lang="en-US" sz="1400" dirty="0">
                <a:solidFill>
                  <a:schemeClr val="tx1"/>
                </a:solidFill>
                <a:latin typeface="FuturaBookC" panose="04000500000000000000" pitchFamily="82" charset="0"/>
                <a:cs typeface="Arial" panose="020B0604020202020204" pitchFamily="34" charset="0"/>
              </a:rPr>
              <a:t>to </a:t>
            </a:r>
            <a:r>
              <a:rPr lang="en-US" sz="1400" b="1" dirty="0">
                <a:solidFill>
                  <a:srgbClr val="0074B5"/>
                </a:solidFill>
                <a:latin typeface="FuturaBookC" panose="04000500000000000000" pitchFamily="82" charset="0"/>
                <a:cs typeface="Arial" panose="020B0604020202020204" pitchFamily="34" charset="0"/>
              </a:rPr>
              <a:t>serve</a:t>
            </a:r>
            <a:r>
              <a:rPr lang="en-US" sz="1400" dirty="0">
                <a:solidFill>
                  <a:schemeClr val="tx1"/>
                </a:solidFill>
                <a:latin typeface="FuturaBookC" panose="04000500000000000000" pitchFamily="82" charset="0"/>
                <a:cs typeface="Arial" panose="020B0604020202020204" pitchFamily="34" charset="0"/>
              </a:rPr>
              <a:t> </a:t>
            </a:r>
            <a:r>
              <a:rPr lang="en-US" sz="1400" b="1" dirty="0">
                <a:solidFill>
                  <a:srgbClr val="0074B5"/>
                </a:solidFill>
                <a:latin typeface="FuturaBookC" panose="04000500000000000000" pitchFamily="82" charset="0"/>
                <a:cs typeface="Arial" panose="020B0604020202020204" pitchFamily="34" charset="0"/>
              </a:rPr>
              <a:t>community </a:t>
            </a:r>
            <a:r>
              <a:rPr lang="en-US" sz="1400" dirty="0">
                <a:solidFill>
                  <a:schemeClr val="tx1"/>
                </a:solidFill>
                <a:latin typeface="FuturaBookC" panose="04000500000000000000" pitchFamily="82" charset="0"/>
                <a:cs typeface="Arial" panose="020B0604020202020204" pitchFamily="34" charset="0"/>
              </a:rPr>
              <a:t>needs. Most of the team members operate global with full awareness of the local context. It helps to combine community needs with world’s best practice.</a:t>
            </a:r>
          </a:p>
          <a:p>
            <a:pPr marL="285750" indent="-285750">
              <a:lnSpc>
                <a:spcPct val="90000"/>
              </a:lnSpc>
              <a:spcBef>
                <a:spcPts val="600"/>
              </a:spcBef>
              <a:buClr>
                <a:srgbClr val="000000"/>
              </a:buClr>
              <a:buSzPct val="100000"/>
              <a:buFont typeface="Arial" panose="020B0604020202020204" pitchFamily="34" charset="0"/>
              <a:buChar char="•"/>
            </a:pPr>
            <a:r>
              <a:rPr lang="en-US" sz="1400" b="1" dirty="0">
                <a:solidFill>
                  <a:srgbClr val="0074B5"/>
                </a:solidFill>
                <a:latin typeface="FuturaBookC" panose="04000500000000000000" pitchFamily="82" charset="0"/>
                <a:cs typeface="Arial" panose="020B0604020202020204" pitchFamily="34" charset="0"/>
              </a:rPr>
              <a:t>Excellence</a:t>
            </a:r>
            <a:r>
              <a:rPr lang="en-US" sz="1400" dirty="0">
                <a:solidFill>
                  <a:schemeClr val="tx1"/>
                </a:solidFill>
                <a:latin typeface="FuturaBookC" panose="04000500000000000000" pitchFamily="82" charset="0"/>
                <a:cs typeface="Arial" panose="020B0604020202020204" pitchFamily="34" charset="0"/>
              </a:rPr>
              <a:t> and </a:t>
            </a:r>
            <a:r>
              <a:rPr lang="en-US" sz="1400" b="1" dirty="0">
                <a:solidFill>
                  <a:srgbClr val="0074B5"/>
                </a:solidFill>
                <a:latin typeface="FuturaBookC" panose="04000500000000000000" pitchFamily="82" charset="0"/>
                <a:cs typeface="Arial" panose="020B0604020202020204" pitchFamily="34" charset="0"/>
              </a:rPr>
              <a:t>professionalism</a:t>
            </a:r>
            <a:r>
              <a:rPr lang="en-US" sz="1400" dirty="0">
                <a:solidFill>
                  <a:schemeClr val="tx1"/>
                </a:solidFill>
                <a:latin typeface="FuturaBookC" panose="04000500000000000000" pitchFamily="82" charset="0"/>
                <a:cs typeface="Arial" panose="020B0604020202020204" pitchFamily="34" charset="0"/>
              </a:rPr>
              <a:t> in project execution. </a:t>
            </a:r>
            <a:r>
              <a:rPr lang="en-US" sz="1400" dirty="0" err="1">
                <a:solidFill>
                  <a:schemeClr val="tx1"/>
                </a:solidFill>
                <a:latin typeface="FuturaBookC" panose="04000500000000000000" pitchFamily="82" charset="0"/>
                <a:cs typeface="Arial" panose="020B0604020202020204" pitchFamily="34" charset="0"/>
              </a:rPr>
              <a:t>URenew</a:t>
            </a:r>
            <a:r>
              <a:rPr lang="en-US" sz="1400" dirty="0">
                <a:solidFill>
                  <a:schemeClr val="tx1"/>
                </a:solidFill>
                <a:latin typeface="FuturaBookC" panose="04000500000000000000" pitchFamily="82" charset="0"/>
                <a:cs typeface="Arial" panose="020B0604020202020204" pitchFamily="34" charset="0"/>
              </a:rPr>
              <a:t> have gathered great team that is able to deliver full-cycle projects – from feasibility study and financing to go-live.</a:t>
            </a:r>
          </a:p>
          <a:p>
            <a:pPr marL="285750" indent="-285750">
              <a:lnSpc>
                <a:spcPct val="90000"/>
              </a:lnSpc>
              <a:spcBef>
                <a:spcPts val="600"/>
              </a:spcBef>
              <a:buClr>
                <a:srgbClr val="000000"/>
              </a:buClr>
              <a:buSzPct val="100000"/>
              <a:buFont typeface="Arial" panose="020B0604020202020204" pitchFamily="34" charset="0"/>
              <a:buChar char="•"/>
            </a:pPr>
            <a:r>
              <a:rPr lang="en-US" sz="1400" b="1" dirty="0">
                <a:solidFill>
                  <a:srgbClr val="0074B5"/>
                </a:solidFill>
                <a:latin typeface="FuturaBookC" panose="04000500000000000000" pitchFamily="82" charset="0"/>
                <a:cs typeface="Arial" panose="020B0604020202020204" pitchFamily="34" charset="0"/>
              </a:rPr>
              <a:t>Integrity</a:t>
            </a:r>
            <a:r>
              <a:rPr lang="en-US" sz="1400" dirty="0">
                <a:solidFill>
                  <a:schemeClr val="tx1"/>
                </a:solidFill>
                <a:latin typeface="FuturaBookC" panose="04000500000000000000" pitchFamily="82" charset="0"/>
                <a:cs typeface="Arial" panose="020B0604020202020204" pitchFamily="34" charset="0"/>
              </a:rPr>
              <a:t> and </a:t>
            </a:r>
            <a:r>
              <a:rPr lang="en-US" sz="1400" b="1" dirty="0">
                <a:solidFill>
                  <a:srgbClr val="0074B5"/>
                </a:solidFill>
                <a:latin typeface="FuturaBookC" panose="04000500000000000000" pitchFamily="82" charset="0"/>
                <a:cs typeface="Arial" panose="020B0604020202020204" pitchFamily="34" charset="0"/>
              </a:rPr>
              <a:t>transparency</a:t>
            </a:r>
            <a:r>
              <a:rPr lang="en-US" sz="1400" dirty="0">
                <a:solidFill>
                  <a:schemeClr val="tx1"/>
                </a:solidFill>
                <a:latin typeface="FuturaBookC" panose="04000500000000000000" pitchFamily="82" charset="0"/>
                <a:cs typeface="Arial" panose="020B0604020202020204" pitchFamily="34" charset="0"/>
              </a:rPr>
              <a:t> in everything we do. Our legal and operating model ensures full spend transparency - different legal entities and teams are responsible for fund raising and project execution. We assure effective internal controls at key project execution stages – sourcing and construction control</a:t>
            </a:r>
          </a:p>
          <a:p>
            <a:pPr marL="285750" indent="-285750">
              <a:lnSpc>
                <a:spcPct val="90000"/>
              </a:lnSpc>
              <a:spcBef>
                <a:spcPts val="1800"/>
              </a:spcBef>
              <a:buClr>
                <a:srgbClr val="000000"/>
              </a:buClr>
              <a:buSzPct val="100000"/>
              <a:buFont typeface="Arial" panose="020B0604020202020204" pitchFamily="34" charset="0"/>
              <a:buChar char="•"/>
            </a:pPr>
            <a:endParaRPr lang="en-US" sz="1400" dirty="0">
              <a:solidFill>
                <a:schemeClr val="tx1"/>
              </a:solidFill>
              <a:latin typeface="FuturaBookC" panose="04000500000000000000" pitchFamily="82" charset="0"/>
              <a:cs typeface="Arial" panose="020B0604020202020204" pitchFamily="34" charset="0"/>
            </a:endParaRPr>
          </a:p>
        </p:txBody>
      </p:sp>
    </p:spTree>
    <p:extLst>
      <p:ext uri="{BB962C8B-B14F-4D97-AF65-F5344CB8AC3E}">
        <p14:creationId xmlns:p14="http://schemas.microsoft.com/office/powerpoint/2010/main" val="195057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6684681-9A71-BAC2-33F3-38B167E65CD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41" name="think-cell Slide" r:id="rId4" imgW="395" imgH="396" progId="TCLayout.ActiveDocument.1">
                  <p:embed/>
                </p:oleObj>
              </mc:Choice>
              <mc:Fallback>
                <p:oleObj name="think-cell Slide" r:id="rId4" imgW="395" imgH="396" progId="TCLayout.ActiveDocument.1">
                  <p:embed/>
                  <p:pic>
                    <p:nvPicPr>
                      <p:cNvPr id="7" name="Object 6" hidden="1">
                        <a:extLst>
                          <a:ext uri="{FF2B5EF4-FFF2-40B4-BE49-F238E27FC236}">
                            <a16:creationId xmlns:a16="http://schemas.microsoft.com/office/drawing/2014/main" id="{96684681-9A71-BAC2-33F3-38B167E65C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830F0CD2-D8CE-04C7-6C1A-AA68524B3F29}"/>
              </a:ext>
            </a:extLst>
          </p:cNvPr>
          <p:cNvSpPr/>
          <p:nvPr/>
        </p:nvSpPr>
        <p:spPr>
          <a:xfrm>
            <a:off x="299719" y="802382"/>
            <a:ext cx="4218727" cy="228600"/>
          </a:xfrm>
          <a:prstGeom prst="rect">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uturaBookC" panose="04000500000000000000" pitchFamily="82" charset="0"/>
              </a:rPr>
              <a:t>Project prerequisites</a:t>
            </a:r>
            <a:endParaRPr lang="ru-RU" sz="1400" b="1" dirty="0">
              <a:solidFill>
                <a:schemeClr val="bg1"/>
              </a:solidFill>
              <a:latin typeface="FuturaBookC" panose="04000500000000000000" pitchFamily="82" charset="0"/>
            </a:endParaRPr>
          </a:p>
        </p:txBody>
      </p:sp>
      <p:pic>
        <p:nvPicPr>
          <p:cNvPr id="8" name="Picture 7" descr="A building with trees around it&#10;&#10;Description automatically generated with low confidence">
            <a:extLst>
              <a:ext uri="{FF2B5EF4-FFF2-40B4-BE49-F238E27FC236}">
                <a16:creationId xmlns:a16="http://schemas.microsoft.com/office/drawing/2014/main" id="{2C882F89-6F52-D7D0-99C8-8E20EB3F7CF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30241" y="5062937"/>
            <a:ext cx="1973443" cy="1456913"/>
          </a:xfrm>
          <a:prstGeom prst="rect">
            <a:avLst/>
          </a:prstGeom>
        </p:spPr>
      </p:pic>
      <p:pic>
        <p:nvPicPr>
          <p:cNvPr id="10" name="Picture 9" descr="A picture containing outdoor, sky, car, ground&#10;&#10;Description automatically generated">
            <a:extLst>
              <a:ext uri="{FF2B5EF4-FFF2-40B4-BE49-F238E27FC236}">
                <a16:creationId xmlns:a16="http://schemas.microsoft.com/office/drawing/2014/main" id="{D674140E-BA73-C1E7-95F2-4E6DAB4819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57803" y="5053551"/>
            <a:ext cx="1973444" cy="1466299"/>
          </a:xfrm>
          <a:prstGeom prst="rect">
            <a:avLst/>
          </a:prstGeom>
        </p:spPr>
      </p:pic>
      <p:pic>
        <p:nvPicPr>
          <p:cNvPr id="12" name="Picture 11" descr="A sign on a building&#10;&#10;Description automatically generated with medium confidence">
            <a:extLst>
              <a:ext uri="{FF2B5EF4-FFF2-40B4-BE49-F238E27FC236}">
                <a16:creationId xmlns:a16="http://schemas.microsoft.com/office/drawing/2014/main" id="{41B1CD84-D7A5-3DA0-07FF-55122D8F358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85364" y="5053553"/>
            <a:ext cx="1973444" cy="1466300"/>
          </a:xfrm>
          <a:prstGeom prst="rect">
            <a:avLst/>
          </a:prstGeom>
        </p:spPr>
      </p:pic>
      <p:pic>
        <p:nvPicPr>
          <p:cNvPr id="15" name="Picture 14" descr="A destroyed building with debris all over it&#10;&#10;Description automatically generated with low confidence">
            <a:extLst>
              <a:ext uri="{FF2B5EF4-FFF2-40B4-BE49-F238E27FC236}">
                <a16:creationId xmlns:a16="http://schemas.microsoft.com/office/drawing/2014/main" id="{FF402889-7FCE-EC75-1C36-0A0676AE295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12926" y="5053548"/>
            <a:ext cx="1973443" cy="1466302"/>
          </a:xfrm>
          <a:prstGeom prst="rect">
            <a:avLst/>
          </a:prstGeom>
        </p:spPr>
      </p:pic>
      <p:sp>
        <p:nvSpPr>
          <p:cNvPr id="6" name="Заголовок 5">
            <a:extLst>
              <a:ext uri="{FF2B5EF4-FFF2-40B4-BE49-F238E27FC236}">
                <a16:creationId xmlns:a16="http://schemas.microsoft.com/office/drawing/2014/main" id="{5BF88A4F-4DD8-4B61-858F-40F6E327A2B1}"/>
              </a:ext>
            </a:extLst>
          </p:cNvPr>
          <p:cNvSpPr>
            <a:spLocks noGrp="1"/>
          </p:cNvSpPr>
          <p:nvPr>
            <p:ph type="title"/>
          </p:nvPr>
        </p:nvSpPr>
        <p:spPr>
          <a:xfrm>
            <a:off x="324003" y="438163"/>
            <a:ext cx="7218072" cy="434975"/>
          </a:xfrm>
        </p:spPr>
        <p:txBody>
          <a:bodyPr vert="horz"/>
          <a:lstStyle/>
          <a:p>
            <a:r>
              <a:rPr lang="en-US" dirty="0" err="1"/>
              <a:t>Byshiv</a:t>
            </a:r>
            <a:r>
              <a:rPr lang="en-US" dirty="0"/>
              <a:t> community current state</a:t>
            </a:r>
            <a:endParaRPr lang="ru-RU" dirty="0"/>
          </a:p>
        </p:txBody>
      </p:sp>
      <p:sp>
        <p:nvSpPr>
          <p:cNvPr id="22" name="Rectangle 3">
            <a:extLst>
              <a:ext uri="{FF2B5EF4-FFF2-40B4-BE49-F238E27FC236}">
                <a16:creationId xmlns:a16="http://schemas.microsoft.com/office/drawing/2014/main" id="{B80BBBF0-60C1-4C6A-BE3D-5D8D9B33E66E}"/>
              </a:ext>
            </a:extLst>
          </p:cNvPr>
          <p:cNvSpPr/>
          <p:nvPr/>
        </p:nvSpPr>
        <p:spPr>
          <a:xfrm>
            <a:off x="4625554" y="802382"/>
            <a:ext cx="4176000" cy="2326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FuturaBookC" panose="04000500000000000000" pitchFamily="82" charset="0"/>
              </a:rPr>
              <a:t>Map and some info on Byshiv&amp;Yasnogorodka</a:t>
            </a:r>
          </a:p>
        </p:txBody>
      </p:sp>
      <p:sp>
        <p:nvSpPr>
          <p:cNvPr id="21" name="Rectangle 1">
            <a:extLst>
              <a:ext uri="{FF2B5EF4-FFF2-40B4-BE49-F238E27FC236}">
                <a16:creationId xmlns:a16="http://schemas.microsoft.com/office/drawing/2014/main" id="{5E686964-D35D-473A-8EAA-593C9C7182A5}"/>
              </a:ext>
            </a:extLst>
          </p:cNvPr>
          <p:cNvSpPr/>
          <p:nvPr/>
        </p:nvSpPr>
        <p:spPr>
          <a:xfrm>
            <a:off x="4625554" y="1159694"/>
            <a:ext cx="4153848" cy="126764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900" dirty="0">
              <a:solidFill>
                <a:schemeClr val="bg1"/>
              </a:solidFill>
            </a:endParaRPr>
          </a:p>
        </p:txBody>
      </p:sp>
      <p:sp>
        <p:nvSpPr>
          <p:cNvPr id="5" name="Прямоугольник 4">
            <a:extLst>
              <a:ext uri="{FF2B5EF4-FFF2-40B4-BE49-F238E27FC236}">
                <a16:creationId xmlns:a16="http://schemas.microsoft.com/office/drawing/2014/main" id="{F90E5962-B9C3-4179-AE9A-ECEA694ECCC9}"/>
              </a:ext>
            </a:extLst>
          </p:cNvPr>
          <p:cNvSpPr/>
          <p:nvPr/>
        </p:nvSpPr>
        <p:spPr>
          <a:xfrm>
            <a:off x="4636630" y="1102309"/>
            <a:ext cx="4153847" cy="1643014"/>
          </a:xfrm>
          <a:prstGeom prst="rect">
            <a:avLst/>
          </a:prstGeom>
          <a:solidFill>
            <a:srgbClr val="FEF0C0"/>
          </a:solidFill>
        </p:spPr>
        <p:txBody>
          <a:bodyPr wrap="square">
            <a:spAutoFit/>
          </a:bodyPr>
          <a:lstStyle/>
          <a:p>
            <a:pPr>
              <a:lnSpc>
                <a:spcPct val="90000"/>
              </a:lnSpc>
              <a:spcBef>
                <a:spcPts val="200"/>
              </a:spcBef>
              <a:spcAft>
                <a:spcPts val="0"/>
              </a:spcAft>
            </a:pPr>
            <a:r>
              <a:rPr lang="en-US" sz="1100" b="1" dirty="0">
                <a:latin typeface="FuturaBookC" panose="04000500000000000000" pitchFamily="82" charset="0"/>
                <a:ea typeface="Calibri" panose="020F0502020204030204" pitchFamily="34" charset="0"/>
                <a:cs typeface="Times New Roman" panose="02020603050405020304" pitchFamily="18" charset="0"/>
              </a:rPr>
              <a:t>Byshiv community</a:t>
            </a:r>
            <a:endParaRPr lang="en-US" sz="1100" dirty="0">
              <a:latin typeface="FuturaBookC" panose="04000500000000000000" pitchFamily="82" charset="0"/>
              <a:ea typeface="Calibri" panose="020F0502020204030204" pitchFamily="34" charset="0"/>
              <a:cs typeface="Times New Roman" panose="02020603050405020304" pitchFamily="18" charset="0"/>
            </a:endParaRPr>
          </a:p>
          <a:p>
            <a:pPr marL="171450" indent="-171450" algn="just">
              <a:lnSpc>
                <a:spcPct val="90000"/>
              </a:lnSpc>
              <a:spcBef>
                <a:spcPts val="200"/>
              </a:spcBef>
              <a:buClr>
                <a:srgbClr val="000000"/>
              </a:buClr>
              <a:buSzPct val="100000"/>
              <a:buFont typeface="Arial" panose="020B0604020202020204" pitchFamily="34" charset="0"/>
              <a:buChar char="•"/>
            </a:pPr>
            <a:r>
              <a:rPr lang="en-US" sz="1100" dirty="0">
                <a:latin typeface="FuturaBookC" panose="04000500000000000000" pitchFamily="82" charset="0"/>
                <a:ea typeface="Calibri" panose="020F0502020204030204" pitchFamily="34" charset="0"/>
                <a:cs typeface="Times New Roman" panose="02020603050405020304" pitchFamily="18" charset="0"/>
              </a:rPr>
              <a:t>Byshiv center village and 15 community villages with own infrastructure</a:t>
            </a:r>
          </a:p>
          <a:p>
            <a:pPr marL="171450" indent="-171450" algn="just">
              <a:lnSpc>
                <a:spcPct val="90000"/>
              </a:lnSpc>
              <a:spcBef>
                <a:spcPts val="200"/>
              </a:spcBef>
              <a:buClr>
                <a:srgbClr val="000000"/>
              </a:buClr>
              <a:buSzPct val="100000"/>
              <a:buFont typeface="Arial" panose="020B0604020202020204" pitchFamily="34" charset="0"/>
              <a:buChar char="•"/>
            </a:pPr>
            <a:r>
              <a:rPr lang="en-US" sz="1100" dirty="0">
                <a:latin typeface="FuturaBookC" panose="04000500000000000000" pitchFamily="82" charset="0"/>
                <a:ea typeface="Calibri" panose="020F0502020204030204" pitchFamily="34" charset="0"/>
                <a:cs typeface="Times New Roman" panose="02020603050405020304" pitchFamily="18" charset="0"/>
              </a:rPr>
              <a:t>+8000 residents</a:t>
            </a:r>
          </a:p>
          <a:p>
            <a:pPr marL="171450" indent="-171450" algn="just">
              <a:lnSpc>
                <a:spcPct val="90000"/>
              </a:lnSpc>
              <a:spcBef>
                <a:spcPts val="200"/>
              </a:spcBef>
              <a:buClr>
                <a:srgbClr val="000000"/>
              </a:buClr>
              <a:buSzPct val="100000"/>
              <a:buFont typeface="Arial" panose="020B0604020202020204" pitchFamily="34" charset="0"/>
              <a:buChar char="•"/>
            </a:pPr>
            <a:r>
              <a:rPr lang="en-US" sz="1100" dirty="0">
                <a:latin typeface="FuturaBookC" panose="04000500000000000000" pitchFamily="82" charset="0"/>
                <a:ea typeface="Calibri" panose="020F0502020204030204" pitchFamily="34" charset="0"/>
                <a:cs typeface="Times New Roman" panose="02020603050405020304" pitchFamily="18" charset="0"/>
              </a:rPr>
              <a:t>50 km from Kyiv </a:t>
            </a:r>
          </a:p>
          <a:p>
            <a:pPr marL="171450" indent="-171450" algn="just">
              <a:lnSpc>
                <a:spcPct val="90000"/>
              </a:lnSpc>
              <a:spcBef>
                <a:spcPts val="200"/>
              </a:spcBef>
              <a:buClr>
                <a:srgbClr val="000000"/>
              </a:buClr>
              <a:buSzPct val="100000"/>
              <a:buFont typeface="Arial" panose="020B0604020202020204" pitchFamily="34" charset="0"/>
              <a:buChar char="•"/>
            </a:pPr>
            <a:r>
              <a:rPr lang="en-US" sz="1100" dirty="0">
                <a:latin typeface="FuturaBookC" panose="04000500000000000000" pitchFamily="82" charset="0"/>
                <a:ea typeface="Calibri" panose="020F0502020204030204" pitchFamily="34" charset="0"/>
                <a:cs typeface="Times New Roman" panose="02020603050405020304" pitchFamily="18" charset="0"/>
              </a:rPr>
              <a:t>280 sq. km territory with a beautiful natural landscape</a:t>
            </a:r>
          </a:p>
          <a:p>
            <a:pPr marL="171450" indent="-171450" algn="just">
              <a:lnSpc>
                <a:spcPct val="90000"/>
              </a:lnSpc>
              <a:spcBef>
                <a:spcPts val="200"/>
              </a:spcBef>
              <a:buClr>
                <a:srgbClr val="000000"/>
              </a:buClr>
              <a:buSzPct val="100000"/>
              <a:buFont typeface="Arial" panose="020B0604020202020204" pitchFamily="34" charset="0"/>
              <a:buChar char="•"/>
            </a:pPr>
            <a:r>
              <a:rPr lang="en-US" sz="1100" dirty="0">
                <a:latin typeface="FuturaBookC" panose="04000500000000000000" pitchFamily="82" charset="0"/>
                <a:ea typeface="Calibri" panose="020F0502020204030204" pitchFamily="34" charset="0"/>
                <a:cs typeface="Times New Roman" panose="02020603050405020304" pitchFamily="18" charset="0"/>
              </a:rPr>
              <a:t>800 years of historical heritage since Kyiv Rus</a:t>
            </a:r>
          </a:p>
          <a:p>
            <a:pPr marL="171450" indent="-171450" algn="just">
              <a:lnSpc>
                <a:spcPct val="90000"/>
              </a:lnSpc>
              <a:spcBef>
                <a:spcPts val="200"/>
              </a:spcBef>
              <a:buClr>
                <a:srgbClr val="000000"/>
              </a:buClr>
              <a:buSzPct val="100000"/>
              <a:buFont typeface="Arial" panose="020B0604020202020204" pitchFamily="34" charset="0"/>
              <a:buChar char="•"/>
            </a:pPr>
            <a:r>
              <a:rPr lang="en-US" sz="1100" dirty="0">
                <a:latin typeface="FuturaBookC" panose="04000500000000000000" pitchFamily="82" charset="0"/>
                <a:ea typeface="Calibri" panose="020F0502020204030204" pitchFamily="34" charset="0"/>
                <a:cs typeface="Times New Roman" panose="02020603050405020304" pitchFamily="18" charset="0"/>
              </a:rPr>
              <a:t>10 km of the legendary Serpent`s Walls</a:t>
            </a:r>
          </a:p>
          <a:p>
            <a:pPr marL="171450" indent="-171450" algn="just">
              <a:lnSpc>
                <a:spcPct val="90000"/>
              </a:lnSpc>
              <a:spcBef>
                <a:spcPts val="200"/>
              </a:spcBef>
              <a:buClr>
                <a:srgbClr val="000000"/>
              </a:buClr>
              <a:buSzPct val="100000"/>
              <a:buFont typeface="Arial" panose="020B0604020202020204" pitchFamily="34" charset="0"/>
              <a:buChar char="•"/>
            </a:pPr>
            <a:r>
              <a:rPr lang="en-US" sz="1100" dirty="0">
                <a:latin typeface="FuturaBookC" panose="04000500000000000000" pitchFamily="82" charset="0"/>
                <a:ea typeface="Calibri" panose="020F0502020204030204" pitchFamily="34" charset="0"/>
                <a:cs typeface="Times New Roman" panose="02020603050405020304" pitchFamily="18" charset="0"/>
              </a:rPr>
              <a:t>1 famous ostrich farm</a:t>
            </a:r>
            <a:endParaRPr lang="en-US" sz="1100" dirty="0">
              <a:effectLst/>
              <a:latin typeface="FuturaBookC" panose="04000500000000000000" pitchFamily="82"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5EC7011B-4D22-8CCC-21B1-B039004A8C95}"/>
              </a:ext>
            </a:extLst>
          </p:cNvPr>
          <p:cNvGrpSpPr/>
          <p:nvPr/>
        </p:nvGrpSpPr>
        <p:grpSpPr>
          <a:xfrm>
            <a:off x="4657803" y="2745323"/>
            <a:ext cx="4205683" cy="2291051"/>
            <a:chOff x="4671988" y="2321668"/>
            <a:chExt cx="4153847" cy="2214663"/>
          </a:xfrm>
        </p:grpSpPr>
        <p:pic>
          <p:nvPicPr>
            <p:cNvPr id="11" name="Рисунок 10">
              <a:extLst>
                <a:ext uri="{FF2B5EF4-FFF2-40B4-BE49-F238E27FC236}">
                  <a16:creationId xmlns:a16="http://schemas.microsoft.com/office/drawing/2014/main" id="{2C922F37-23DA-40E9-A167-F1AC257892C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71988" y="2321668"/>
              <a:ext cx="4153847" cy="2214663"/>
            </a:xfrm>
            <a:prstGeom prst="rect">
              <a:avLst/>
            </a:prstGeom>
          </p:spPr>
        </p:pic>
        <p:grpSp>
          <p:nvGrpSpPr>
            <p:cNvPr id="17" name="Group 16">
              <a:extLst>
                <a:ext uri="{FF2B5EF4-FFF2-40B4-BE49-F238E27FC236}">
                  <a16:creationId xmlns:a16="http://schemas.microsoft.com/office/drawing/2014/main" id="{BDAAA9E5-D2AC-FC7E-4AF9-B0DCC183D469}"/>
                </a:ext>
              </a:extLst>
            </p:cNvPr>
            <p:cNvGrpSpPr/>
            <p:nvPr/>
          </p:nvGrpSpPr>
          <p:grpSpPr>
            <a:xfrm>
              <a:off x="5009885" y="3682860"/>
              <a:ext cx="233344" cy="231852"/>
              <a:chOff x="5075560" y="3901663"/>
              <a:chExt cx="139977" cy="141190"/>
            </a:xfrm>
          </p:grpSpPr>
          <p:sp>
            <p:nvSpPr>
              <p:cNvPr id="9" name="Teardrop 8">
                <a:extLst>
                  <a:ext uri="{FF2B5EF4-FFF2-40B4-BE49-F238E27FC236}">
                    <a16:creationId xmlns:a16="http://schemas.microsoft.com/office/drawing/2014/main" id="{7F7E1435-1FAC-432C-17B2-364FD1826366}"/>
                  </a:ext>
                </a:extLst>
              </p:cNvPr>
              <p:cNvSpPr/>
              <p:nvPr/>
            </p:nvSpPr>
            <p:spPr>
              <a:xfrm rot="7877543">
                <a:off x="5074954" y="3902269"/>
                <a:ext cx="141190" cy="13997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800" dirty="0">
                  <a:solidFill>
                    <a:schemeClr val="bg1"/>
                  </a:solidFill>
                </a:endParaRPr>
              </a:p>
            </p:txBody>
          </p:sp>
          <p:sp>
            <p:nvSpPr>
              <p:cNvPr id="16" name="Oval 15">
                <a:extLst>
                  <a:ext uri="{FF2B5EF4-FFF2-40B4-BE49-F238E27FC236}">
                    <a16:creationId xmlns:a16="http://schemas.microsoft.com/office/drawing/2014/main" id="{9B2D6C85-E074-ED48-947B-159322262A9F}"/>
                  </a:ext>
                </a:extLst>
              </p:cNvPr>
              <p:cNvSpPr/>
              <p:nvPr/>
            </p:nvSpPr>
            <p:spPr>
              <a:xfrm>
                <a:off x="5098953" y="3925525"/>
                <a:ext cx="93190" cy="93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800" dirty="0">
                  <a:solidFill>
                    <a:schemeClr val="accent1"/>
                  </a:solidFill>
                </a:endParaRPr>
              </a:p>
            </p:txBody>
          </p:sp>
        </p:grpSp>
        <p:grpSp>
          <p:nvGrpSpPr>
            <p:cNvPr id="19" name="Group 18">
              <a:extLst>
                <a:ext uri="{FF2B5EF4-FFF2-40B4-BE49-F238E27FC236}">
                  <a16:creationId xmlns:a16="http://schemas.microsoft.com/office/drawing/2014/main" id="{16718840-ABE8-2645-523D-D44B9FE51033}"/>
                </a:ext>
              </a:extLst>
            </p:cNvPr>
            <p:cNvGrpSpPr/>
            <p:nvPr/>
          </p:nvGrpSpPr>
          <p:grpSpPr>
            <a:xfrm>
              <a:off x="5638539" y="3004407"/>
              <a:ext cx="233344" cy="231852"/>
              <a:chOff x="5075560" y="3901663"/>
              <a:chExt cx="139977" cy="141190"/>
            </a:xfrm>
          </p:grpSpPr>
          <p:sp>
            <p:nvSpPr>
              <p:cNvPr id="20" name="Teardrop 19">
                <a:extLst>
                  <a:ext uri="{FF2B5EF4-FFF2-40B4-BE49-F238E27FC236}">
                    <a16:creationId xmlns:a16="http://schemas.microsoft.com/office/drawing/2014/main" id="{BDA3B59D-1BE2-67F8-83AD-79C4C2FA3095}"/>
                  </a:ext>
                </a:extLst>
              </p:cNvPr>
              <p:cNvSpPr/>
              <p:nvPr/>
            </p:nvSpPr>
            <p:spPr>
              <a:xfrm rot="7877543">
                <a:off x="5074954" y="3902269"/>
                <a:ext cx="141190" cy="13997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800" dirty="0">
                  <a:solidFill>
                    <a:schemeClr val="bg1"/>
                  </a:solidFill>
                </a:endParaRPr>
              </a:p>
            </p:txBody>
          </p:sp>
          <p:sp>
            <p:nvSpPr>
              <p:cNvPr id="23" name="Oval 22">
                <a:extLst>
                  <a:ext uri="{FF2B5EF4-FFF2-40B4-BE49-F238E27FC236}">
                    <a16:creationId xmlns:a16="http://schemas.microsoft.com/office/drawing/2014/main" id="{EFCDA7C0-C8DD-4F4A-92D8-0DE685CE108A}"/>
                  </a:ext>
                </a:extLst>
              </p:cNvPr>
              <p:cNvSpPr/>
              <p:nvPr/>
            </p:nvSpPr>
            <p:spPr>
              <a:xfrm>
                <a:off x="5098953" y="3925525"/>
                <a:ext cx="93190" cy="93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800" dirty="0">
                  <a:solidFill>
                    <a:schemeClr val="accent1"/>
                  </a:solidFill>
                </a:endParaRPr>
              </a:p>
            </p:txBody>
          </p:sp>
        </p:grpSp>
      </p:grpSp>
      <p:sp>
        <p:nvSpPr>
          <p:cNvPr id="13" name="Rectangle 12">
            <a:extLst>
              <a:ext uri="{FF2B5EF4-FFF2-40B4-BE49-F238E27FC236}">
                <a16:creationId xmlns:a16="http://schemas.microsoft.com/office/drawing/2014/main" id="{A8D0BC51-756F-CC16-5D88-90D8822E022A}"/>
              </a:ext>
            </a:extLst>
          </p:cNvPr>
          <p:cNvSpPr/>
          <p:nvPr/>
        </p:nvSpPr>
        <p:spPr>
          <a:xfrm>
            <a:off x="288645" y="1030982"/>
            <a:ext cx="4218726" cy="40225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70" b="1" dirty="0">
                <a:solidFill>
                  <a:schemeClr val="tx1"/>
                </a:solidFill>
                <a:latin typeface="FuturaBookC" panose="04000500000000000000"/>
              </a:rPr>
              <a:t>Byshiv community was in the war zone</a:t>
            </a:r>
            <a:r>
              <a:rPr lang="en-US" sz="1070" dirty="0">
                <a:solidFill>
                  <a:schemeClr val="tx1"/>
                </a:solidFill>
                <a:latin typeface="FuturaBookC" panose="04000500000000000000"/>
              </a:rPr>
              <a:t>.  The administrative center of the community, on March 3, 2022, was subjected to rocket fire (there were casualties), and on March 7, 2022, it was bombarded from the air. </a:t>
            </a:r>
          </a:p>
          <a:p>
            <a:r>
              <a:rPr lang="en-US" sz="1070" dirty="0">
                <a:solidFill>
                  <a:schemeClr val="tx1"/>
                </a:solidFill>
                <a:latin typeface="FuturaBookC" panose="04000500000000000000"/>
              </a:rPr>
              <a:t> </a:t>
            </a:r>
            <a:r>
              <a:rPr lang="en-US" sz="1070" b="1" dirty="0">
                <a:solidFill>
                  <a:schemeClr val="tx1"/>
                </a:solidFill>
                <a:latin typeface="FuturaBookC" panose="04000500000000000000"/>
              </a:rPr>
              <a:t>The village of Yasnogorodka was under constant shelling during March 2022. </a:t>
            </a:r>
            <a:r>
              <a:rPr lang="en-US" sz="1070" dirty="0">
                <a:solidFill>
                  <a:schemeClr val="tx1"/>
                </a:solidFill>
                <a:latin typeface="FuturaBookC" panose="04000500000000000000"/>
              </a:rPr>
              <a:t> </a:t>
            </a:r>
          </a:p>
          <a:p>
            <a:r>
              <a:rPr lang="en-US" sz="1070" dirty="0">
                <a:solidFill>
                  <a:schemeClr val="tx1"/>
                </a:solidFill>
                <a:latin typeface="FuturaBookC" panose="04000500000000000000"/>
              </a:rPr>
              <a:t>As a result, a </a:t>
            </a:r>
            <a:r>
              <a:rPr lang="en-US" sz="1070" b="1" dirty="0">
                <a:solidFill>
                  <a:schemeClr val="tx1"/>
                </a:solidFill>
                <a:latin typeface="FuturaBookC" panose="04000500000000000000"/>
              </a:rPr>
              <a:t>total of 2</a:t>
            </a:r>
            <a:r>
              <a:rPr lang="ru-RU" sz="1070" b="1" dirty="0">
                <a:solidFill>
                  <a:schemeClr val="tx1"/>
                </a:solidFill>
                <a:latin typeface="FuturaBookC" panose="04000500000000000000"/>
              </a:rPr>
              <a:t>57</a:t>
            </a:r>
            <a:r>
              <a:rPr lang="en-US" sz="1070" b="1" dirty="0">
                <a:solidFill>
                  <a:schemeClr val="tx1"/>
                </a:solidFill>
                <a:latin typeface="FuturaBookC" panose="04000500000000000000"/>
              </a:rPr>
              <a:t> objects were damaged </a:t>
            </a:r>
            <a:r>
              <a:rPr lang="en-US" sz="1070" dirty="0">
                <a:solidFill>
                  <a:schemeClr val="tx1"/>
                </a:solidFill>
                <a:latin typeface="FuturaBookC" panose="04000500000000000000"/>
              </a:rPr>
              <a:t>on the territory of settlements:</a:t>
            </a:r>
          </a:p>
          <a:p>
            <a:pPr marL="171450" indent="-171450">
              <a:buFont typeface="Arial" panose="020B0604020202020204" pitchFamily="34" charset="0"/>
              <a:buChar char="•"/>
            </a:pPr>
            <a:r>
              <a:rPr lang="en-US" sz="1070" b="1" dirty="0">
                <a:solidFill>
                  <a:schemeClr val="tx1"/>
                </a:solidFill>
                <a:latin typeface="FuturaBookC" panose="04000500000000000000"/>
              </a:rPr>
              <a:t>235 objects of the residential sector </a:t>
            </a:r>
            <a:r>
              <a:rPr lang="en-US" sz="1070" dirty="0">
                <a:solidFill>
                  <a:schemeClr val="tx1"/>
                </a:solidFill>
                <a:latin typeface="FuturaBookC" panose="04000500000000000000"/>
              </a:rPr>
              <a:t>were destroyed or damaged, of which 37 buildings are to be dismantled, 32 buildings are to be overhauled, 166 buildings are to be repaired; </a:t>
            </a:r>
          </a:p>
          <a:p>
            <a:pPr marL="171450" indent="-171450">
              <a:buFont typeface="Arial" panose="020B0604020202020204" pitchFamily="34" charset="0"/>
              <a:buChar char="•"/>
            </a:pPr>
            <a:r>
              <a:rPr lang="en-US" sz="1070" b="1" dirty="0">
                <a:solidFill>
                  <a:schemeClr val="tx1"/>
                </a:solidFill>
                <a:latin typeface="FuturaBookC" panose="04000500000000000000"/>
              </a:rPr>
              <a:t>22 social and commercial objects were damaged or destroyed </a:t>
            </a:r>
            <a:r>
              <a:rPr lang="en-US" sz="1070" dirty="0">
                <a:solidFill>
                  <a:schemeClr val="tx1"/>
                </a:solidFill>
                <a:latin typeface="FuturaBookC" panose="04000500000000000000"/>
              </a:rPr>
              <a:t>- 2 administrative facilities, 2 secondary schools, 2 kindergartens, 1 cultural center, 1 medical center</a:t>
            </a:r>
            <a:endParaRPr lang="en-US" sz="1070" b="1" dirty="0">
              <a:solidFill>
                <a:schemeClr val="tx1"/>
              </a:solidFill>
              <a:latin typeface="FuturaBookC" panose="04000500000000000000"/>
              <a:cs typeface="Arial" panose="020B0604020202020204" pitchFamily="34" charset="0"/>
            </a:endParaRPr>
          </a:p>
          <a:p>
            <a:pPr algn="just">
              <a:lnSpc>
                <a:spcPct val="90000"/>
              </a:lnSpc>
              <a:spcBef>
                <a:spcPts val="1200"/>
              </a:spcBef>
              <a:buClr>
                <a:srgbClr val="000000"/>
              </a:buClr>
              <a:buSzPct val="100000"/>
            </a:pPr>
            <a:r>
              <a:rPr lang="en-US" sz="1070" b="1" dirty="0">
                <a:solidFill>
                  <a:schemeClr val="tx1"/>
                </a:solidFill>
                <a:latin typeface="FuturaBookC" panose="04000500000000000000"/>
                <a:cs typeface="Arial" panose="020B0604020202020204" pitchFamily="34" charset="0"/>
              </a:rPr>
              <a:t>Currently more then 100 families with low abilities to rent housing are displaced </a:t>
            </a:r>
            <a:r>
              <a:rPr lang="en-US" sz="1070" dirty="0">
                <a:solidFill>
                  <a:schemeClr val="tx1"/>
                </a:solidFill>
                <a:latin typeface="FuturaBookC" panose="04000500000000000000"/>
                <a:cs typeface="Arial" panose="020B0604020202020204" pitchFamily="34" charset="0"/>
              </a:rPr>
              <a:t>and can not back to their homes </a:t>
            </a:r>
          </a:p>
          <a:p>
            <a:pPr algn="just">
              <a:lnSpc>
                <a:spcPct val="90000"/>
              </a:lnSpc>
              <a:spcBef>
                <a:spcPts val="1200"/>
              </a:spcBef>
              <a:buClr>
                <a:srgbClr val="000000"/>
              </a:buClr>
              <a:buSzPct val="100000"/>
            </a:pPr>
            <a:r>
              <a:rPr lang="en-US" sz="1070" b="1" dirty="0">
                <a:solidFill>
                  <a:schemeClr val="tx1"/>
                </a:solidFill>
                <a:latin typeface="FuturaBookC" panose="04000500000000000000"/>
                <a:cs typeface="Arial" panose="020B0604020202020204" pitchFamily="34" charset="0"/>
              </a:rPr>
              <a:t>Renewal requires significant resources</a:t>
            </a:r>
            <a:r>
              <a:rPr lang="en-US" sz="1070" dirty="0">
                <a:solidFill>
                  <a:schemeClr val="tx1"/>
                </a:solidFill>
                <a:latin typeface="FuturaBookC" panose="04000500000000000000"/>
                <a:cs typeface="Arial" panose="020B0604020202020204" pitchFamily="34" charset="0"/>
              </a:rPr>
              <a:t>, and the Community understands that </a:t>
            </a:r>
            <a:r>
              <a:rPr lang="en-US" sz="1070" b="1" dirty="0">
                <a:solidFill>
                  <a:schemeClr val="tx1"/>
                </a:solidFill>
                <a:latin typeface="FuturaBookC" panose="04000500000000000000"/>
                <a:cs typeface="Arial" panose="020B0604020202020204" pitchFamily="34" charset="0"/>
              </a:rPr>
              <a:t>state aid will be limited </a:t>
            </a:r>
            <a:r>
              <a:rPr lang="en-US" sz="1070" dirty="0">
                <a:solidFill>
                  <a:schemeClr val="tx1"/>
                </a:solidFill>
                <a:latin typeface="FuturaBookC" panose="04000500000000000000"/>
                <a:cs typeface="Arial" panose="020B0604020202020204" pitchFamily="34" charset="0"/>
              </a:rPr>
              <a:t>and come with significant delays. Therefore, the Community decided to </a:t>
            </a:r>
            <a:r>
              <a:rPr lang="en-US" sz="1070" b="1" dirty="0">
                <a:solidFill>
                  <a:schemeClr val="tx1"/>
                </a:solidFill>
                <a:latin typeface="FuturaBookC" panose="04000500000000000000"/>
                <a:cs typeface="Arial" panose="020B0604020202020204" pitchFamily="34" charset="0"/>
              </a:rPr>
              <a:t>start rebuilding through the world fellowship involvement </a:t>
            </a:r>
            <a:r>
              <a:rPr lang="en-US" sz="1070" dirty="0">
                <a:solidFill>
                  <a:schemeClr val="tx1"/>
                </a:solidFill>
                <a:latin typeface="FuturaBookC" panose="04000500000000000000"/>
                <a:cs typeface="Arial" panose="020B0604020202020204" pitchFamily="34" charset="0"/>
              </a:rPr>
              <a:t>- humanitarian foundations, sponsors, investors, as well as concerned people from around the world</a:t>
            </a:r>
          </a:p>
        </p:txBody>
      </p:sp>
    </p:spTree>
    <p:extLst>
      <p:ext uri="{BB962C8B-B14F-4D97-AF65-F5344CB8AC3E}">
        <p14:creationId xmlns:p14="http://schemas.microsoft.com/office/powerpoint/2010/main" val="193880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17B1F1-ABDF-93C6-0E1C-B3AFF1035EB7}"/>
              </a:ext>
            </a:extLst>
          </p:cNvPr>
          <p:cNvSpPr>
            <a:spLocks noGrp="1"/>
          </p:cNvSpPr>
          <p:nvPr>
            <p:ph type="body" sz="quarter" idx="11"/>
          </p:nvPr>
        </p:nvSpPr>
        <p:spPr/>
        <p:txBody>
          <a:bodyPr/>
          <a:lstStyle/>
          <a:p>
            <a:endParaRPr lang="ru-RU" dirty="0"/>
          </a:p>
        </p:txBody>
      </p:sp>
      <p:sp>
        <p:nvSpPr>
          <p:cNvPr id="3" name="Title 2">
            <a:extLst>
              <a:ext uri="{FF2B5EF4-FFF2-40B4-BE49-F238E27FC236}">
                <a16:creationId xmlns:a16="http://schemas.microsoft.com/office/drawing/2014/main" id="{EE09003C-3737-498D-4A3D-EAA7DC24AE37}"/>
              </a:ext>
            </a:extLst>
          </p:cNvPr>
          <p:cNvSpPr>
            <a:spLocks noGrp="1"/>
          </p:cNvSpPr>
          <p:nvPr>
            <p:ph type="title"/>
          </p:nvPr>
        </p:nvSpPr>
        <p:spPr/>
        <p:txBody>
          <a:bodyPr/>
          <a:lstStyle/>
          <a:p>
            <a:r>
              <a:rPr lang="en-US" dirty="0"/>
              <a:t>How URenew helps to renew community</a:t>
            </a:r>
          </a:p>
        </p:txBody>
      </p:sp>
      <p:graphicFrame>
        <p:nvGraphicFramePr>
          <p:cNvPr id="4" name="Table 4">
            <a:extLst>
              <a:ext uri="{FF2B5EF4-FFF2-40B4-BE49-F238E27FC236}">
                <a16:creationId xmlns:a16="http://schemas.microsoft.com/office/drawing/2014/main" id="{12134BA4-458F-081D-0C35-0A928260A249}"/>
              </a:ext>
            </a:extLst>
          </p:cNvPr>
          <p:cNvGraphicFramePr>
            <a:graphicFrameLocks noGrp="1"/>
          </p:cNvGraphicFramePr>
          <p:nvPr>
            <p:extLst>
              <p:ext uri="{D42A27DB-BD31-4B8C-83A1-F6EECF244321}">
                <p14:modId xmlns:p14="http://schemas.microsoft.com/office/powerpoint/2010/main" val="2818184585"/>
              </p:ext>
            </p:extLst>
          </p:nvPr>
        </p:nvGraphicFramePr>
        <p:xfrm>
          <a:off x="957943" y="1832989"/>
          <a:ext cx="7627918" cy="4350096"/>
        </p:xfrm>
        <a:graphic>
          <a:graphicData uri="http://schemas.openxmlformats.org/drawingml/2006/table">
            <a:tbl>
              <a:tblPr firstRow="1" bandRow="1">
                <a:tableStyleId>{2D5ABB26-0587-4C30-8999-92F81FD0307C}</a:tableStyleId>
              </a:tblPr>
              <a:tblGrid>
                <a:gridCol w="3287949">
                  <a:extLst>
                    <a:ext uri="{9D8B030D-6E8A-4147-A177-3AD203B41FA5}">
                      <a16:colId xmlns:a16="http://schemas.microsoft.com/office/drawing/2014/main" val="2987304883"/>
                    </a:ext>
                  </a:extLst>
                </a:gridCol>
                <a:gridCol w="284716">
                  <a:extLst>
                    <a:ext uri="{9D8B030D-6E8A-4147-A177-3AD203B41FA5}">
                      <a16:colId xmlns:a16="http://schemas.microsoft.com/office/drawing/2014/main" val="2077721394"/>
                    </a:ext>
                  </a:extLst>
                </a:gridCol>
                <a:gridCol w="4055253">
                  <a:extLst>
                    <a:ext uri="{9D8B030D-6E8A-4147-A177-3AD203B41FA5}">
                      <a16:colId xmlns:a16="http://schemas.microsoft.com/office/drawing/2014/main" val="1305793722"/>
                    </a:ext>
                  </a:extLst>
                </a:gridCol>
              </a:tblGrid>
              <a:tr h="1086961">
                <a:tc>
                  <a:txBody>
                    <a:bodyPr/>
                    <a:lstStyle/>
                    <a:p>
                      <a:r>
                        <a:rPr lang="en-US" sz="1000" dirty="0">
                          <a:latin typeface="FuturaBookC" panose="04000500000000000000"/>
                        </a:rPr>
                        <a:t>Lack on expertise at the community level on:</a:t>
                      </a:r>
                    </a:p>
                    <a:p>
                      <a:pPr marL="171450" indent="-171450">
                        <a:buFont typeface="Arial" panose="020B0604020202020204" pitchFamily="34" charset="0"/>
                        <a:buChar char="•"/>
                      </a:pPr>
                      <a:r>
                        <a:rPr lang="en-US" sz="1000" dirty="0">
                          <a:latin typeface="FuturaBookC" panose="04000500000000000000"/>
                        </a:rPr>
                        <a:t>project management </a:t>
                      </a:r>
                    </a:p>
                    <a:p>
                      <a:pPr marL="171450" indent="-171450">
                        <a:buFont typeface="Arial" panose="020B0604020202020204" pitchFamily="34" charset="0"/>
                        <a:buChar char="•"/>
                      </a:pPr>
                      <a:r>
                        <a:rPr lang="en-US" sz="1000" dirty="0">
                          <a:latin typeface="FuturaBookC" panose="04000500000000000000"/>
                        </a:rPr>
                        <a:t>mid- and high--scale housing development</a:t>
                      </a:r>
                    </a:p>
                    <a:p>
                      <a:pPr marL="171450" indent="-171450">
                        <a:buFont typeface="Arial" panose="020B0604020202020204" pitchFamily="34" charset="0"/>
                        <a:buChar char="•"/>
                      </a:pPr>
                      <a:r>
                        <a:rPr lang="en-US" sz="1000" dirty="0">
                          <a:latin typeface="FuturaBookC" panose="04000500000000000000"/>
                        </a:rPr>
                        <a:t>sustainable technologies</a:t>
                      </a:r>
                      <a:endParaRPr lang="ru-RU" sz="1000" dirty="0"/>
                    </a:p>
                  </a:txBody>
                  <a:tcPr anchor="ctr">
                    <a:lnL>
                      <a:noFill/>
                    </a:lnL>
                    <a:lnR>
                      <a:noFill/>
                    </a:lnR>
                    <a:lnT>
                      <a:noFill/>
                    </a:lnT>
                    <a:lnB w="9525"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ru-RU" sz="1000" dirty="0"/>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58775" indent="0" algn="l" defTabSz="844083" rtl="0" eaLnBrk="1" latinLnBrk="0" hangingPunct="1">
                        <a:buFont typeface="Arial" panose="020B0604020202020204" pitchFamily="34" charset="0"/>
                        <a:buNone/>
                      </a:pPr>
                      <a:r>
                        <a:rPr lang="en-US" sz="1000" kern="1200" dirty="0">
                          <a:solidFill>
                            <a:schemeClr val="dk1"/>
                          </a:solidFill>
                          <a:latin typeface="FuturaBookC" panose="04000500000000000000"/>
                        </a:rPr>
                        <a:t>Our team has strong </a:t>
                      </a:r>
                      <a:r>
                        <a:rPr lang="en-US" sz="1000" b="1" kern="1200" dirty="0">
                          <a:solidFill>
                            <a:schemeClr val="dk1"/>
                          </a:solidFill>
                          <a:latin typeface="FuturaBookC" panose="04000500000000000000"/>
                        </a:rPr>
                        <a:t>experience in implementing </a:t>
                      </a:r>
                      <a:r>
                        <a:rPr lang="en-US" sz="1000" kern="1200" dirty="0">
                          <a:solidFill>
                            <a:schemeClr val="dk1"/>
                          </a:solidFill>
                          <a:latin typeface="FuturaBookC" panose="04000500000000000000"/>
                        </a:rPr>
                        <a:t>mid and large-scale development projects using most advanced </a:t>
                      </a:r>
                      <a:r>
                        <a:rPr lang="en-US" sz="1000" b="1" kern="1200" dirty="0">
                          <a:solidFill>
                            <a:schemeClr val="dk1"/>
                          </a:solidFill>
                          <a:latin typeface="FuturaBookC" panose="04000500000000000000"/>
                        </a:rPr>
                        <a:t>sustainable technologies and project management </a:t>
                      </a:r>
                      <a:r>
                        <a:rPr lang="en-US" sz="1000" kern="1200" dirty="0">
                          <a:solidFill>
                            <a:schemeClr val="dk1"/>
                          </a:solidFill>
                          <a:latin typeface="FuturaBookC" panose="04000500000000000000"/>
                        </a:rPr>
                        <a:t>approaches around the world – in Ukraine, CIS, EU, GCC areas</a:t>
                      </a:r>
                      <a:endParaRPr lang="ru-RU" sz="1000" kern="1200" dirty="0">
                        <a:solidFill>
                          <a:schemeClr val="dk1"/>
                        </a:solidFill>
                        <a:ea typeface="+mn-ea"/>
                        <a:cs typeface="+mn-cs"/>
                      </a:endParaRPr>
                    </a:p>
                  </a:txBody>
                  <a:tcPr anchor="ctr">
                    <a:lnL>
                      <a:noFill/>
                    </a:lnL>
                    <a:lnR>
                      <a:noFill/>
                    </a:lnR>
                    <a:lnT>
                      <a:noFill/>
                    </a:lnT>
                    <a:lnB w="6350" cap="flat" cmpd="sng" algn="ctr">
                      <a:solidFill>
                        <a:srgbClr val="E4E4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8356368"/>
                  </a:ext>
                </a:extLst>
              </a:tr>
              <a:tr h="108696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000" dirty="0">
                          <a:latin typeface="FuturaBookC" panose="04000500000000000000"/>
                        </a:rPr>
                        <a:t>Lack of procurement best practice and expertise together with </a:t>
                      </a:r>
                      <a:r>
                        <a:rPr lang="en-US" sz="1000" kern="1200" dirty="0">
                          <a:solidFill>
                            <a:schemeClr val="dk1"/>
                          </a:solidFill>
                          <a:latin typeface="FuturaBookC" panose="04000500000000000000"/>
                        </a:rPr>
                        <a:t>high corruption tolerance index (in whole country)</a:t>
                      </a:r>
                      <a:endParaRPr lang="ru-RU" sz="1000" kern="1200" dirty="0">
                        <a:solidFill>
                          <a:schemeClr val="dk1"/>
                        </a:solidFill>
                      </a:endParaRPr>
                    </a:p>
                    <a:p>
                      <a:endParaRPr lang="ru-RU" sz="1000" dirty="0"/>
                    </a:p>
                  </a:txBody>
                  <a:tcPr anchor="ctr">
                    <a:lnL>
                      <a:noFill/>
                    </a:lnL>
                    <a:lnR>
                      <a:noFill/>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endParaRPr lang="ru-RU" sz="1000" dirty="0"/>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58775" indent="0" algn="l" defTabSz="844083" rtl="0" eaLnBrk="1" latinLnBrk="0" hangingPunct="1"/>
                      <a:r>
                        <a:rPr lang="en-US" sz="1000" kern="1200" dirty="0">
                          <a:solidFill>
                            <a:schemeClr val="dk1"/>
                          </a:solidFill>
                          <a:latin typeface="FuturaBookC" panose="04000500000000000000"/>
                          <a:ea typeface="+mn-ea"/>
                          <a:cs typeface="+mn-cs"/>
                        </a:rPr>
                        <a:t>We pay special attentions to ensure </a:t>
                      </a:r>
                      <a:r>
                        <a:rPr lang="en-US" sz="1000" b="1" kern="1200" dirty="0">
                          <a:solidFill>
                            <a:schemeClr val="dk1"/>
                          </a:solidFill>
                          <a:latin typeface="FuturaBookC" panose="04000500000000000000"/>
                          <a:ea typeface="+mn-ea"/>
                          <a:cs typeface="+mn-cs"/>
                        </a:rPr>
                        <a:t>full spend transparency</a:t>
                      </a:r>
                      <a:r>
                        <a:rPr lang="en-US" sz="1000" kern="1200" dirty="0">
                          <a:solidFill>
                            <a:schemeClr val="dk1"/>
                          </a:solidFill>
                          <a:latin typeface="FuturaBookC" panose="04000500000000000000"/>
                          <a:ea typeface="+mn-ea"/>
                          <a:cs typeface="+mn-cs"/>
                        </a:rPr>
                        <a:t> and </a:t>
                      </a:r>
                      <a:r>
                        <a:rPr lang="en-US" sz="1000" b="1" kern="1200" dirty="0">
                          <a:solidFill>
                            <a:schemeClr val="dk1"/>
                          </a:solidFill>
                          <a:latin typeface="FuturaBookC" panose="04000500000000000000"/>
                          <a:ea typeface="+mn-ea"/>
                          <a:cs typeface="+mn-cs"/>
                        </a:rPr>
                        <a:t>operations efficiency </a:t>
                      </a:r>
                      <a:r>
                        <a:rPr lang="en-US" sz="1000" kern="1200" dirty="0">
                          <a:solidFill>
                            <a:schemeClr val="dk1"/>
                          </a:solidFill>
                          <a:latin typeface="FuturaBookC" panose="04000500000000000000"/>
                          <a:ea typeface="+mn-ea"/>
                          <a:cs typeface="+mn-cs"/>
                        </a:rPr>
                        <a:t>through:</a:t>
                      </a:r>
                    </a:p>
                    <a:p>
                      <a:pPr marL="530225" indent="-171450" algn="l" defTabSz="844083" rtl="0" eaLnBrk="1" latinLnBrk="0" hangingPunct="1">
                        <a:buFont typeface="Arial" panose="020B0604020202020204" pitchFamily="34" charset="0"/>
                        <a:buChar char="•"/>
                      </a:pPr>
                      <a:r>
                        <a:rPr lang="en-US" sz="1000" kern="1200" dirty="0">
                          <a:solidFill>
                            <a:schemeClr val="dk1"/>
                          </a:solidFill>
                          <a:latin typeface="FuturaBookC" panose="04000500000000000000"/>
                          <a:ea typeface="+mn-ea"/>
                          <a:cs typeface="+mn-cs"/>
                        </a:rPr>
                        <a:t>Involving best and world-recognized </a:t>
                      </a:r>
                      <a:r>
                        <a:rPr lang="en-US" sz="1000" b="1" kern="1200" dirty="0">
                          <a:solidFill>
                            <a:schemeClr val="dk1"/>
                          </a:solidFill>
                          <a:latin typeface="FuturaBookC" panose="04000500000000000000"/>
                          <a:ea typeface="+mn-ea"/>
                          <a:cs typeface="+mn-cs"/>
                        </a:rPr>
                        <a:t>procurement experts </a:t>
                      </a:r>
                      <a:r>
                        <a:rPr lang="en-US" sz="1000" kern="1200" dirty="0">
                          <a:solidFill>
                            <a:schemeClr val="dk1"/>
                          </a:solidFill>
                          <a:latin typeface="FuturaBookC" panose="04000500000000000000"/>
                          <a:ea typeface="+mn-ea"/>
                          <a:cs typeface="+mn-cs"/>
                        </a:rPr>
                        <a:t>in Ukraine to source our projects</a:t>
                      </a:r>
                    </a:p>
                    <a:p>
                      <a:pPr marL="530225" indent="-171450" algn="l" defTabSz="844083" rtl="0" eaLnBrk="1" latinLnBrk="0" hangingPunct="1">
                        <a:buFont typeface="Arial" panose="020B0604020202020204" pitchFamily="34" charset="0"/>
                        <a:buChar char="•"/>
                      </a:pPr>
                      <a:r>
                        <a:rPr lang="en-US" sz="1000" kern="1200" dirty="0">
                          <a:solidFill>
                            <a:schemeClr val="dk1"/>
                          </a:solidFill>
                          <a:latin typeface="FuturaBookC" panose="04000500000000000000"/>
                          <a:ea typeface="+mn-ea"/>
                          <a:cs typeface="+mn-cs"/>
                        </a:rPr>
                        <a:t>executing </a:t>
                      </a:r>
                      <a:r>
                        <a:rPr lang="en-US" sz="1000" b="1" kern="1200" dirty="0">
                          <a:solidFill>
                            <a:schemeClr val="dk1"/>
                          </a:solidFill>
                          <a:latin typeface="FuturaBookC" panose="04000500000000000000"/>
                          <a:ea typeface="+mn-ea"/>
                          <a:cs typeface="+mn-cs"/>
                        </a:rPr>
                        <a:t>independent construction control</a:t>
                      </a:r>
                    </a:p>
                    <a:p>
                      <a:pPr marL="530225" indent="-171450" algn="l" defTabSz="844083" rtl="0" eaLnBrk="1" latinLnBrk="0" hangingPunct="1">
                        <a:buFont typeface="Arial" panose="020B0604020202020204" pitchFamily="34" charset="0"/>
                        <a:buChar char="•"/>
                      </a:pPr>
                      <a:r>
                        <a:rPr lang="en-US" sz="1000" kern="1200" dirty="0">
                          <a:solidFill>
                            <a:schemeClr val="dk1"/>
                          </a:solidFill>
                          <a:latin typeface="FuturaBookC" panose="04000500000000000000"/>
                          <a:ea typeface="+mn-ea"/>
                          <a:cs typeface="+mn-cs"/>
                        </a:rPr>
                        <a:t>auditing our activities by </a:t>
                      </a:r>
                      <a:r>
                        <a:rPr lang="en-US" sz="1000" b="1" kern="1200" dirty="0">
                          <a:solidFill>
                            <a:schemeClr val="dk1"/>
                          </a:solidFill>
                          <a:latin typeface="FuturaBookC" panose="04000500000000000000"/>
                          <a:ea typeface="+mn-ea"/>
                          <a:cs typeface="+mn-cs"/>
                        </a:rPr>
                        <a:t>Big4 consulting team</a:t>
                      </a:r>
                      <a:endParaRPr lang="ru-RU" sz="1000" b="1" kern="1200" dirty="0">
                        <a:solidFill>
                          <a:schemeClr val="dk1"/>
                        </a:solidFill>
                        <a:ea typeface="+mn-ea"/>
                        <a:cs typeface="+mn-cs"/>
                      </a:endParaRPr>
                    </a:p>
                  </a:txBody>
                  <a:tcPr anchor="ctr">
                    <a:lnL>
                      <a:noFill/>
                    </a:lnL>
                    <a:lnR>
                      <a:noFill/>
                    </a:lnR>
                    <a:lnT w="6350" cap="flat" cmpd="sng" algn="ctr">
                      <a:solidFill>
                        <a:srgbClr val="E4E4EF"/>
                      </a:solidFill>
                      <a:prstDash val="solid"/>
                      <a:round/>
                      <a:headEnd type="none" w="med" len="med"/>
                      <a:tailEnd type="none" w="med" len="med"/>
                    </a:lnT>
                    <a:lnB w="6350" cap="flat" cmpd="sng" algn="ctr">
                      <a:solidFill>
                        <a:srgbClr val="E4E4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2521079"/>
                  </a:ext>
                </a:extLst>
              </a:tr>
              <a:tr h="711831">
                <a:tc>
                  <a:txBody>
                    <a:bodyPr/>
                    <a:lstStyle/>
                    <a:p>
                      <a:r>
                        <a:rPr lang="en-US" sz="1000" dirty="0">
                          <a:latin typeface="FuturaBookC" panose="04000500000000000000"/>
                        </a:rPr>
                        <a:t>Lack of expertise on fundraising and grant seeking</a:t>
                      </a:r>
                      <a:endParaRPr lang="ru-RU" sz="1000" dirty="0"/>
                    </a:p>
                  </a:txBody>
                  <a:tcPr anchor="ctr">
                    <a:lnL>
                      <a:noFill/>
                    </a:lnL>
                    <a:lnR>
                      <a:noFill/>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endParaRPr lang="ru-RU" sz="1000" dirty="0"/>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58775" indent="0" algn="l" defTabSz="844083" rtl="0" eaLnBrk="1" latinLnBrk="0" hangingPunct="1"/>
                      <a:r>
                        <a:rPr lang="en-US" sz="1000" kern="1200" dirty="0">
                          <a:solidFill>
                            <a:schemeClr val="dk1"/>
                          </a:solidFill>
                          <a:latin typeface="FuturaBookC" panose="04000500000000000000"/>
                          <a:ea typeface="+mn-ea"/>
                          <a:cs typeface="+mn-cs"/>
                        </a:rPr>
                        <a:t>Our team has experience in fundraising using donorship inputs – we work with the </a:t>
                      </a:r>
                      <a:r>
                        <a:rPr lang="en-US" sz="1000" b="1" kern="1200" dirty="0">
                          <a:solidFill>
                            <a:schemeClr val="dk1"/>
                          </a:solidFill>
                          <a:latin typeface="FuturaBookC" panose="04000500000000000000"/>
                          <a:ea typeface="+mn-ea"/>
                          <a:cs typeface="+mn-cs"/>
                        </a:rPr>
                        <a:t>biggest philanthropic organization</a:t>
                      </a:r>
                      <a:r>
                        <a:rPr lang="en-US" sz="1000" kern="1200" dirty="0">
                          <a:solidFill>
                            <a:schemeClr val="dk1"/>
                          </a:solidFill>
                          <a:latin typeface="FuturaBookC" panose="04000500000000000000"/>
                          <a:ea typeface="+mn-ea"/>
                          <a:cs typeface="+mn-cs"/>
                        </a:rPr>
                        <a:t> around the world</a:t>
                      </a:r>
                      <a:endParaRPr lang="ru-RU" sz="1000" kern="1200" dirty="0">
                        <a:solidFill>
                          <a:schemeClr val="dk1"/>
                        </a:solidFill>
                        <a:ea typeface="+mn-ea"/>
                        <a:cs typeface="+mn-cs"/>
                      </a:endParaRPr>
                    </a:p>
                  </a:txBody>
                  <a:tcPr anchor="ctr">
                    <a:lnL>
                      <a:noFill/>
                    </a:lnL>
                    <a:lnR>
                      <a:noFill/>
                    </a:lnR>
                    <a:lnT w="6350" cap="flat" cmpd="sng" algn="ctr">
                      <a:solidFill>
                        <a:srgbClr val="E4E4EF"/>
                      </a:solidFill>
                      <a:prstDash val="solid"/>
                      <a:round/>
                      <a:headEnd type="none" w="med" len="med"/>
                      <a:tailEnd type="none" w="med" len="med"/>
                    </a:lnT>
                    <a:lnB w="6350" cap="flat" cmpd="sng" algn="ctr">
                      <a:solidFill>
                        <a:srgbClr val="E4E4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2658229"/>
                  </a:ext>
                </a:extLst>
              </a:tr>
              <a:tr h="711831">
                <a:tc>
                  <a:txBody>
                    <a:bodyPr/>
                    <a:lstStyle/>
                    <a:p>
                      <a:r>
                        <a:rPr lang="en-US" sz="1000" dirty="0">
                          <a:latin typeface="FuturaBookC" panose="04000500000000000000"/>
                        </a:rPr>
                        <a:t>No proper infrastructure in place – IT, tools, governance</a:t>
                      </a:r>
                      <a:endParaRPr lang="ru-RU" sz="1000" dirty="0"/>
                    </a:p>
                  </a:txBody>
                  <a:tcPr anchor="ctr">
                    <a:lnL>
                      <a:noFill/>
                    </a:lnL>
                    <a:lnR>
                      <a:noFill/>
                    </a:lnR>
                    <a:lnT w="9525" cap="flat" cmpd="sng" algn="ctr">
                      <a:noFill/>
                      <a:prstDash val="lgDash"/>
                      <a:round/>
                      <a:headEnd type="none" w="med" len="med"/>
                      <a:tailEnd type="none" w="med" len="med"/>
                    </a:lnT>
                    <a:lnB w="9525" cap="flat" cmpd="sng" algn="ctr">
                      <a:noFill/>
                      <a:prstDash val="lgDash"/>
                      <a:round/>
                      <a:headEnd type="none" w="med" len="med"/>
                      <a:tailEnd type="none" w="med" len="med"/>
                    </a:lnB>
                    <a:lnTlToBr w="12700" cmpd="sng">
                      <a:noFill/>
                      <a:prstDash val="solid"/>
                    </a:lnTlToBr>
                    <a:lnBlToTr w="12700" cmpd="sng">
                      <a:noFill/>
                      <a:prstDash val="solid"/>
                    </a:lnBlToTr>
                  </a:tcPr>
                </a:tc>
                <a:tc>
                  <a:txBody>
                    <a:bodyPr/>
                    <a:lstStyle/>
                    <a:p>
                      <a:endParaRPr lang="ru-RU" sz="1000" dirty="0"/>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58775" indent="0" algn="l" defTabSz="844083" rtl="0" eaLnBrk="1" latinLnBrk="0" hangingPunct="1"/>
                      <a:r>
                        <a:rPr lang="en-US" sz="1000" kern="1200" dirty="0">
                          <a:solidFill>
                            <a:schemeClr val="dk1"/>
                          </a:solidFill>
                          <a:latin typeface="FuturaBookC" panose="04000500000000000000"/>
                          <a:ea typeface="+mn-ea"/>
                          <a:cs typeface="+mn-cs"/>
                        </a:rPr>
                        <a:t>URenew brings world’s </a:t>
                      </a:r>
                      <a:r>
                        <a:rPr lang="en-US" sz="1000" b="1" kern="1200" dirty="0">
                          <a:solidFill>
                            <a:schemeClr val="dk1"/>
                          </a:solidFill>
                          <a:latin typeface="FuturaBookC" panose="04000500000000000000"/>
                          <a:ea typeface="+mn-ea"/>
                          <a:cs typeface="+mn-cs"/>
                        </a:rPr>
                        <a:t>best practice </a:t>
                      </a:r>
                      <a:r>
                        <a:rPr lang="en-US" sz="1000" kern="1200" dirty="0">
                          <a:solidFill>
                            <a:schemeClr val="dk1"/>
                          </a:solidFill>
                          <a:latin typeface="FuturaBookC" panose="04000500000000000000"/>
                          <a:ea typeface="+mn-ea"/>
                          <a:cs typeface="+mn-cs"/>
                        </a:rPr>
                        <a:t>on:</a:t>
                      </a:r>
                    </a:p>
                    <a:p>
                      <a:pPr marL="530225" indent="-171450" algn="l" defTabSz="844083" rtl="0" eaLnBrk="1" latinLnBrk="0" hangingPunct="1">
                        <a:buFont typeface="Arial" panose="020B0604020202020204" pitchFamily="34" charset="0"/>
                        <a:buChar char="•"/>
                      </a:pPr>
                      <a:r>
                        <a:rPr lang="en-US" sz="1000" kern="1200" dirty="0">
                          <a:solidFill>
                            <a:schemeClr val="dk1"/>
                          </a:solidFill>
                          <a:latin typeface="FuturaBookC" panose="04000500000000000000"/>
                          <a:ea typeface="+mn-ea"/>
                          <a:cs typeface="+mn-cs"/>
                        </a:rPr>
                        <a:t>process tracking using ERP-system</a:t>
                      </a:r>
                    </a:p>
                    <a:p>
                      <a:pPr marL="530225" indent="-171450" algn="l" defTabSz="844083" rtl="0" eaLnBrk="1" latinLnBrk="0" hangingPunct="1">
                        <a:buFont typeface="Arial" panose="020B0604020202020204" pitchFamily="34" charset="0"/>
                        <a:buChar char="•"/>
                      </a:pPr>
                      <a:r>
                        <a:rPr lang="en-US" sz="1000" kern="1200" dirty="0">
                          <a:solidFill>
                            <a:schemeClr val="dk1"/>
                          </a:solidFill>
                          <a:latin typeface="FuturaBookC" panose="04000500000000000000"/>
                          <a:ea typeface="+mn-ea"/>
                          <a:cs typeface="+mn-cs"/>
                        </a:rPr>
                        <a:t>project management tools</a:t>
                      </a:r>
                    </a:p>
                    <a:p>
                      <a:pPr marL="530225" indent="-171450" algn="l" defTabSz="844083" rtl="0" eaLnBrk="1" latinLnBrk="0" hangingPunct="1">
                        <a:buFont typeface="Arial" panose="020B0604020202020204" pitchFamily="34" charset="0"/>
                        <a:buChar char="•"/>
                      </a:pPr>
                      <a:r>
                        <a:rPr lang="en-US" sz="1000" kern="1200" dirty="0">
                          <a:solidFill>
                            <a:schemeClr val="dk1"/>
                          </a:solidFill>
                          <a:latin typeface="FuturaBookC" panose="04000500000000000000"/>
                          <a:ea typeface="+mn-ea"/>
                          <a:cs typeface="+mn-cs"/>
                        </a:rPr>
                        <a:t>experienced experts on process automation</a:t>
                      </a:r>
                      <a:endParaRPr lang="ru-RU" sz="1000" kern="1200" dirty="0">
                        <a:solidFill>
                          <a:schemeClr val="dk1"/>
                        </a:solidFill>
                        <a:ea typeface="+mn-ea"/>
                        <a:cs typeface="+mn-cs"/>
                      </a:endParaRPr>
                    </a:p>
                  </a:txBody>
                  <a:tcPr anchor="ctr">
                    <a:lnL>
                      <a:noFill/>
                    </a:lnL>
                    <a:lnR>
                      <a:noFill/>
                    </a:lnR>
                    <a:lnT w="6350" cap="flat" cmpd="sng" algn="ctr">
                      <a:solidFill>
                        <a:srgbClr val="E4E4EF"/>
                      </a:solidFill>
                      <a:prstDash val="solid"/>
                      <a:round/>
                      <a:headEnd type="none" w="med" len="med"/>
                      <a:tailEnd type="none" w="med" len="med"/>
                    </a:lnT>
                    <a:lnB w="6350" cap="flat" cmpd="sng" algn="ctr">
                      <a:solidFill>
                        <a:srgbClr val="E4E4E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6404228"/>
                  </a:ext>
                </a:extLst>
              </a:tr>
              <a:tr h="752512">
                <a:tc>
                  <a:txBody>
                    <a:bodyPr/>
                    <a:lstStyle/>
                    <a:p>
                      <a:r>
                        <a:rPr lang="en-US" sz="1000" dirty="0">
                          <a:latin typeface="FuturaBookC" panose="04000500000000000000"/>
                        </a:rPr>
                        <a:t>Lack of any HR resources  - due to displacement and budget deficit community faced lack of qualified resources to execute even routine job</a:t>
                      </a:r>
                      <a:endParaRPr lang="ru-RU" sz="1000" dirty="0"/>
                    </a:p>
                  </a:txBody>
                  <a:tcPr anchor="ctr">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tcPr>
                </a:tc>
                <a:tc>
                  <a:txBody>
                    <a:bodyPr/>
                    <a:lstStyle/>
                    <a:p>
                      <a:pPr marL="358775" indent="0" algn="l" defTabSz="844083" rtl="0" eaLnBrk="1" latinLnBrk="0" hangingPunct="1"/>
                      <a:endParaRPr lang="ru-RU" sz="1000" kern="1200" dirty="0">
                        <a:solidFill>
                          <a:schemeClr val="dk1"/>
                        </a:solidFill>
                        <a:ea typeface="+mn-ea"/>
                        <a:cs typeface="+mn-cs"/>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358775" indent="0" algn="l" defTabSz="844083" rtl="0" eaLnBrk="1" latinLnBrk="0" hangingPunct="1"/>
                      <a:r>
                        <a:rPr lang="en-US" sz="1000" kern="1200" dirty="0">
                          <a:solidFill>
                            <a:schemeClr val="dk1"/>
                          </a:solidFill>
                          <a:latin typeface="FuturaBookC" panose="04000500000000000000"/>
                          <a:ea typeface="+mn-ea"/>
                          <a:cs typeface="+mn-cs"/>
                        </a:rPr>
                        <a:t>Except bringing our own expertise we put a lot of efforts to </a:t>
                      </a:r>
                      <a:r>
                        <a:rPr lang="en-US" sz="1000" b="1" kern="1200" dirty="0">
                          <a:solidFill>
                            <a:schemeClr val="dk1"/>
                          </a:solidFill>
                          <a:latin typeface="FuturaBookC" panose="04000500000000000000"/>
                          <a:ea typeface="+mn-ea"/>
                          <a:cs typeface="+mn-cs"/>
                        </a:rPr>
                        <a:t>involve community and upskill </a:t>
                      </a:r>
                      <a:r>
                        <a:rPr lang="en-US" sz="1000" kern="1200" dirty="0">
                          <a:solidFill>
                            <a:schemeClr val="dk1"/>
                          </a:solidFill>
                          <a:latin typeface="FuturaBookC" panose="04000500000000000000"/>
                          <a:ea typeface="+mn-ea"/>
                          <a:cs typeface="+mn-cs"/>
                        </a:rPr>
                        <a:t>its members through training session and special camping on strengthening community power</a:t>
                      </a:r>
                      <a:endParaRPr lang="ru-RU" sz="1000" kern="1200" dirty="0">
                        <a:solidFill>
                          <a:schemeClr val="dk1"/>
                        </a:solidFill>
                        <a:ea typeface="+mn-ea"/>
                        <a:cs typeface="+mn-cs"/>
                      </a:endParaRPr>
                    </a:p>
                  </a:txBody>
                  <a:tcPr anchor="ctr">
                    <a:lnL>
                      <a:noFill/>
                    </a:lnL>
                    <a:lnR>
                      <a:noFill/>
                    </a:lnR>
                    <a:lnT w="6350" cap="flat" cmpd="sng" algn="ctr">
                      <a:solidFill>
                        <a:srgbClr val="E4E4EF"/>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792819983"/>
                  </a:ext>
                </a:extLst>
              </a:tr>
            </a:tbl>
          </a:graphicData>
        </a:graphic>
      </p:graphicFrame>
      <p:sp>
        <p:nvSpPr>
          <p:cNvPr id="5" name="Прямоугольник: скругленные углы 194">
            <a:extLst>
              <a:ext uri="{FF2B5EF4-FFF2-40B4-BE49-F238E27FC236}">
                <a16:creationId xmlns:a16="http://schemas.microsoft.com/office/drawing/2014/main" id="{F400C9F0-DC8E-C50C-C160-72CC36FE4521}"/>
              </a:ext>
            </a:extLst>
          </p:cNvPr>
          <p:cNvSpPr/>
          <p:nvPr/>
        </p:nvSpPr>
        <p:spPr>
          <a:xfrm>
            <a:off x="4572000" y="1181315"/>
            <a:ext cx="3834850" cy="454198"/>
          </a:xfrm>
          <a:prstGeom prst="roundRect">
            <a:avLst>
              <a:gd name="adj" fmla="val 50000"/>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How URenew brings value</a:t>
            </a:r>
            <a:endParaRPr lang="ru-RU" sz="1400" b="1" dirty="0"/>
          </a:p>
        </p:txBody>
      </p:sp>
      <p:sp>
        <p:nvSpPr>
          <p:cNvPr id="6" name="Прямоугольник: скругленные углы 69">
            <a:extLst>
              <a:ext uri="{FF2B5EF4-FFF2-40B4-BE49-F238E27FC236}">
                <a16:creationId xmlns:a16="http://schemas.microsoft.com/office/drawing/2014/main" id="{B77D1C23-97B6-85C1-A2D4-792A21BAE92E}"/>
              </a:ext>
            </a:extLst>
          </p:cNvPr>
          <p:cNvSpPr/>
          <p:nvPr/>
        </p:nvSpPr>
        <p:spPr>
          <a:xfrm>
            <a:off x="337623" y="1181315"/>
            <a:ext cx="3907117" cy="454198"/>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400" b="1" dirty="0">
                <a:latin typeface="FuturaBookC" panose="04000500000000000000"/>
              </a:rPr>
              <a:t>Key challenges community meet during reconstruction</a:t>
            </a:r>
            <a:endParaRPr lang="ru-RU" sz="1400" b="1" dirty="0"/>
          </a:p>
        </p:txBody>
      </p:sp>
      <p:grpSp>
        <p:nvGrpSpPr>
          <p:cNvPr id="18" name="Group 17">
            <a:extLst>
              <a:ext uri="{FF2B5EF4-FFF2-40B4-BE49-F238E27FC236}">
                <a16:creationId xmlns:a16="http://schemas.microsoft.com/office/drawing/2014/main" id="{C8EED9CB-17EA-8E7E-D971-87F068A57AE0}"/>
              </a:ext>
            </a:extLst>
          </p:cNvPr>
          <p:cNvGrpSpPr/>
          <p:nvPr/>
        </p:nvGrpSpPr>
        <p:grpSpPr>
          <a:xfrm>
            <a:off x="4408370" y="2347509"/>
            <a:ext cx="327260" cy="2999419"/>
            <a:chOff x="5704830" y="5559127"/>
            <a:chExt cx="291709" cy="849210"/>
          </a:xfrm>
        </p:grpSpPr>
        <p:grpSp>
          <p:nvGrpSpPr>
            <p:cNvPr id="17" name="Group 16">
              <a:extLst>
                <a:ext uri="{FF2B5EF4-FFF2-40B4-BE49-F238E27FC236}">
                  <a16:creationId xmlns:a16="http://schemas.microsoft.com/office/drawing/2014/main" id="{E135C368-4FF8-8235-3514-7BA174C69570}"/>
                </a:ext>
              </a:extLst>
            </p:cNvPr>
            <p:cNvGrpSpPr/>
            <p:nvPr/>
          </p:nvGrpSpPr>
          <p:grpSpPr>
            <a:xfrm>
              <a:off x="5755907" y="5559127"/>
              <a:ext cx="240632" cy="849210"/>
              <a:chOff x="5755907" y="5559127"/>
              <a:chExt cx="240632" cy="849210"/>
            </a:xfrm>
          </p:grpSpPr>
          <p:cxnSp>
            <p:nvCxnSpPr>
              <p:cNvPr id="8" name="Straight Connector 7">
                <a:extLst>
                  <a:ext uri="{FF2B5EF4-FFF2-40B4-BE49-F238E27FC236}">
                    <a16:creationId xmlns:a16="http://schemas.microsoft.com/office/drawing/2014/main" id="{A446F874-47FA-3845-3C15-B026C22CD98E}"/>
                  </a:ext>
                </a:extLst>
              </p:cNvPr>
              <p:cNvCxnSpPr>
                <a:cxnSpLocks/>
              </p:cNvCxnSpPr>
              <p:nvPr/>
            </p:nvCxnSpPr>
            <p:spPr>
              <a:xfrm>
                <a:off x="5755907" y="5559127"/>
                <a:ext cx="240632" cy="427787"/>
              </a:xfrm>
              <a:prstGeom prst="line">
                <a:avLst/>
              </a:prstGeom>
              <a:ln w="57150">
                <a:solidFill>
                  <a:srgbClr val="137EC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4758C8-DB0E-08CC-1EDF-847C0C12B7BA}"/>
                  </a:ext>
                </a:extLst>
              </p:cNvPr>
              <p:cNvCxnSpPr>
                <a:cxnSpLocks/>
              </p:cNvCxnSpPr>
              <p:nvPr/>
            </p:nvCxnSpPr>
            <p:spPr>
              <a:xfrm flipV="1">
                <a:off x="5755907" y="5980009"/>
                <a:ext cx="240632" cy="428328"/>
              </a:xfrm>
              <a:prstGeom prst="line">
                <a:avLst/>
              </a:prstGeom>
              <a:ln w="57150">
                <a:solidFill>
                  <a:srgbClr val="137EC6"/>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85B56EE-E782-17E4-22CC-B9C022BCBE09}"/>
                </a:ext>
              </a:extLst>
            </p:cNvPr>
            <p:cNvGrpSpPr/>
            <p:nvPr/>
          </p:nvGrpSpPr>
          <p:grpSpPr>
            <a:xfrm>
              <a:off x="5704830" y="5623174"/>
              <a:ext cx="204818" cy="727783"/>
              <a:chOff x="5908306" y="5686926"/>
              <a:chExt cx="204818" cy="727783"/>
            </a:xfrm>
          </p:grpSpPr>
          <p:cxnSp>
            <p:nvCxnSpPr>
              <p:cNvPr id="11" name="Straight Connector 10">
                <a:extLst>
                  <a:ext uri="{FF2B5EF4-FFF2-40B4-BE49-F238E27FC236}">
                    <a16:creationId xmlns:a16="http://schemas.microsoft.com/office/drawing/2014/main" id="{BC815FEB-BFD8-BCE1-5A77-95D638AF32A7}"/>
                  </a:ext>
                </a:extLst>
              </p:cNvPr>
              <p:cNvCxnSpPr>
                <a:cxnSpLocks/>
              </p:cNvCxnSpPr>
              <p:nvPr/>
            </p:nvCxnSpPr>
            <p:spPr>
              <a:xfrm>
                <a:off x="5908307" y="5686926"/>
                <a:ext cx="204817" cy="3667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960F84-26AD-BB81-DEC0-8FEA2393B673}"/>
                  </a:ext>
                </a:extLst>
              </p:cNvPr>
              <p:cNvCxnSpPr>
                <a:cxnSpLocks/>
              </p:cNvCxnSpPr>
              <p:nvPr/>
            </p:nvCxnSpPr>
            <p:spPr>
              <a:xfrm flipV="1">
                <a:off x="5908306" y="6047947"/>
                <a:ext cx="204817" cy="3667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grpSp>
        <p:nvGrpSpPr>
          <p:cNvPr id="40" name="Группа 8">
            <a:extLst>
              <a:ext uri="{FF2B5EF4-FFF2-40B4-BE49-F238E27FC236}">
                <a16:creationId xmlns:a16="http://schemas.microsoft.com/office/drawing/2014/main" id="{319C0BF3-2655-9029-CCC2-43395DC637AC}"/>
              </a:ext>
            </a:extLst>
          </p:cNvPr>
          <p:cNvGrpSpPr/>
          <p:nvPr/>
        </p:nvGrpSpPr>
        <p:grpSpPr>
          <a:xfrm>
            <a:off x="236316" y="2027227"/>
            <a:ext cx="884377" cy="608417"/>
            <a:chOff x="279598" y="1308807"/>
            <a:chExt cx="958075" cy="659118"/>
          </a:xfrm>
        </p:grpSpPr>
        <p:sp>
          <p:nvSpPr>
            <p:cNvPr id="41" name="Овал 6">
              <a:extLst>
                <a:ext uri="{FF2B5EF4-FFF2-40B4-BE49-F238E27FC236}">
                  <a16:creationId xmlns:a16="http://schemas.microsoft.com/office/drawing/2014/main" id="{B82C9B62-8DA2-87A4-8509-707CC4B36191}"/>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42" name="Овал 7">
              <a:extLst>
                <a:ext uri="{FF2B5EF4-FFF2-40B4-BE49-F238E27FC236}">
                  <a16:creationId xmlns:a16="http://schemas.microsoft.com/office/drawing/2014/main" id="{DE725C03-8D3E-9B97-333A-820AFEE0243D}"/>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1.</a:t>
              </a:r>
              <a:endParaRPr lang="ru-RU" sz="4062" b="1" dirty="0">
                <a:solidFill>
                  <a:srgbClr val="FBCF3A"/>
                </a:solidFill>
                <a:latin typeface="FuturaBookC" panose="04000500000000000000" pitchFamily="82" charset="0"/>
              </a:endParaRPr>
            </a:p>
          </p:txBody>
        </p:sp>
      </p:grpSp>
      <p:grpSp>
        <p:nvGrpSpPr>
          <p:cNvPr id="43" name="Группа 8">
            <a:extLst>
              <a:ext uri="{FF2B5EF4-FFF2-40B4-BE49-F238E27FC236}">
                <a16:creationId xmlns:a16="http://schemas.microsoft.com/office/drawing/2014/main" id="{464827D1-BC85-27EB-DE43-805D3F3C10C7}"/>
              </a:ext>
            </a:extLst>
          </p:cNvPr>
          <p:cNvGrpSpPr/>
          <p:nvPr/>
        </p:nvGrpSpPr>
        <p:grpSpPr>
          <a:xfrm>
            <a:off x="236316" y="3094342"/>
            <a:ext cx="884377" cy="608417"/>
            <a:chOff x="279598" y="1308807"/>
            <a:chExt cx="958075" cy="659118"/>
          </a:xfrm>
        </p:grpSpPr>
        <p:sp>
          <p:nvSpPr>
            <p:cNvPr id="44" name="Овал 6">
              <a:extLst>
                <a:ext uri="{FF2B5EF4-FFF2-40B4-BE49-F238E27FC236}">
                  <a16:creationId xmlns:a16="http://schemas.microsoft.com/office/drawing/2014/main" id="{3B6BF67F-EBBC-9FBB-10A1-04F4B3912A23}"/>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45" name="Овал 7">
              <a:extLst>
                <a:ext uri="{FF2B5EF4-FFF2-40B4-BE49-F238E27FC236}">
                  <a16:creationId xmlns:a16="http://schemas.microsoft.com/office/drawing/2014/main" id="{C188CDBC-0D3E-10FC-B7E7-ABA52AF8B1FC}"/>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2.</a:t>
              </a:r>
              <a:endParaRPr lang="ru-RU" sz="4062" b="1" dirty="0">
                <a:solidFill>
                  <a:srgbClr val="FBCF3A"/>
                </a:solidFill>
                <a:latin typeface="FuturaBookC" panose="04000500000000000000" pitchFamily="82" charset="0"/>
              </a:endParaRPr>
            </a:p>
          </p:txBody>
        </p:sp>
      </p:grpSp>
      <p:grpSp>
        <p:nvGrpSpPr>
          <p:cNvPr id="46" name="Группа 8">
            <a:extLst>
              <a:ext uri="{FF2B5EF4-FFF2-40B4-BE49-F238E27FC236}">
                <a16:creationId xmlns:a16="http://schemas.microsoft.com/office/drawing/2014/main" id="{27336E9D-BAF7-1CBE-F9DA-3A8EB2CA0D34}"/>
              </a:ext>
            </a:extLst>
          </p:cNvPr>
          <p:cNvGrpSpPr/>
          <p:nvPr/>
        </p:nvGrpSpPr>
        <p:grpSpPr>
          <a:xfrm>
            <a:off x="246670" y="3983056"/>
            <a:ext cx="884377" cy="608417"/>
            <a:chOff x="279598" y="1308807"/>
            <a:chExt cx="958075" cy="659118"/>
          </a:xfrm>
        </p:grpSpPr>
        <p:sp>
          <p:nvSpPr>
            <p:cNvPr id="47" name="Овал 6">
              <a:extLst>
                <a:ext uri="{FF2B5EF4-FFF2-40B4-BE49-F238E27FC236}">
                  <a16:creationId xmlns:a16="http://schemas.microsoft.com/office/drawing/2014/main" id="{F431D80A-DBE0-BB6C-C59D-2A5D413807E5}"/>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48" name="Овал 7">
              <a:extLst>
                <a:ext uri="{FF2B5EF4-FFF2-40B4-BE49-F238E27FC236}">
                  <a16:creationId xmlns:a16="http://schemas.microsoft.com/office/drawing/2014/main" id="{1DC774AC-BA60-972D-AF60-1088A07AE307}"/>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3.</a:t>
              </a:r>
              <a:endParaRPr lang="ru-RU" sz="4062" b="1" dirty="0">
                <a:solidFill>
                  <a:srgbClr val="FBCF3A"/>
                </a:solidFill>
                <a:latin typeface="FuturaBookC" panose="04000500000000000000" pitchFamily="82" charset="0"/>
              </a:endParaRPr>
            </a:p>
          </p:txBody>
        </p:sp>
      </p:grpSp>
      <p:grpSp>
        <p:nvGrpSpPr>
          <p:cNvPr id="49" name="Группа 8">
            <a:extLst>
              <a:ext uri="{FF2B5EF4-FFF2-40B4-BE49-F238E27FC236}">
                <a16:creationId xmlns:a16="http://schemas.microsoft.com/office/drawing/2014/main" id="{BEBF8B8E-C584-7F65-5A77-7C03A10CFB82}"/>
              </a:ext>
            </a:extLst>
          </p:cNvPr>
          <p:cNvGrpSpPr/>
          <p:nvPr/>
        </p:nvGrpSpPr>
        <p:grpSpPr>
          <a:xfrm>
            <a:off x="236317" y="4745962"/>
            <a:ext cx="884377" cy="608417"/>
            <a:chOff x="279598" y="1308807"/>
            <a:chExt cx="958075" cy="659118"/>
          </a:xfrm>
        </p:grpSpPr>
        <p:sp>
          <p:nvSpPr>
            <p:cNvPr id="50" name="Овал 6">
              <a:extLst>
                <a:ext uri="{FF2B5EF4-FFF2-40B4-BE49-F238E27FC236}">
                  <a16:creationId xmlns:a16="http://schemas.microsoft.com/office/drawing/2014/main" id="{4D329BF8-CD09-CA22-439A-329B9EAFA7CE}"/>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51" name="Овал 7">
              <a:extLst>
                <a:ext uri="{FF2B5EF4-FFF2-40B4-BE49-F238E27FC236}">
                  <a16:creationId xmlns:a16="http://schemas.microsoft.com/office/drawing/2014/main" id="{242AF874-DB77-97BB-2847-FBAEEA41E1EC}"/>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4.</a:t>
              </a:r>
              <a:endParaRPr lang="ru-RU" sz="4062" b="1" dirty="0">
                <a:solidFill>
                  <a:srgbClr val="FBCF3A"/>
                </a:solidFill>
                <a:latin typeface="FuturaBookC" panose="04000500000000000000" pitchFamily="82" charset="0"/>
              </a:endParaRPr>
            </a:p>
          </p:txBody>
        </p:sp>
      </p:grpSp>
      <p:grpSp>
        <p:nvGrpSpPr>
          <p:cNvPr id="52" name="Группа 8">
            <a:extLst>
              <a:ext uri="{FF2B5EF4-FFF2-40B4-BE49-F238E27FC236}">
                <a16:creationId xmlns:a16="http://schemas.microsoft.com/office/drawing/2014/main" id="{BB1915A2-F7E8-F58D-ACFE-0C76E8A3800B}"/>
              </a:ext>
            </a:extLst>
          </p:cNvPr>
          <p:cNvGrpSpPr/>
          <p:nvPr/>
        </p:nvGrpSpPr>
        <p:grpSpPr>
          <a:xfrm>
            <a:off x="246670" y="5549417"/>
            <a:ext cx="884377" cy="608417"/>
            <a:chOff x="279598" y="1308807"/>
            <a:chExt cx="958075" cy="659118"/>
          </a:xfrm>
        </p:grpSpPr>
        <p:sp>
          <p:nvSpPr>
            <p:cNvPr id="53" name="Овал 6">
              <a:extLst>
                <a:ext uri="{FF2B5EF4-FFF2-40B4-BE49-F238E27FC236}">
                  <a16:creationId xmlns:a16="http://schemas.microsoft.com/office/drawing/2014/main" id="{B340CE14-E072-4D24-2754-EEEF050A5392}"/>
                </a:ext>
              </a:extLst>
            </p:cNvPr>
            <p:cNvSpPr/>
            <p:nvPr/>
          </p:nvSpPr>
          <p:spPr>
            <a:xfrm>
              <a:off x="335016" y="1308807"/>
              <a:ext cx="566754" cy="5667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ru-RU" sz="831" dirty="0">
                <a:solidFill>
                  <a:schemeClr val="bg1"/>
                </a:solidFill>
              </a:endParaRPr>
            </a:p>
          </p:txBody>
        </p:sp>
        <p:sp>
          <p:nvSpPr>
            <p:cNvPr id="54" name="Овал 7">
              <a:extLst>
                <a:ext uri="{FF2B5EF4-FFF2-40B4-BE49-F238E27FC236}">
                  <a16:creationId xmlns:a16="http://schemas.microsoft.com/office/drawing/2014/main" id="{364E92F9-2B16-F40D-A077-D0AED1900F50}"/>
                </a:ext>
              </a:extLst>
            </p:cNvPr>
            <p:cNvSpPr/>
            <p:nvPr/>
          </p:nvSpPr>
          <p:spPr>
            <a:xfrm>
              <a:off x="279598" y="1401171"/>
              <a:ext cx="958075" cy="5667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4062" b="1" dirty="0">
                  <a:solidFill>
                    <a:srgbClr val="FBCF3A"/>
                  </a:solidFill>
                  <a:latin typeface="FuturaBookC" panose="04000500000000000000" pitchFamily="82" charset="0"/>
                </a:rPr>
                <a:t>5.</a:t>
              </a:r>
              <a:endParaRPr lang="ru-RU" sz="4062" b="1" dirty="0">
                <a:solidFill>
                  <a:srgbClr val="FBCF3A"/>
                </a:solidFill>
                <a:latin typeface="FuturaBookC" panose="04000500000000000000" pitchFamily="82" charset="0"/>
              </a:endParaRPr>
            </a:p>
          </p:txBody>
        </p:sp>
      </p:grpSp>
    </p:spTree>
    <p:extLst>
      <p:ext uri="{BB962C8B-B14F-4D97-AF65-F5344CB8AC3E}">
        <p14:creationId xmlns:p14="http://schemas.microsoft.com/office/powerpoint/2010/main" val="2326396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5">
            <a:extLst>
              <a:ext uri="{FF2B5EF4-FFF2-40B4-BE49-F238E27FC236}">
                <a16:creationId xmlns:a16="http://schemas.microsoft.com/office/drawing/2014/main" id="{0210B1B6-71DA-4CDA-9344-E90EE370C754}"/>
              </a:ext>
            </a:extLst>
          </p:cNvPr>
          <p:cNvSpPr/>
          <p:nvPr/>
        </p:nvSpPr>
        <p:spPr>
          <a:xfrm>
            <a:off x="4676192" y="909004"/>
            <a:ext cx="4172394" cy="58217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dirty="0">
              <a:latin typeface="Bahnschrift Light" panose="020B0502040204020203" pitchFamily="34" charset="0"/>
            </a:endParaRPr>
          </a:p>
        </p:txBody>
      </p:sp>
      <p:sp>
        <p:nvSpPr>
          <p:cNvPr id="202" name="Rectangle 5">
            <a:extLst>
              <a:ext uri="{FF2B5EF4-FFF2-40B4-BE49-F238E27FC236}">
                <a16:creationId xmlns:a16="http://schemas.microsoft.com/office/drawing/2014/main" id="{B9EFF1F5-72B3-4F10-BB2A-F6889AD6776B}"/>
              </a:ext>
            </a:extLst>
          </p:cNvPr>
          <p:cNvSpPr/>
          <p:nvPr/>
        </p:nvSpPr>
        <p:spPr>
          <a:xfrm>
            <a:off x="343279" y="909006"/>
            <a:ext cx="4100607" cy="37930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dirty="0">
              <a:latin typeface="Bahnschrift Light" panose="020B0502040204020203" pitchFamily="34" charset="0"/>
            </a:endParaRPr>
          </a:p>
        </p:txBody>
      </p:sp>
      <p:sp>
        <p:nvSpPr>
          <p:cNvPr id="3" name="Заголовок 2">
            <a:extLst>
              <a:ext uri="{FF2B5EF4-FFF2-40B4-BE49-F238E27FC236}">
                <a16:creationId xmlns:a16="http://schemas.microsoft.com/office/drawing/2014/main" id="{5FB2026C-A429-424E-9D4F-E9AE4B99F8E1}"/>
              </a:ext>
            </a:extLst>
          </p:cNvPr>
          <p:cNvSpPr>
            <a:spLocks noGrp="1"/>
          </p:cNvSpPr>
          <p:nvPr>
            <p:ph type="title"/>
          </p:nvPr>
        </p:nvSpPr>
        <p:spPr>
          <a:xfrm>
            <a:off x="324003" y="424695"/>
            <a:ext cx="6982079" cy="196206"/>
          </a:xfrm>
        </p:spPr>
        <p:txBody>
          <a:bodyPr/>
          <a:lstStyle/>
          <a:p>
            <a:r>
              <a:rPr lang="en-US" dirty="0"/>
              <a:t>Our wizards for community renewal</a:t>
            </a:r>
            <a:br>
              <a:rPr lang="en-US" dirty="0"/>
            </a:br>
            <a:endParaRPr lang="ru-RU" dirty="0"/>
          </a:p>
        </p:txBody>
      </p:sp>
      <p:grpSp>
        <p:nvGrpSpPr>
          <p:cNvPr id="43" name="Group 42">
            <a:extLst>
              <a:ext uri="{FF2B5EF4-FFF2-40B4-BE49-F238E27FC236}">
                <a16:creationId xmlns:a16="http://schemas.microsoft.com/office/drawing/2014/main" id="{1FBC2FE3-E8BD-0218-FC2A-C8EE4E840481}"/>
              </a:ext>
            </a:extLst>
          </p:cNvPr>
          <p:cNvGrpSpPr/>
          <p:nvPr/>
        </p:nvGrpSpPr>
        <p:grpSpPr>
          <a:xfrm>
            <a:off x="1859785" y="3157392"/>
            <a:ext cx="1020185" cy="1530974"/>
            <a:chOff x="574660" y="3728025"/>
            <a:chExt cx="1020185" cy="1530974"/>
          </a:xfrm>
        </p:grpSpPr>
        <p:pic>
          <p:nvPicPr>
            <p:cNvPr id="50" name="Рисунок 49">
              <a:extLst>
                <a:ext uri="{FF2B5EF4-FFF2-40B4-BE49-F238E27FC236}">
                  <a16:creationId xmlns:a16="http://schemas.microsoft.com/office/drawing/2014/main" id="{5BC53932-A9F9-43F6-9EB5-CC4772E88DC8}"/>
                </a:ext>
              </a:extLst>
            </p:cNvPr>
            <p:cNvPicPr>
              <a:picLocks noChangeAspect="1"/>
            </p:cNvPicPr>
            <p:nvPr/>
          </p:nvPicPr>
          <p:blipFill rotWithShape="1">
            <a:blip r:embed="rId2"/>
            <a:srcRect l="944" t="2908" r="-944" b="24121"/>
            <a:stretch/>
          </p:blipFill>
          <p:spPr>
            <a:xfrm>
              <a:off x="669368" y="3728025"/>
              <a:ext cx="830769" cy="830769"/>
            </a:xfrm>
            <a:prstGeom prst="ellipse">
              <a:avLst/>
            </a:prstGeom>
            <a:solidFill>
              <a:schemeClr val="bg1"/>
            </a:solidFill>
            <a:ln w="6350">
              <a:solidFill>
                <a:srgbClr val="FBCF3A"/>
              </a:solidFill>
            </a:ln>
          </p:spPr>
        </p:pic>
        <p:sp>
          <p:nvSpPr>
            <p:cNvPr id="148" name="Прямоугольник: скругленные углы 147">
              <a:extLst>
                <a:ext uri="{FF2B5EF4-FFF2-40B4-BE49-F238E27FC236}">
                  <a16:creationId xmlns:a16="http://schemas.microsoft.com/office/drawing/2014/main" id="{372AF6ED-FA95-488E-AC8D-18D64F40E5E8}"/>
                </a:ext>
              </a:extLst>
            </p:cNvPr>
            <p:cNvSpPr/>
            <p:nvPr/>
          </p:nvSpPr>
          <p:spPr>
            <a:xfrm>
              <a:off x="680878" y="5061136"/>
              <a:ext cx="807751" cy="197863"/>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CEO of URenew foundation</a:t>
              </a:r>
            </a:p>
          </p:txBody>
        </p:sp>
        <p:sp>
          <p:nvSpPr>
            <p:cNvPr id="150" name="Прямоугольник: скругленные углы 149">
              <a:extLst>
                <a:ext uri="{FF2B5EF4-FFF2-40B4-BE49-F238E27FC236}">
                  <a16:creationId xmlns:a16="http://schemas.microsoft.com/office/drawing/2014/main" id="{6D2BC4BA-C559-4F04-AF8A-4E1658B509CD}"/>
                </a:ext>
              </a:extLst>
            </p:cNvPr>
            <p:cNvSpPr/>
            <p:nvPr/>
          </p:nvSpPr>
          <p:spPr>
            <a:xfrm>
              <a:off x="574660" y="4703119"/>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Antonina Vysota</a:t>
              </a:r>
            </a:p>
          </p:txBody>
        </p:sp>
        <p:cxnSp>
          <p:nvCxnSpPr>
            <p:cNvPr id="151" name="Прямая соединительная линия 150">
              <a:extLst>
                <a:ext uri="{FF2B5EF4-FFF2-40B4-BE49-F238E27FC236}">
                  <a16:creationId xmlns:a16="http://schemas.microsoft.com/office/drawing/2014/main" id="{03C3885E-734D-4616-8E3A-CD560F73D9E6}"/>
                </a:ext>
              </a:extLst>
            </p:cNvPr>
            <p:cNvCxnSpPr>
              <a:cxnSpLocks/>
            </p:cNvCxnSpPr>
            <p:nvPr/>
          </p:nvCxnSpPr>
          <p:spPr>
            <a:xfrm>
              <a:off x="685983" y="4992169"/>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E92F0F4-F0A1-FECB-1560-CBF441D695F7}"/>
              </a:ext>
            </a:extLst>
          </p:cNvPr>
          <p:cNvGrpSpPr/>
          <p:nvPr/>
        </p:nvGrpSpPr>
        <p:grpSpPr>
          <a:xfrm>
            <a:off x="3188779" y="4070486"/>
            <a:ext cx="1020185" cy="1018724"/>
            <a:chOff x="1916663" y="4716040"/>
            <a:chExt cx="1020185" cy="1018724"/>
          </a:xfrm>
        </p:grpSpPr>
        <p:sp>
          <p:nvSpPr>
            <p:cNvPr id="158" name="Прямоугольник: скругленные углы 157">
              <a:extLst>
                <a:ext uri="{FF2B5EF4-FFF2-40B4-BE49-F238E27FC236}">
                  <a16:creationId xmlns:a16="http://schemas.microsoft.com/office/drawing/2014/main" id="{115D0CBF-BACC-4B9A-8766-CDC0C1E4727D}"/>
                </a:ext>
              </a:extLst>
            </p:cNvPr>
            <p:cNvSpPr/>
            <p:nvPr/>
          </p:nvSpPr>
          <p:spPr>
            <a:xfrm>
              <a:off x="1971094" y="5061136"/>
              <a:ext cx="911324" cy="673628"/>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Grant management</a:t>
              </a:r>
            </a:p>
          </p:txBody>
        </p:sp>
        <p:sp>
          <p:nvSpPr>
            <p:cNvPr id="160" name="Прямоугольник: скругленные углы 159">
              <a:extLst>
                <a:ext uri="{FF2B5EF4-FFF2-40B4-BE49-F238E27FC236}">
                  <a16:creationId xmlns:a16="http://schemas.microsoft.com/office/drawing/2014/main" id="{0DA25BEE-3A22-4487-BAC5-172BA34B31AA}"/>
                </a:ext>
              </a:extLst>
            </p:cNvPr>
            <p:cNvSpPr/>
            <p:nvPr/>
          </p:nvSpPr>
          <p:spPr>
            <a:xfrm>
              <a:off x="1916663" y="4716040"/>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Maryna Ryzhkova</a:t>
              </a:r>
            </a:p>
          </p:txBody>
        </p:sp>
        <p:cxnSp>
          <p:nvCxnSpPr>
            <p:cNvPr id="161" name="Прямая соединительная линия 160">
              <a:extLst>
                <a:ext uri="{FF2B5EF4-FFF2-40B4-BE49-F238E27FC236}">
                  <a16:creationId xmlns:a16="http://schemas.microsoft.com/office/drawing/2014/main" id="{8DC5899B-407E-4BA0-833F-C1A900E1C4C8}"/>
                </a:ext>
              </a:extLst>
            </p:cNvPr>
            <p:cNvCxnSpPr>
              <a:cxnSpLocks/>
            </p:cNvCxnSpPr>
            <p:nvPr/>
          </p:nvCxnSpPr>
          <p:spPr>
            <a:xfrm>
              <a:off x="2027986" y="4992169"/>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512D7331-43B9-BB44-F584-629ADA39CF19}"/>
              </a:ext>
            </a:extLst>
          </p:cNvPr>
          <p:cNvGrpSpPr/>
          <p:nvPr/>
        </p:nvGrpSpPr>
        <p:grpSpPr>
          <a:xfrm>
            <a:off x="4922387" y="1210497"/>
            <a:ext cx="1063385" cy="1496829"/>
            <a:chOff x="4920926" y="1443182"/>
            <a:chExt cx="1063385" cy="1496829"/>
          </a:xfrm>
        </p:grpSpPr>
        <p:pic>
          <p:nvPicPr>
            <p:cNvPr id="30" name="Рисунок 29">
              <a:extLst>
                <a:ext uri="{FF2B5EF4-FFF2-40B4-BE49-F238E27FC236}">
                  <a16:creationId xmlns:a16="http://schemas.microsoft.com/office/drawing/2014/main" id="{0006B96A-C43E-4D19-BCD8-A3F287C35C9F}"/>
                </a:ext>
              </a:extLst>
            </p:cNvPr>
            <p:cNvPicPr>
              <a:picLocks noChangeAspect="1"/>
            </p:cNvPicPr>
            <p:nvPr/>
          </p:nvPicPr>
          <p:blipFill>
            <a:blip r:embed="rId3"/>
            <a:stretch>
              <a:fillRect/>
            </a:stretch>
          </p:blipFill>
          <p:spPr>
            <a:xfrm>
              <a:off x="5041326" y="1443182"/>
              <a:ext cx="830769" cy="830769"/>
            </a:xfrm>
            <a:prstGeom prst="ellipse">
              <a:avLst/>
            </a:prstGeom>
            <a:solidFill>
              <a:schemeClr val="bg1"/>
            </a:solidFill>
            <a:ln w="6350">
              <a:solidFill>
                <a:srgbClr val="FBCF3A"/>
              </a:solidFill>
            </a:ln>
          </p:spPr>
        </p:pic>
        <p:sp>
          <p:nvSpPr>
            <p:cNvPr id="163" name="Прямоугольник: скругленные углы 162">
              <a:extLst>
                <a:ext uri="{FF2B5EF4-FFF2-40B4-BE49-F238E27FC236}">
                  <a16:creationId xmlns:a16="http://schemas.microsoft.com/office/drawing/2014/main" id="{E85FB6E6-2020-4162-8881-1447310B7618}"/>
                </a:ext>
              </a:extLst>
            </p:cNvPr>
            <p:cNvSpPr/>
            <p:nvPr/>
          </p:nvSpPr>
          <p:spPr>
            <a:xfrm>
              <a:off x="4920926" y="2776294"/>
              <a:ext cx="1063385" cy="163717"/>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Head  of project office URenew/Financial controller </a:t>
              </a:r>
            </a:p>
          </p:txBody>
        </p:sp>
        <p:sp>
          <p:nvSpPr>
            <p:cNvPr id="165" name="Прямоугольник: скругленные углы 164">
              <a:extLst>
                <a:ext uri="{FF2B5EF4-FFF2-40B4-BE49-F238E27FC236}">
                  <a16:creationId xmlns:a16="http://schemas.microsoft.com/office/drawing/2014/main" id="{98D2584A-0ED4-4E8F-BD62-57E17692C97C}"/>
                </a:ext>
              </a:extLst>
            </p:cNvPr>
            <p:cNvSpPr/>
            <p:nvPr/>
          </p:nvSpPr>
          <p:spPr>
            <a:xfrm>
              <a:off x="4946617" y="2418276"/>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Julia Romanenko</a:t>
              </a:r>
            </a:p>
          </p:txBody>
        </p:sp>
        <p:cxnSp>
          <p:nvCxnSpPr>
            <p:cNvPr id="166" name="Прямая соединительная линия 165">
              <a:extLst>
                <a:ext uri="{FF2B5EF4-FFF2-40B4-BE49-F238E27FC236}">
                  <a16:creationId xmlns:a16="http://schemas.microsoft.com/office/drawing/2014/main" id="{E59191E0-62A6-4EA2-9B5C-6FD5CBF3DBB4}"/>
                </a:ext>
              </a:extLst>
            </p:cNvPr>
            <p:cNvCxnSpPr>
              <a:cxnSpLocks/>
            </p:cNvCxnSpPr>
            <p:nvPr/>
          </p:nvCxnSpPr>
          <p:spPr>
            <a:xfrm>
              <a:off x="5057940" y="2707326"/>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pic>
        <p:nvPicPr>
          <p:cNvPr id="25" name="Рисунок 24">
            <a:extLst>
              <a:ext uri="{FF2B5EF4-FFF2-40B4-BE49-F238E27FC236}">
                <a16:creationId xmlns:a16="http://schemas.microsoft.com/office/drawing/2014/main" id="{AED0503A-3F24-4CCC-B7A8-7FC6C5CBF2C9}"/>
              </a:ext>
            </a:extLst>
          </p:cNvPr>
          <p:cNvPicPr>
            <a:picLocks noChangeAspect="1"/>
          </p:cNvPicPr>
          <p:nvPr/>
        </p:nvPicPr>
        <p:blipFill rotWithShape="1">
          <a:blip r:embed="rId4"/>
          <a:srcRect l="5000" r="5000"/>
          <a:stretch/>
        </p:blipFill>
        <p:spPr>
          <a:xfrm>
            <a:off x="5038693" y="4936179"/>
            <a:ext cx="830769" cy="830769"/>
          </a:xfrm>
          <a:prstGeom prst="ellipse">
            <a:avLst/>
          </a:prstGeom>
          <a:solidFill>
            <a:schemeClr val="bg1"/>
          </a:solidFill>
          <a:ln w="6350">
            <a:solidFill>
              <a:srgbClr val="FBCF3A"/>
            </a:solidFill>
          </a:ln>
        </p:spPr>
      </p:pic>
      <p:sp>
        <p:nvSpPr>
          <p:cNvPr id="173" name="Прямоугольник: скругленные углы 172">
            <a:extLst>
              <a:ext uri="{FF2B5EF4-FFF2-40B4-BE49-F238E27FC236}">
                <a16:creationId xmlns:a16="http://schemas.microsoft.com/office/drawing/2014/main" id="{0F5789D6-6C8E-4F14-AFD4-6DA63BBE9708}"/>
              </a:ext>
            </a:extLst>
          </p:cNvPr>
          <p:cNvSpPr/>
          <p:nvPr/>
        </p:nvSpPr>
        <p:spPr>
          <a:xfrm>
            <a:off x="4969046" y="6255200"/>
            <a:ext cx="1076330" cy="195304"/>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Founder of IPSM, MBA</a:t>
            </a:r>
          </a:p>
          <a:p>
            <a:pPr algn="ctr">
              <a:lnSpc>
                <a:spcPct val="90000"/>
              </a:lnSpc>
            </a:pPr>
            <a:r>
              <a:rPr lang="en-US" sz="800" b="1" spc="-19" dirty="0">
                <a:solidFill>
                  <a:schemeClr val="tx1"/>
                </a:solidFill>
                <a:latin typeface="FuturaBookC" panose="04000500000000000000"/>
              </a:rPr>
              <a:t>Project partner on Sourcing</a:t>
            </a:r>
          </a:p>
        </p:txBody>
      </p:sp>
      <p:sp>
        <p:nvSpPr>
          <p:cNvPr id="175" name="Прямоугольник: скругленные углы 174">
            <a:extLst>
              <a:ext uri="{FF2B5EF4-FFF2-40B4-BE49-F238E27FC236}">
                <a16:creationId xmlns:a16="http://schemas.microsoft.com/office/drawing/2014/main" id="{C14E5CD4-7FBB-4B41-8F9A-2641DD2FED67}"/>
              </a:ext>
            </a:extLst>
          </p:cNvPr>
          <p:cNvSpPr/>
          <p:nvPr/>
        </p:nvSpPr>
        <p:spPr>
          <a:xfrm>
            <a:off x="4947780" y="5892717"/>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Maryna Trepova</a:t>
            </a:r>
          </a:p>
        </p:txBody>
      </p:sp>
      <p:cxnSp>
        <p:nvCxnSpPr>
          <p:cNvPr id="176" name="Прямая соединительная линия 175">
            <a:extLst>
              <a:ext uri="{FF2B5EF4-FFF2-40B4-BE49-F238E27FC236}">
                <a16:creationId xmlns:a16="http://schemas.microsoft.com/office/drawing/2014/main" id="{46B88BBC-E75A-483A-BFB9-088124CBE8AD}"/>
              </a:ext>
            </a:extLst>
          </p:cNvPr>
          <p:cNvCxnSpPr>
            <a:cxnSpLocks/>
          </p:cNvCxnSpPr>
          <p:nvPr/>
        </p:nvCxnSpPr>
        <p:spPr>
          <a:xfrm>
            <a:off x="5045244" y="6200323"/>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D1E015B-5A67-1DEC-6175-F15DFB2F138B}"/>
              </a:ext>
            </a:extLst>
          </p:cNvPr>
          <p:cNvGrpSpPr/>
          <p:nvPr/>
        </p:nvGrpSpPr>
        <p:grpSpPr>
          <a:xfrm>
            <a:off x="6162713" y="4946290"/>
            <a:ext cx="1476099" cy="1953366"/>
            <a:chOff x="4716029" y="3137233"/>
            <a:chExt cx="1476099" cy="1953366"/>
          </a:xfrm>
        </p:grpSpPr>
        <p:pic>
          <p:nvPicPr>
            <p:cNvPr id="20" name="Рисунок 19">
              <a:extLst>
                <a:ext uri="{FF2B5EF4-FFF2-40B4-BE49-F238E27FC236}">
                  <a16:creationId xmlns:a16="http://schemas.microsoft.com/office/drawing/2014/main" id="{E33DF3D3-E320-43EE-B737-38DC7A4F4417}"/>
                </a:ext>
              </a:extLst>
            </p:cNvPr>
            <p:cNvPicPr>
              <a:picLocks noChangeAspect="1"/>
            </p:cNvPicPr>
            <p:nvPr/>
          </p:nvPicPr>
          <p:blipFill rotWithShape="1">
            <a:blip r:embed="rId5"/>
            <a:srcRect l="532" r="532"/>
            <a:stretch/>
          </p:blipFill>
          <p:spPr>
            <a:xfrm>
              <a:off x="5028630" y="3137233"/>
              <a:ext cx="830769" cy="830769"/>
            </a:xfrm>
            <a:prstGeom prst="ellipse">
              <a:avLst/>
            </a:prstGeom>
            <a:solidFill>
              <a:schemeClr val="bg1"/>
            </a:solidFill>
            <a:ln w="6350">
              <a:solidFill>
                <a:srgbClr val="FBCF3A"/>
              </a:solidFill>
            </a:ln>
          </p:spPr>
        </p:pic>
        <p:sp>
          <p:nvSpPr>
            <p:cNvPr id="178" name="Прямоугольник: скругленные углы 177">
              <a:extLst>
                <a:ext uri="{FF2B5EF4-FFF2-40B4-BE49-F238E27FC236}">
                  <a16:creationId xmlns:a16="http://schemas.microsoft.com/office/drawing/2014/main" id="{ABE69D0B-AFC9-4096-8782-27DECCEF96CD}"/>
                </a:ext>
              </a:extLst>
            </p:cNvPr>
            <p:cNvSpPr/>
            <p:nvPr/>
          </p:nvSpPr>
          <p:spPr>
            <a:xfrm>
              <a:off x="4716029" y="4416971"/>
              <a:ext cx="1476099" cy="673628"/>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Founder of Medical Foundation of Moldova, MBA</a:t>
              </a:r>
            </a:p>
            <a:p>
              <a:pPr algn="ctr">
                <a:lnSpc>
                  <a:spcPct val="90000"/>
                </a:lnSpc>
              </a:pPr>
              <a:r>
                <a:rPr lang="en-US" sz="800" b="1" spc="-19" dirty="0">
                  <a:solidFill>
                    <a:schemeClr val="tx1"/>
                  </a:solidFill>
                  <a:latin typeface="FuturaBookC" panose="04000500000000000000"/>
                </a:rPr>
                <a:t>Project partner on Medicine</a:t>
              </a:r>
            </a:p>
          </p:txBody>
        </p:sp>
        <p:sp>
          <p:nvSpPr>
            <p:cNvPr id="180" name="Прямоугольник: скругленные углы 179">
              <a:extLst>
                <a:ext uri="{FF2B5EF4-FFF2-40B4-BE49-F238E27FC236}">
                  <a16:creationId xmlns:a16="http://schemas.microsoft.com/office/drawing/2014/main" id="{DA403193-A3F3-41CE-B421-376DF17BD574}"/>
                </a:ext>
              </a:extLst>
            </p:cNvPr>
            <p:cNvSpPr/>
            <p:nvPr/>
          </p:nvSpPr>
          <p:spPr>
            <a:xfrm>
              <a:off x="4891566" y="4116053"/>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Viktor    Ghereg</a:t>
              </a:r>
            </a:p>
          </p:txBody>
        </p:sp>
        <p:cxnSp>
          <p:nvCxnSpPr>
            <p:cNvPr id="181" name="Прямая соединительная линия 180">
              <a:extLst>
                <a:ext uri="{FF2B5EF4-FFF2-40B4-BE49-F238E27FC236}">
                  <a16:creationId xmlns:a16="http://schemas.microsoft.com/office/drawing/2014/main" id="{F22F32D5-A0E1-461A-B17A-541BE9A498CE}"/>
                </a:ext>
              </a:extLst>
            </p:cNvPr>
            <p:cNvCxnSpPr>
              <a:cxnSpLocks/>
            </p:cNvCxnSpPr>
            <p:nvPr/>
          </p:nvCxnSpPr>
          <p:spPr>
            <a:xfrm>
              <a:off x="5002889" y="4405103"/>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DE5E1B3-2D11-93D6-3D1C-FAABDCE29DEB}"/>
              </a:ext>
            </a:extLst>
          </p:cNvPr>
          <p:cNvGrpSpPr/>
          <p:nvPr/>
        </p:nvGrpSpPr>
        <p:grpSpPr>
          <a:xfrm>
            <a:off x="4954889" y="3147278"/>
            <a:ext cx="1076330" cy="2009100"/>
            <a:chOff x="6336794" y="4936179"/>
            <a:chExt cx="1076330" cy="2009100"/>
          </a:xfrm>
        </p:grpSpPr>
        <p:pic>
          <p:nvPicPr>
            <p:cNvPr id="12" name="Рисунок 11">
              <a:extLst>
                <a:ext uri="{FF2B5EF4-FFF2-40B4-BE49-F238E27FC236}">
                  <a16:creationId xmlns:a16="http://schemas.microsoft.com/office/drawing/2014/main" id="{B771CBA7-855B-4DCD-B363-AA3923E5C887}"/>
                </a:ext>
              </a:extLst>
            </p:cNvPr>
            <p:cNvPicPr>
              <a:picLocks noChangeAspect="1"/>
            </p:cNvPicPr>
            <p:nvPr/>
          </p:nvPicPr>
          <p:blipFill rotWithShape="1">
            <a:blip r:embed="rId6"/>
            <a:srcRect l="2758" t="-4312" r="-2758" b="15496"/>
            <a:stretch/>
          </p:blipFill>
          <p:spPr>
            <a:xfrm>
              <a:off x="6448339" y="4936179"/>
              <a:ext cx="830769" cy="830769"/>
            </a:xfrm>
            <a:prstGeom prst="ellipse">
              <a:avLst/>
            </a:prstGeom>
            <a:solidFill>
              <a:schemeClr val="bg1"/>
            </a:solidFill>
            <a:ln w="6350">
              <a:solidFill>
                <a:srgbClr val="FBCF3A"/>
              </a:solidFill>
            </a:ln>
          </p:spPr>
        </p:pic>
        <p:sp>
          <p:nvSpPr>
            <p:cNvPr id="183" name="Прямоугольник: скругленные углы 182">
              <a:extLst>
                <a:ext uri="{FF2B5EF4-FFF2-40B4-BE49-F238E27FC236}">
                  <a16:creationId xmlns:a16="http://schemas.microsoft.com/office/drawing/2014/main" id="{14385055-E7CC-4D8F-B88D-053A350227A0}"/>
                </a:ext>
              </a:extLst>
            </p:cNvPr>
            <p:cNvSpPr/>
            <p:nvPr/>
          </p:nvSpPr>
          <p:spPr>
            <a:xfrm>
              <a:off x="6336794" y="6271651"/>
              <a:ext cx="1076330" cy="673628"/>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CEO of KMDШ, MBA Project partner on Education</a:t>
              </a:r>
            </a:p>
          </p:txBody>
        </p:sp>
        <p:sp>
          <p:nvSpPr>
            <p:cNvPr id="185" name="Прямоугольник: скругленные углы 184">
              <a:extLst>
                <a:ext uri="{FF2B5EF4-FFF2-40B4-BE49-F238E27FC236}">
                  <a16:creationId xmlns:a16="http://schemas.microsoft.com/office/drawing/2014/main" id="{89A6E727-A5FE-468C-8572-F3B7CC6CACA9}"/>
                </a:ext>
              </a:extLst>
            </p:cNvPr>
            <p:cNvSpPr/>
            <p:nvPr/>
          </p:nvSpPr>
          <p:spPr>
            <a:xfrm>
              <a:off x="6353630" y="5892717"/>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Lina     Zhiginas</a:t>
              </a:r>
            </a:p>
          </p:txBody>
        </p:sp>
        <p:cxnSp>
          <p:nvCxnSpPr>
            <p:cNvPr id="186" name="Прямая соединительная линия 185">
              <a:extLst>
                <a:ext uri="{FF2B5EF4-FFF2-40B4-BE49-F238E27FC236}">
                  <a16:creationId xmlns:a16="http://schemas.microsoft.com/office/drawing/2014/main" id="{86FD617D-16ED-4952-AC7A-0C35B8B12B03}"/>
                </a:ext>
              </a:extLst>
            </p:cNvPr>
            <p:cNvCxnSpPr>
              <a:cxnSpLocks/>
            </p:cNvCxnSpPr>
            <p:nvPr/>
          </p:nvCxnSpPr>
          <p:spPr>
            <a:xfrm>
              <a:off x="6464953" y="6200323"/>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sp>
        <p:nvSpPr>
          <p:cNvPr id="194" name="Прямоугольник: скругленные углы 193">
            <a:extLst>
              <a:ext uri="{FF2B5EF4-FFF2-40B4-BE49-F238E27FC236}">
                <a16:creationId xmlns:a16="http://schemas.microsoft.com/office/drawing/2014/main" id="{1EB8B286-69B2-4D48-BC02-067E037B66DA}"/>
              </a:ext>
            </a:extLst>
          </p:cNvPr>
          <p:cNvSpPr/>
          <p:nvPr/>
        </p:nvSpPr>
        <p:spPr>
          <a:xfrm>
            <a:off x="421516" y="914220"/>
            <a:ext cx="3907365" cy="2036989"/>
          </a:xfrm>
          <a:prstGeom prst="roundRect">
            <a:avLst>
              <a:gd name="adj" fmla="val 0"/>
            </a:avLst>
          </a:prstGeom>
          <a:solidFill>
            <a:srgbClr val="FBCF3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endParaRPr lang="en-US" sz="1292" dirty="0">
              <a:solidFill>
                <a:schemeClr val="bg1"/>
              </a:solidFill>
              <a:latin typeface="FuturaBookC" panose="04000500000000000000"/>
            </a:endParaRPr>
          </a:p>
        </p:txBody>
      </p:sp>
      <p:pic>
        <p:nvPicPr>
          <p:cNvPr id="53" name="Рисунок 52">
            <a:extLst>
              <a:ext uri="{FF2B5EF4-FFF2-40B4-BE49-F238E27FC236}">
                <a16:creationId xmlns:a16="http://schemas.microsoft.com/office/drawing/2014/main" id="{257B864D-87F9-4BC1-BEA4-01EE9D8AC3B6}"/>
              </a:ext>
            </a:extLst>
          </p:cNvPr>
          <p:cNvPicPr>
            <a:picLocks noChangeAspect="1"/>
          </p:cNvPicPr>
          <p:nvPr/>
        </p:nvPicPr>
        <p:blipFill rotWithShape="1">
          <a:blip r:embed="rId7"/>
          <a:srcRect t="2446" b="2446"/>
          <a:stretch/>
        </p:blipFill>
        <p:spPr>
          <a:xfrm>
            <a:off x="3256825" y="1202259"/>
            <a:ext cx="830769" cy="830769"/>
          </a:xfrm>
          <a:prstGeom prst="ellipse">
            <a:avLst/>
          </a:prstGeom>
          <a:solidFill>
            <a:schemeClr val="bg1"/>
          </a:solidFill>
          <a:ln w="6350">
            <a:solidFill>
              <a:srgbClr val="FBCF3A"/>
            </a:solidFill>
          </a:ln>
        </p:spPr>
      </p:pic>
      <p:pic>
        <p:nvPicPr>
          <p:cNvPr id="58" name="Рисунок 57">
            <a:extLst>
              <a:ext uri="{FF2B5EF4-FFF2-40B4-BE49-F238E27FC236}">
                <a16:creationId xmlns:a16="http://schemas.microsoft.com/office/drawing/2014/main" id="{0F663201-85E3-44D0-BEEE-B9EF1CC70939}"/>
              </a:ext>
            </a:extLst>
          </p:cNvPr>
          <p:cNvPicPr>
            <a:picLocks noChangeAspect="1"/>
          </p:cNvPicPr>
          <p:nvPr/>
        </p:nvPicPr>
        <p:blipFill rotWithShape="1">
          <a:blip r:embed="rId8"/>
          <a:srcRect l="810" r="810"/>
          <a:stretch/>
        </p:blipFill>
        <p:spPr>
          <a:xfrm>
            <a:off x="622860" y="1203977"/>
            <a:ext cx="830769" cy="830769"/>
          </a:xfrm>
          <a:prstGeom prst="ellipse">
            <a:avLst/>
          </a:prstGeom>
          <a:solidFill>
            <a:schemeClr val="bg1"/>
          </a:solidFill>
          <a:ln w="6350">
            <a:solidFill>
              <a:srgbClr val="FBCF3A"/>
            </a:solidFill>
          </a:ln>
        </p:spPr>
      </p:pic>
      <p:sp>
        <p:nvSpPr>
          <p:cNvPr id="72" name="Прямоугольник: скругленные углы 71">
            <a:extLst>
              <a:ext uri="{FF2B5EF4-FFF2-40B4-BE49-F238E27FC236}">
                <a16:creationId xmlns:a16="http://schemas.microsoft.com/office/drawing/2014/main" id="{93812134-0C84-4D5E-A00B-9E1DABB19C8A}"/>
              </a:ext>
            </a:extLst>
          </p:cNvPr>
          <p:cNvSpPr/>
          <p:nvPr/>
        </p:nvSpPr>
        <p:spPr>
          <a:xfrm>
            <a:off x="529354" y="2495334"/>
            <a:ext cx="974900" cy="197366"/>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Member of the supervisory board, ACCA, Certified internal auditor</a:t>
            </a:r>
          </a:p>
        </p:txBody>
      </p:sp>
      <p:sp>
        <p:nvSpPr>
          <p:cNvPr id="124" name="Прямоугольник: скругленные углы 123">
            <a:extLst>
              <a:ext uri="{FF2B5EF4-FFF2-40B4-BE49-F238E27FC236}">
                <a16:creationId xmlns:a16="http://schemas.microsoft.com/office/drawing/2014/main" id="{35CA4B23-4DD9-46C4-B5BC-FD8FFC680C27}"/>
              </a:ext>
            </a:extLst>
          </p:cNvPr>
          <p:cNvSpPr/>
          <p:nvPr/>
        </p:nvSpPr>
        <p:spPr>
          <a:xfrm>
            <a:off x="574659" y="2156752"/>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Victoria Zabayrachna</a:t>
            </a:r>
          </a:p>
        </p:txBody>
      </p:sp>
      <p:cxnSp>
        <p:nvCxnSpPr>
          <p:cNvPr id="63" name="Прямая соединительная линия 62">
            <a:extLst>
              <a:ext uri="{FF2B5EF4-FFF2-40B4-BE49-F238E27FC236}">
                <a16:creationId xmlns:a16="http://schemas.microsoft.com/office/drawing/2014/main" id="{6861C514-695A-47E2-9781-299C7F2DB0B7}"/>
              </a:ext>
            </a:extLst>
          </p:cNvPr>
          <p:cNvCxnSpPr>
            <a:cxnSpLocks/>
          </p:cNvCxnSpPr>
          <p:nvPr/>
        </p:nvCxnSpPr>
        <p:spPr>
          <a:xfrm>
            <a:off x="656090" y="2457621"/>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sp>
        <p:nvSpPr>
          <p:cNvPr id="138" name="Прямоугольник: скругленные углы 137">
            <a:extLst>
              <a:ext uri="{FF2B5EF4-FFF2-40B4-BE49-F238E27FC236}">
                <a16:creationId xmlns:a16="http://schemas.microsoft.com/office/drawing/2014/main" id="{D5C889FA-1452-4D94-8865-E78B56936409}"/>
              </a:ext>
            </a:extLst>
          </p:cNvPr>
          <p:cNvSpPr/>
          <p:nvPr/>
        </p:nvSpPr>
        <p:spPr>
          <a:xfrm>
            <a:off x="1980832" y="2503015"/>
            <a:ext cx="807751" cy="197863"/>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Chairman of the supervisory Board, MBA</a:t>
            </a:r>
          </a:p>
        </p:txBody>
      </p:sp>
      <p:pic>
        <p:nvPicPr>
          <p:cNvPr id="139" name="Рисунок 138">
            <a:extLst>
              <a:ext uri="{FF2B5EF4-FFF2-40B4-BE49-F238E27FC236}">
                <a16:creationId xmlns:a16="http://schemas.microsoft.com/office/drawing/2014/main" id="{E6285939-26B3-42E7-BA3A-1AD5EB2AC931}"/>
              </a:ext>
            </a:extLst>
          </p:cNvPr>
          <p:cNvPicPr>
            <a:picLocks noChangeAspect="1"/>
          </p:cNvPicPr>
          <p:nvPr/>
        </p:nvPicPr>
        <p:blipFill rotWithShape="1">
          <a:blip r:embed="rId9"/>
          <a:srcRect l="7248" t="5876" r="11319" b="6493"/>
          <a:stretch/>
        </p:blipFill>
        <p:spPr>
          <a:xfrm>
            <a:off x="1929793" y="1212252"/>
            <a:ext cx="830771" cy="830771"/>
          </a:xfrm>
          <a:prstGeom prst="ellipse">
            <a:avLst/>
          </a:prstGeom>
          <a:solidFill>
            <a:schemeClr val="bg1"/>
          </a:solidFill>
          <a:ln w="6350">
            <a:solidFill>
              <a:srgbClr val="FBCF3A"/>
            </a:solidFill>
          </a:ln>
        </p:spPr>
      </p:pic>
      <p:sp>
        <p:nvSpPr>
          <p:cNvPr id="140" name="Прямоугольник: скругленные углы 139">
            <a:extLst>
              <a:ext uri="{FF2B5EF4-FFF2-40B4-BE49-F238E27FC236}">
                <a16:creationId xmlns:a16="http://schemas.microsoft.com/office/drawing/2014/main" id="{650E64BC-09D5-41CA-9A79-E47169ED6964}"/>
              </a:ext>
            </a:extLst>
          </p:cNvPr>
          <p:cNvSpPr/>
          <p:nvPr/>
        </p:nvSpPr>
        <p:spPr>
          <a:xfrm>
            <a:off x="1894788" y="2139886"/>
            <a:ext cx="1002162" cy="156602"/>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Maryna Koltsova</a:t>
            </a:r>
          </a:p>
        </p:txBody>
      </p:sp>
      <p:cxnSp>
        <p:nvCxnSpPr>
          <p:cNvPr id="141" name="Прямая соединительная линия 140">
            <a:extLst>
              <a:ext uri="{FF2B5EF4-FFF2-40B4-BE49-F238E27FC236}">
                <a16:creationId xmlns:a16="http://schemas.microsoft.com/office/drawing/2014/main" id="{89022E0F-C1F7-4EB1-AB8B-8B7E768A77FF}"/>
              </a:ext>
            </a:extLst>
          </p:cNvPr>
          <p:cNvCxnSpPr>
            <a:cxnSpLocks/>
          </p:cNvCxnSpPr>
          <p:nvPr/>
        </p:nvCxnSpPr>
        <p:spPr>
          <a:xfrm>
            <a:off x="1980029" y="2457621"/>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sp>
        <p:nvSpPr>
          <p:cNvPr id="143" name="Прямоугольник: скругленные углы 142">
            <a:extLst>
              <a:ext uri="{FF2B5EF4-FFF2-40B4-BE49-F238E27FC236}">
                <a16:creationId xmlns:a16="http://schemas.microsoft.com/office/drawing/2014/main" id="{A8917FA9-B23E-4EBB-983B-8A74F34D94D6}"/>
              </a:ext>
            </a:extLst>
          </p:cNvPr>
          <p:cNvSpPr/>
          <p:nvPr/>
        </p:nvSpPr>
        <p:spPr>
          <a:xfrm>
            <a:off x="3279843" y="2513692"/>
            <a:ext cx="807751" cy="197863"/>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Member of the supervisory board, MBA</a:t>
            </a:r>
          </a:p>
        </p:txBody>
      </p:sp>
      <p:sp>
        <p:nvSpPr>
          <p:cNvPr id="145" name="Прямоугольник: скругленные углы 144">
            <a:extLst>
              <a:ext uri="{FF2B5EF4-FFF2-40B4-BE49-F238E27FC236}">
                <a16:creationId xmlns:a16="http://schemas.microsoft.com/office/drawing/2014/main" id="{8413DEA2-CBCF-4928-8FF0-AA587B9E8460}"/>
              </a:ext>
            </a:extLst>
          </p:cNvPr>
          <p:cNvSpPr/>
          <p:nvPr/>
        </p:nvSpPr>
        <p:spPr>
          <a:xfrm>
            <a:off x="3178869" y="2126809"/>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Iryna Povoroznyk</a:t>
            </a:r>
          </a:p>
        </p:txBody>
      </p:sp>
      <p:cxnSp>
        <p:nvCxnSpPr>
          <p:cNvPr id="146" name="Прямая соединительная линия 145">
            <a:extLst>
              <a:ext uri="{FF2B5EF4-FFF2-40B4-BE49-F238E27FC236}">
                <a16:creationId xmlns:a16="http://schemas.microsoft.com/office/drawing/2014/main" id="{6E125AAF-EAFB-4C98-845C-9F6956D797A8}"/>
              </a:ext>
            </a:extLst>
          </p:cNvPr>
          <p:cNvCxnSpPr>
            <a:cxnSpLocks/>
          </p:cNvCxnSpPr>
          <p:nvPr/>
        </p:nvCxnSpPr>
        <p:spPr>
          <a:xfrm>
            <a:off x="3304803" y="2450027"/>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sp>
        <p:nvSpPr>
          <p:cNvPr id="195" name="Прямоугольник: скругленные углы 194">
            <a:extLst>
              <a:ext uri="{FF2B5EF4-FFF2-40B4-BE49-F238E27FC236}">
                <a16:creationId xmlns:a16="http://schemas.microsoft.com/office/drawing/2014/main" id="{15DB09F9-943D-411B-8049-0B8F7D1DB258}"/>
              </a:ext>
            </a:extLst>
          </p:cNvPr>
          <p:cNvSpPr/>
          <p:nvPr/>
        </p:nvSpPr>
        <p:spPr>
          <a:xfrm>
            <a:off x="1329681" y="1015704"/>
            <a:ext cx="2169091" cy="205952"/>
          </a:xfrm>
          <a:prstGeom prst="roundRect">
            <a:avLst>
              <a:gd name="adj" fmla="val 50000"/>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292" dirty="0">
                <a:solidFill>
                  <a:schemeClr val="bg1"/>
                </a:solidFill>
                <a:latin typeface="FuturaBookC" panose="04000500000000000000"/>
              </a:rPr>
              <a:t>Supervisory Board</a:t>
            </a:r>
          </a:p>
        </p:txBody>
      </p:sp>
      <p:sp>
        <p:nvSpPr>
          <p:cNvPr id="199" name="Прямоугольник: скругленные углы 198">
            <a:extLst>
              <a:ext uri="{FF2B5EF4-FFF2-40B4-BE49-F238E27FC236}">
                <a16:creationId xmlns:a16="http://schemas.microsoft.com/office/drawing/2014/main" id="{FA3A4D99-2D37-44EF-B85D-BFF70970350F}"/>
              </a:ext>
            </a:extLst>
          </p:cNvPr>
          <p:cNvSpPr/>
          <p:nvPr/>
        </p:nvSpPr>
        <p:spPr>
          <a:xfrm>
            <a:off x="5747086" y="838630"/>
            <a:ext cx="2169091" cy="205952"/>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292" b="1" dirty="0">
                <a:solidFill>
                  <a:schemeClr val="bg1"/>
                </a:solidFill>
                <a:latin typeface="FuturaBookC" panose="04000500000000000000"/>
              </a:rPr>
              <a:t>URenew project office</a:t>
            </a:r>
          </a:p>
        </p:txBody>
      </p:sp>
      <p:grpSp>
        <p:nvGrpSpPr>
          <p:cNvPr id="13" name="Group 12">
            <a:extLst>
              <a:ext uri="{FF2B5EF4-FFF2-40B4-BE49-F238E27FC236}">
                <a16:creationId xmlns:a16="http://schemas.microsoft.com/office/drawing/2014/main" id="{D79DCF50-0CDD-9AD7-9731-D12841022498}"/>
              </a:ext>
            </a:extLst>
          </p:cNvPr>
          <p:cNvGrpSpPr/>
          <p:nvPr/>
        </p:nvGrpSpPr>
        <p:grpSpPr>
          <a:xfrm>
            <a:off x="6071434" y="1218135"/>
            <a:ext cx="1495891" cy="1484697"/>
            <a:chOff x="6089505" y="1443182"/>
            <a:chExt cx="1495891" cy="1484697"/>
          </a:xfrm>
        </p:grpSpPr>
        <p:pic>
          <p:nvPicPr>
            <p:cNvPr id="27" name="Рисунок 26">
              <a:extLst>
                <a:ext uri="{FF2B5EF4-FFF2-40B4-BE49-F238E27FC236}">
                  <a16:creationId xmlns:a16="http://schemas.microsoft.com/office/drawing/2014/main" id="{9A067C0D-715E-4995-B7EA-5EF76F45636E}"/>
                </a:ext>
              </a:extLst>
            </p:cNvPr>
            <p:cNvPicPr>
              <a:picLocks noChangeAspect="1"/>
            </p:cNvPicPr>
            <p:nvPr/>
          </p:nvPicPr>
          <p:blipFill>
            <a:blip r:embed="rId10"/>
            <a:stretch>
              <a:fillRect/>
            </a:stretch>
          </p:blipFill>
          <p:spPr>
            <a:xfrm>
              <a:off x="6343431" y="1443182"/>
              <a:ext cx="830769" cy="830769"/>
            </a:xfrm>
            <a:prstGeom prst="ellipse">
              <a:avLst/>
            </a:prstGeom>
            <a:solidFill>
              <a:schemeClr val="bg1"/>
            </a:solidFill>
            <a:ln w="6350">
              <a:solidFill>
                <a:srgbClr val="FBCF3A"/>
              </a:solidFill>
            </a:ln>
          </p:spPr>
        </p:pic>
        <p:sp>
          <p:nvSpPr>
            <p:cNvPr id="168" name="Прямоугольник: скругленные углы 167">
              <a:extLst>
                <a:ext uri="{FF2B5EF4-FFF2-40B4-BE49-F238E27FC236}">
                  <a16:creationId xmlns:a16="http://schemas.microsoft.com/office/drawing/2014/main" id="{2FAAA194-87C6-4A02-8986-AF12259C6740}"/>
                </a:ext>
              </a:extLst>
            </p:cNvPr>
            <p:cNvSpPr/>
            <p:nvPr/>
          </p:nvSpPr>
          <p:spPr>
            <a:xfrm>
              <a:off x="6089505" y="2776293"/>
              <a:ext cx="1495891" cy="151586"/>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Owner of Denza Construction,</a:t>
              </a:r>
            </a:p>
            <a:p>
              <a:pPr algn="ctr">
                <a:lnSpc>
                  <a:spcPct val="90000"/>
                </a:lnSpc>
              </a:pPr>
              <a:r>
                <a:rPr lang="en-US" sz="800" b="1" spc="-19" dirty="0">
                  <a:solidFill>
                    <a:schemeClr val="tx1"/>
                  </a:solidFill>
                  <a:latin typeface="FuturaBookC" panose="04000500000000000000"/>
                </a:rPr>
                <a:t>Project partner on project management and development</a:t>
              </a:r>
            </a:p>
          </p:txBody>
        </p:sp>
        <p:sp>
          <p:nvSpPr>
            <p:cNvPr id="170" name="Прямоугольник: скругленные углы 169">
              <a:extLst>
                <a:ext uri="{FF2B5EF4-FFF2-40B4-BE49-F238E27FC236}">
                  <a16:creationId xmlns:a16="http://schemas.microsoft.com/office/drawing/2014/main" id="{A12CFD00-ABDF-49AD-8F2C-3DE28FD12E0E}"/>
                </a:ext>
              </a:extLst>
            </p:cNvPr>
            <p:cNvSpPr/>
            <p:nvPr/>
          </p:nvSpPr>
          <p:spPr>
            <a:xfrm>
              <a:off x="6248722" y="2418276"/>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Pavlo    Podtopta</a:t>
              </a:r>
            </a:p>
          </p:txBody>
        </p:sp>
        <p:cxnSp>
          <p:nvCxnSpPr>
            <p:cNvPr id="171" name="Прямая соединительная линия 170">
              <a:extLst>
                <a:ext uri="{FF2B5EF4-FFF2-40B4-BE49-F238E27FC236}">
                  <a16:creationId xmlns:a16="http://schemas.microsoft.com/office/drawing/2014/main" id="{5CD0FD17-3513-46F3-9D07-2F3AF42639FF}"/>
                </a:ext>
              </a:extLst>
            </p:cNvPr>
            <p:cNvCxnSpPr>
              <a:cxnSpLocks/>
            </p:cNvCxnSpPr>
            <p:nvPr/>
          </p:nvCxnSpPr>
          <p:spPr>
            <a:xfrm>
              <a:off x="6360045" y="2707326"/>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sp>
        <p:nvSpPr>
          <p:cNvPr id="70" name="Прямоугольник: скругленные углы 69">
            <a:extLst>
              <a:ext uri="{FF2B5EF4-FFF2-40B4-BE49-F238E27FC236}">
                <a16:creationId xmlns:a16="http://schemas.microsoft.com/office/drawing/2014/main" id="{DFF6C6FD-2679-45F4-B856-C810BA63E352}"/>
              </a:ext>
            </a:extLst>
          </p:cNvPr>
          <p:cNvSpPr/>
          <p:nvPr/>
        </p:nvSpPr>
        <p:spPr>
          <a:xfrm>
            <a:off x="1329681" y="810811"/>
            <a:ext cx="2169091" cy="205952"/>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292" b="1" dirty="0">
                <a:solidFill>
                  <a:schemeClr val="bg1"/>
                </a:solidFill>
                <a:latin typeface="FuturaBookC" panose="04000500000000000000"/>
              </a:rPr>
              <a:t>URenew foundation</a:t>
            </a:r>
          </a:p>
        </p:txBody>
      </p:sp>
      <p:grpSp>
        <p:nvGrpSpPr>
          <p:cNvPr id="14" name="Group 13">
            <a:extLst>
              <a:ext uri="{FF2B5EF4-FFF2-40B4-BE49-F238E27FC236}">
                <a16:creationId xmlns:a16="http://schemas.microsoft.com/office/drawing/2014/main" id="{70D3D578-1621-9942-B0D9-05A212BC7A5A}"/>
              </a:ext>
            </a:extLst>
          </p:cNvPr>
          <p:cNvGrpSpPr/>
          <p:nvPr/>
        </p:nvGrpSpPr>
        <p:grpSpPr>
          <a:xfrm>
            <a:off x="7632590" y="1243760"/>
            <a:ext cx="1020185" cy="1797660"/>
            <a:chOff x="7549625" y="1455106"/>
            <a:chExt cx="1020185" cy="1797660"/>
          </a:xfrm>
        </p:grpSpPr>
        <p:sp>
          <p:nvSpPr>
            <p:cNvPr id="188" name="Прямоугольник: скругленные углы 187">
              <a:extLst>
                <a:ext uri="{FF2B5EF4-FFF2-40B4-BE49-F238E27FC236}">
                  <a16:creationId xmlns:a16="http://schemas.microsoft.com/office/drawing/2014/main" id="{B8A3FCB3-6B47-4F28-B8BF-F4322614063A}"/>
                </a:ext>
              </a:extLst>
            </p:cNvPr>
            <p:cNvSpPr/>
            <p:nvPr/>
          </p:nvSpPr>
          <p:spPr>
            <a:xfrm>
              <a:off x="7562513" y="2762024"/>
              <a:ext cx="980674" cy="490742"/>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Project partner on urban conceptual design</a:t>
              </a:r>
            </a:p>
          </p:txBody>
        </p:sp>
        <p:sp>
          <p:nvSpPr>
            <p:cNvPr id="190" name="Прямоугольник: скругленные углы 189">
              <a:extLst>
                <a:ext uri="{FF2B5EF4-FFF2-40B4-BE49-F238E27FC236}">
                  <a16:creationId xmlns:a16="http://schemas.microsoft.com/office/drawing/2014/main" id="{8494BC5D-BF24-4232-AEEA-8F5E8B316903}"/>
                </a:ext>
              </a:extLst>
            </p:cNvPr>
            <p:cNvSpPr/>
            <p:nvPr/>
          </p:nvSpPr>
          <p:spPr>
            <a:xfrm>
              <a:off x="7549625" y="2423339"/>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Oksana Shumelda</a:t>
              </a:r>
            </a:p>
          </p:txBody>
        </p:sp>
        <p:cxnSp>
          <p:nvCxnSpPr>
            <p:cNvPr id="191" name="Прямая соединительная линия 190">
              <a:extLst>
                <a:ext uri="{FF2B5EF4-FFF2-40B4-BE49-F238E27FC236}">
                  <a16:creationId xmlns:a16="http://schemas.microsoft.com/office/drawing/2014/main" id="{3547DE00-F802-40FF-8998-9425FCD4793E}"/>
                </a:ext>
              </a:extLst>
            </p:cNvPr>
            <p:cNvCxnSpPr>
              <a:cxnSpLocks/>
            </p:cNvCxnSpPr>
            <p:nvPr/>
          </p:nvCxnSpPr>
          <p:spPr>
            <a:xfrm>
              <a:off x="7660948" y="2712389"/>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pic>
          <p:nvPicPr>
            <p:cNvPr id="2" name="Picture 2" descr="Oksana Shumelda on Behance">
              <a:extLst>
                <a:ext uri="{FF2B5EF4-FFF2-40B4-BE49-F238E27FC236}">
                  <a16:creationId xmlns:a16="http://schemas.microsoft.com/office/drawing/2014/main" id="{D454AC9C-DFD0-15CE-C08E-48B36443CC3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9946" b="14520"/>
            <a:stretch/>
          </p:blipFill>
          <p:spPr bwMode="auto">
            <a:xfrm>
              <a:off x="7626417" y="1455106"/>
              <a:ext cx="831600" cy="830767"/>
            </a:xfrm>
            <a:prstGeom prst="ellipse">
              <a:avLst/>
            </a:prstGeom>
            <a:noFill/>
            <a:ln>
              <a:solidFill>
                <a:srgbClr val="FBCF3A"/>
              </a:solidFill>
            </a:ln>
            <a:extLst>
              <a:ext uri="{909E8E84-426E-40DD-AFC4-6F175D3DCCD1}">
                <a14:hiddenFill xmlns:a14="http://schemas.microsoft.com/office/drawing/2010/main">
                  <a:solidFill>
                    <a:srgbClr val="FFFFFF"/>
                  </a:solidFill>
                </a14:hiddenFill>
              </a:ext>
            </a:extLst>
          </p:spPr>
        </p:pic>
      </p:grpSp>
      <p:pic>
        <p:nvPicPr>
          <p:cNvPr id="7" name="Picture 6" descr="A person smiling for the camera&#10;&#10;Description automatically generated with medium confidence">
            <a:extLst>
              <a:ext uri="{FF2B5EF4-FFF2-40B4-BE49-F238E27FC236}">
                <a16:creationId xmlns:a16="http://schemas.microsoft.com/office/drawing/2014/main" id="{8761D59F-EFC0-78F8-33E8-FFE480195707}"/>
              </a:ext>
            </a:extLst>
          </p:cNvPr>
          <p:cNvPicPr>
            <a:picLocks noChangeAspect="1"/>
          </p:cNvPicPr>
          <p:nvPr/>
        </p:nvPicPr>
        <p:blipFill rotWithShape="1">
          <a:blip r:embed="rId12"/>
          <a:srcRect t="27154" b="27042"/>
          <a:stretch/>
        </p:blipFill>
        <p:spPr>
          <a:xfrm>
            <a:off x="6382910" y="3137233"/>
            <a:ext cx="838128" cy="830770"/>
          </a:xfrm>
          <a:prstGeom prst="ellipse">
            <a:avLst/>
          </a:prstGeom>
          <a:ln>
            <a:solidFill>
              <a:srgbClr val="FDE38C"/>
            </a:solidFill>
          </a:ln>
        </p:spPr>
      </p:pic>
      <p:sp>
        <p:nvSpPr>
          <p:cNvPr id="15" name="Прямоугольник: скругленные углы 177">
            <a:extLst>
              <a:ext uri="{FF2B5EF4-FFF2-40B4-BE49-F238E27FC236}">
                <a16:creationId xmlns:a16="http://schemas.microsoft.com/office/drawing/2014/main" id="{851BD54C-B437-F9E5-7413-0303C508BAFA}"/>
              </a:ext>
            </a:extLst>
          </p:cNvPr>
          <p:cNvSpPr/>
          <p:nvPr/>
        </p:nvSpPr>
        <p:spPr>
          <a:xfrm>
            <a:off x="6116470" y="4421616"/>
            <a:ext cx="1476099" cy="673628"/>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Managing director</a:t>
            </a:r>
          </a:p>
          <a:p>
            <a:pPr algn="ctr">
              <a:lnSpc>
                <a:spcPct val="90000"/>
              </a:lnSpc>
            </a:pPr>
            <a:r>
              <a:rPr lang="en-US" sz="800" b="1" spc="-19" dirty="0">
                <a:solidFill>
                  <a:schemeClr val="tx1"/>
                </a:solidFill>
                <a:latin typeface="FuturaBookC" panose="04000500000000000000"/>
              </a:rPr>
              <a:t>Energy Markets Group, MBA</a:t>
            </a:r>
          </a:p>
          <a:p>
            <a:pPr algn="ctr">
              <a:lnSpc>
                <a:spcPct val="90000"/>
              </a:lnSpc>
            </a:pPr>
            <a:r>
              <a:rPr lang="en-US" sz="800" b="1" spc="-19" dirty="0">
                <a:solidFill>
                  <a:schemeClr val="tx1"/>
                </a:solidFill>
                <a:latin typeface="FuturaBookC" panose="04000500000000000000"/>
              </a:rPr>
              <a:t>Project partner on green power</a:t>
            </a:r>
          </a:p>
        </p:txBody>
      </p:sp>
      <p:sp>
        <p:nvSpPr>
          <p:cNvPr id="16" name="Прямоугольник: скругленные углы 179">
            <a:extLst>
              <a:ext uri="{FF2B5EF4-FFF2-40B4-BE49-F238E27FC236}">
                <a16:creationId xmlns:a16="http://schemas.microsoft.com/office/drawing/2014/main" id="{8E23870B-700E-9EC7-2AD5-60B7F5E861E1}"/>
              </a:ext>
            </a:extLst>
          </p:cNvPr>
          <p:cNvSpPr/>
          <p:nvPr/>
        </p:nvSpPr>
        <p:spPr>
          <a:xfrm>
            <a:off x="6292007" y="4116053"/>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Joanne</a:t>
            </a:r>
          </a:p>
          <a:p>
            <a:pPr algn="ctr">
              <a:lnSpc>
                <a:spcPct val="85000"/>
              </a:lnSpc>
            </a:pPr>
            <a:r>
              <a:rPr lang="en-US" sz="1200" b="1" spc="-19" dirty="0">
                <a:solidFill>
                  <a:srgbClr val="137EC6"/>
                </a:solidFill>
                <a:latin typeface="FuturaBookC" panose="04000500000000000000"/>
              </a:rPr>
              <a:t>Dixon</a:t>
            </a:r>
          </a:p>
        </p:txBody>
      </p:sp>
      <p:cxnSp>
        <p:nvCxnSpPr>
          <p:cNvPr id="17" name="Прямая соединительная линия 180">
            <a:extLst>
              <a:ext uri="{FF2B5EF4-FFF2-40B4-BE49-F238E27FC236}">
                <a16:creationId xmlns:a16="http://schemas.microsoft.com/office/drawing/2014/main" id="{8F771B0E-6BA8-016D-DB08-A8BDC00176B2}"/>
              </a:ext>
            </a:extLst>
          </p:cNvPr>
          <p:cNvCxnSpPr>
            <a:cxnSpLocks/>
          </p:cNvCxnSpPr>
          <p:nvPr/>
        </p:nvCxnSpPr>
        <p:spPr>
          <a:xfrm>
            <a:off x="6403330" y="4405103"/>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sp>
        <p:nvSpPr>
          <p:cNvPr id="38" name="Прямоугольник: скругленные углы 147">
            <a:extLst>
              <a:ext uri="{FF2B5EF4-FFF2-40B4-BE49-F238E27FC236}">
                <a16:creationId xmlns:a16="http://schemas.microsoft.com/office/drawing/2014/main" id="{4189BAEF-C9B9-5A66-E860-67CE11F0D08D}"/>
              </a:ext>
            </a:extLst>
          </p:cNvPr>
          <p:cNvSpPr/>
          <p:nvPr/>
        </p:nvSpPr>
        <p:spPr>
          <a:xfrm>
            <a:off x="3507052" y="6376770"/>
            <a:ext cx="673740" cy="197863"/>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Marketing team</a:t>
            </a:r>
          </a:p>
        </p:txBody>
      </p:sp>
      <p:sp>
        <p:nvSpPr>
          <p:cNvPr id="10" name="Прямоугольник: скругленные углы 177">
            <a:extLst>
              <a:ext uri="{FF2B5EF4-FFF2-40B4-BE49-F238E27FC236}">
                <a16:creationId xmlns:a16="http://schemas.microsoft.com/office/drawing/2014/main" id="{814C3BFD-61E6-AA75-1DC3-B48533BB1699}"/>
              </a:ext>
            </a:extLst>
          </p:cNvPr>
          <p:cNvSpPr/>
          <p:nvPr/>
        </p:nvSpPr>
        <p:spPr>
          <a:xfrm>
            <a:off x="7598149" y="6248468"/>
            <a:ext cx="1020186" cy="39437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Partner on  compliance and digital processes</a:t>
            </a:r>
          </a:p>
        </p:txBody>
      </p:sp>
      <p:sp>
        <p:nvSpPr>
          <p:cNvPr id="26" name="Прямоугольник: скругленные углы 179">
            <a:extLst>
              <a:ext uri="{FF2B5EF4-FFF2-40B4-BE49-F238E27FC236}">
                <a16:creationId xmlns:a16="http://schemas.microsoft.com/office/drawing/2014/main" id="{C07F3F05-FF3F-3614-C2A9-2EB7FB3DD36F}"/>
              </a:ext>
            </a:extLst>
          </p:cNvPr>
          <p:cNvSpPr/>
          <p:nvPr/>
        </p:nvSpPr>
        <p:spPr>
          <a:xfrm>
            <a:off x="7598150" y="5892717"/>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Sergii Ostapchuk</a:t>
            </a:r>
          </a:p>
        </p:txBody>
      </p:sp>
      <p:cxnSp>
        <p:nvCxnSpPr>
          <p:cNvPr id="28" name="Прямая соединительная линия 180">
            <a:extLst>
              <a:ext uri="{FF2B5EF4-FFF2-40B4-BE49-F238E27FC236}">
                <a16:creationId xmlns:a16="http://schemas.microsoft.com/office/drawing/2014/main" id="{DCA4AFDC-3A5E-B4BB-5413-959348ADDDE2}"/>
              </a:ext>
            </a:extLst>
          </p:cNvPr>
          <p:cNvCxnSpPr>
            <a:cxnSpLocks/>
          </p:cNvCxnSpPr>
          <p:nvPr/>
        </p:nvCxnSpPr>
        <p:spPr>
          <a:xfrm>
            <a:off x="7707178" y="6205944"/>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pic>
        <p:nvPicPr>
          <p:cNvPr id="29" name="Picture 28" descr="A person smiling for the camera&#10;&#10;Description automatically generated with medium confidence">
            <a:extLst>
              <a:ext uri="{FF2B5EF4-FFF2-40B4-BE49-F238E27FC236}">
                <a16:creationId xmlns:a16="http://schemas.microsoft.com/office/drawing/2014/main" id="{C1C7802D-770D-B515-A89C-77EB6D211BEF}"/>
              </a:ext>
            </a:extLst>
          </p:cNvPr>
          <p:cNvPicPr>
            <a:picLocks noChangeAspect="1"/>
          </p:cNvPicPr>
          <p:nvPr/>
        </p:nvPicPr>
        <p:blipFill rotWithShape="1">
          <a:blip r:embed="rId13"/>
          <a:srcRect l="836" t="27782" r="4654" b="28126"/>
          <a:stretch/>
        </p:blipFill>
        <p:spPr>
          <a:xfrm>
            <a:off x="7729667" y="4936130"/>
            <a:ext cx="791030" cy="798634"/>
          </a:xfrm>
          <a:prstGeom prst="ellipse">
            <a:avLst/>
          </a:prstGeom>
          <a:ln>
            <a:solidFill>
              <a:srgbClr val="FDE38C"/>
            </a:solidFill>
          </a:ln>
        </p:spPr>
      </p:pic>
      <p:grpSp>
        <p:nvGrpSpPr>
          <p:cNvPr id="44" name="Group 43">
            <a:extLst>
              <a:ext uri="{FF2B5EF4-FFF2-40B4-BE49-F238E27FC236}">
                <a16:creationId xmlns:a16="http://schemas.microsoft.com/office/drawing/2014/main" id="{37969B3E-6B43-2E25-4474-BA0852AD5924}"/>
              </a:ext>
            </a:extLst>
          </p:cNvPr>
          <p:cNvGrpSpPr/>
          <p:nvPr/>
        </p:nvGrpSpPr>
        <p:grpSpPr>
          <a:xfrm>
            <a:off x="348962" y="4119154"/>
            <a:ext cx="1340779" cy="1003661"/>
            <a:chOff x="3101819" y="4694828"/>
            <a:chExt cx="1340779" cy="1003661"/>
          </a:xfrm>
        </p:grpSpPr>
        <p:sp>
          <p:nvSpPr>
            <p:cNvPr id="31" name="Прямоугольник: скругленные углы 159">
              <a:extLst>
                <a:ext uri="{FF2B5EF4-FFF2-40B4-BE49-F238E27FC236}">
                  <a16:creationId xmlns:a16="http://schemas.microsoft.com/office/drawing/2014/main" id="{EDD656F6-34D5-4013-2EB0-16DFA9CF4E63}"/>
                </a:ext>
              </a:extLst>
            </p:cNvPr>
            <p:cNvSpPr/>
            <p:nvPr/>
          </p:nvSpPr>
          <p:spPr>
            <a:xfrm>
              <a:off x="3101819" y="4694828"/>
              <a:ext cx="1340779"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Stanislav </a:t>
              </a:r>
            </a:p>
            <a:p>
              <a:pPr algn="ctr">
                <a:lnSpc>
                  <a:spcPct val="85000"/>
                </a:lnSpc>
              </a:pPr>
              <a:r>
                <a:rPr lang="en-US" sz="1200" b="1" spc="-19" dirty="0">
                  <a:solidFill>
                    <a:srgbClr val="137EC6"/>
                  </a:solidFill>
                  <a:latin typeface="FuturaBookC" panose="04000500000000000000"/>
                </a:rPr>
                <a:t>Melnyk</a:t>
              </a:r>
            </a:p>
          </p:txBody>
        </p:sp>
        <p:cxnSp>
          <p:nvCxnSpPr>
            <p:cNvPr id="32" name="Прямая соединительная линия 160">
              <a:extLst>
                <a:ext uri="{FF2B5EF4-FFF2-40B4-BE49-F238E27FC236}">
                  <a16:creationId xmlns:a16="http://schemas.microsoft.com/office/drawing/2014/main" id="{DCF46CCA-9AC4-2025-C8D8-66FC0E99BCE5}"/>
                </a:ext>
              </a:extLst>
            </p:cNvPr>
            <p:cNvCxnSpPr>
              <a:cxnSpLocks/>
            </p:cNvCxnSpPr>
            <p:nvPr/>
          </p:nvCxnSpPr>
          <p:spPr>
            <a:xfrm>
              <a:off x="3330934" y="4969613"/>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sp>
          <p:nvSpPr>
            <p:cNvPr id="35" name="Прямоугольник: скругленные углы 157">
              <a:extLst>
                <a:ext uri="{FF2B5EF4-FFF2-40B4-BE49-F238E27FC236}">
                  <a16:creationId xmlns:a16="http://schemas.microsoft.com/office/drawing/2014/main" id="{54F94839-AC37-3818-65A7-5C995F6C5660}"/>
                </a:ext>
              </a:extLst>
            </p:cNvPr>
            <p:cNvSpPr/>
            <p:nvPr/>
          </p:nvSpPr>
          <p:spPr>
            <a:xfrm>
              <a:off x="3299275" y="5024861"/>
              <a:ext cx="911324" cy="673628"/>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Accounting and reporting</a:t>
              </a:r>
            </a:p>
          </p:txBody>
        </p:sp>
      </p:grpSp>
      <p:sp>
        <p:nvSpPr>
          <p:cNvPr id="23" name="Прямоугольник: скругленные углы 147">
            <a:extLst>
              <a:ext uri="{FF2B5EF4-FFF2-40B4-BE49-F238E27FC236}">
                <a16:creationId xmlns:a16="http://schemas.microsoft.com/office/drawing/2014/main" id="{D5812F4C-D04C-6B7C-4AC0-269AB3C0864A}"/>
              </a:ext>
            </a:extLst>
          </p:cNvPr>
          <p:cNvSpPr/>
          <p:nvPr/>
        </p:nvSpPr>
        <p:spPr>
          <a:xfrm>
            <a:off x="3315368" y="5609656"/>
            <a:ext cx="1128701" cy="197863"/>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Legal support</a:t>
            </a:r>
          </a:p>
        </p:txBody>
      </p:sp>
      <p:pic>
        <p:nvPicPr>
          <p:cNvPr id="24" name="Picture 2">
            <a:extLst>
              <a:ext uri="{FF2B5EF4-FFF2-40B4-BE49-F238E27FC236}">
                <a16:creationId xmlns:a16="http://schemas.microsoft.com/office/drawing/2014/main" id="{31EC6D47-7171-BC58-3444-4153F0939E2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57" t="21108" r="3778" b="22205"/>
          <a:stretch/>
        </p:blipFill>
        <p:spPr bwMode="auto">
          <a:xfrm>
            <a:off x="3493821" y="5272233"/>
            <a:ext cx="752153" cy="2552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rofile photo of Robert Grygiel">
            <a:extLst>
              <a:ext uri="{FF2B5EF4-FFF2-40B4-BE49-F238E27FC236}">
                <a16:creationId xmlns:a16="http://schemas.microsoft.com/office/drawing/2014/main" id="{84E2B755-E049-E7B7-96EB-54554F2BEF8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725" t="-66" r="12813" b="25137"/>
          <a:stretch/>
        </p:blipFill>
        <p:spPr bwMode="auto">
          <a:xfrm>
            <a:off x="7716889" y="3137233"/>
            <a:ext cx="787828" cy="792767"/>
          </a:xfrm>
          <a:prstGeom prst="ellipse">
            <a:avLst/>
          </a:prstGeom>
          <a:noFill/>
          <a:ln>
            <a:solidFill>
              <a:srgbClr val="FDE38C"/>
            </a:solidFill>
          </a:ln>
          <a:extLst>
            <a:ext uri="{909E8E84-426E-40DD-AFC4-6F175D3DCCD1}">
              <a14:hiddenFill xmlns:a14="http://schemas.microsoft.com/office/drawing/2010/main">
                <a:solidFill>
                  <a:srgbClr val="FFFFFF"/>
                </a:solidFill>
              </a14:hiddenFill>
            </a:ext>
          </a:extLst>
        </p:spPr>
      </p:pic>
      <p:sp>
        <p:nvSpPr>
          <p:cNvPr id="40" name="Прямоугольник: скругленные углы 177">
            <a:extLst>
              <a:ext uri="{FF2B5EF4-FFF2-40B4-BE49-F238E27FC236}">
                <a16:creationId xmlns:a16="http://schemas.microsoft.com/office/drawing/2014/main" id="{6D22D61C-E332-0E67-8760-BE9F0FF5BCE6}"/>
              </a:ext>
            </a:extLst>
          </p:cNvPr>
          <p:cNvSpPr/>
          <p:nvPr/>
        </p:nvSpPr>
        <p:spPr>
          <a:xfrm>
            <a:off x="7526392" y="4422889"/>
            <a:ext cx="1347257" cy="673628"/>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President of Wapeco, MBA</a:t>
            </a:r>
          </a:p>
          <a:p>
            <a:pPr algn="ctr">
              <a:lnSpc>
                <a:spcPct val="90000"/>
              </a:lnSpc>
            </a:pPr>
            <a:r>
              <a:rPr lang="en-US" sz="800" b="1" spc="-19" dirty="0">
                <a:solidFill>
                  <a:schemeClr val="tx1"/>
                </a:solidFill>
                <a:latin typeface="FuturaBookC" panose="04000500000000000000"/>
              </a:rPr>
              <a:t>Project partner on Sustainable technologies</a:t>
            </a:r>
          </a:p>
        </p:txBody>
      </p:sp>
      <p:sp>
        <p:nvSpPr>
          <p:cNvPr id="46" name="Прямоугольник: скругленные углы 179">
            <a:extLst>
              <a:ext uri="{FF2B5EF4-FFF2-40B4-BE49-F238E27FC236}">
                <a16:creationId xmlns:a16="http://schemas.microsoft.com/office/drawing/2014/main" id="{4547A3EB-152B-3AAC-C62E-429D3CEFFCEE}"/>
              </a:ext>
            </a:extLst>
          </p:cNvPr>
          <p:cNvSpPr/>
          <p:nvPr/>
        </p:nvSpPr>
        <p:spPr>
          <a:xfrm>
            <a:off x="7648276" y="4116053"/>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Robert Grygiel</a:t>
            </a:r>
          </a:p>
        </p:txBody>
      </p:sp>
      <p:cxnSp>
        <p:nvCxnSpPr>
          <p:cNvPr id="47" name="Прямая соединительная линия 180">
            <a:extLst>
              <a:ext uri="{FF2B5EF4-FFF2-40B4-BE49-F238E27FC236}">
                <a16:creationId xmlns:a16="http://schemas.microsoft.com/office/drawing/2014/main" id="{7939B31F-81E6-8C3F-3365-61CE48AD4851}"/>
              </a:ext>
            </a:extLst>
          </p:cNvPr>
          <p:cNvCxnSpPr>
            <a:cxnSpLocks/>
          </p:cNvCxnSpPr>
          <p:nvPr/>
        </p:nvCxnSpPr>
        <p:spPr>
          <a:xfrm>
            <a:off x="7759599" y="4405103"/>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application&#10;&#10;Description automatically generated">
            <a:extLst>
              <a:ext uri="{FF2B5EF4-FFF2-40B4-BE49-F238E27FC236}">
                <a16:creationId xmlns:a16="http://schemas.microsoft.com/office/drawing/2014/main" id="{0F4D388F-D192-D03B-DD4E-C719808A198F}"/>
              </a:ext>
            </a:extLst>
          </p:cNvPr>
          <p:cNvPicPr>
            <a:picLocks noChangeAspect="1"/>
          </p:cNvPicPr>
          <p:nvPr/>
        </p:nvPicPr>
        <p:blipFill rotWithShape="1">
          <a:blip r:embed="rId16"/>
          <a:srcRect l="111" r="73695" b="51015"/>
          <a:stretch/>
        </p:blipFill>
        <p:spPr>
          <a:xfrm>
            <a:off x="3307259" y="3110402"/>
            <a:ext cx="773225" cy="813370"/>
          </a:xfrm>
          <a:prstGeom prst="ellipse">
            <a:avLst/>
          </a:prstGeom>
          <a:solidFill>
            <a:schemeClr val="bg1"/>
          </a:solidFill>
          <a:ln w="6350">
            <a:solidFill>
              <a:srgbClr val="FBCF3A"/>
            </a:solidFill>
          </a:ln>
        </p:spPr>
      </p:pic>
      <p:pic>
        <p:nvPicPr>
          <p:cNvPr id="21" name="Picture 20" descr="A picture containing person, person, posing&#10;&#10;Description automatically generated">
            <a:extLst>
              <a:ext uri="{FF2B5EF4-FFF2-40B4-BE49-F238E27FC236}">
                <a16:creationId xmlns:a16="http://schemas.microsoft.com/office/drawing/2014/main" id="{75360B47-CE25-08EA-6473-6BD7607D96E9}"/>
              </a:ext>
            </a:extLst>
          </p:cNvPr>
          <p:cNvPicPr>
            <a:picLocks noChangeAspect="1"/>
          </p:cNvPicPr>
          <p:nvPr/>
        </p:nvPicPr>
        <p:blipFill rotWithShape="1">
          <a:blip r:embed="rId17"/>
          <a:srcRect b="17835"/>
          <a:stretch/>
        </p:blipFill>
        <p:spPr>
          <a:xfrm>
            <a:off x="605787" y="3172788"/>
            <a:ext cx="778209" cy="810151"/>
          </a:xfrm>
          <a:prstGeom prst="ellipse">
            <a:avLst/>
          </a:prstGeom>
          <a:ln>
            <a:solidFill>
              <a:srgbClr val="FFC000"/>
            </a:solidFill>
          </a:ln>
        </p:spPr>
      </p:pic>
      <p:pic>
        <p:nvPicPr>
          <p:cNvPr id="22" name="Picture 2">
            <a:extLst>
              <a:ext uri="{FF2B5EF4-FFF2-40B4-BE49-F238E27FC236}">
                <a16:creationId xmlns:a16="http://schemas.microsoft.com/office/drawing/2014/main" id="{17609CC5-01A5-A2F1-E1E8-FF20C51434B3}"/>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flipH="1">
            <a:off x="1286195" y="758365"/>
            <a:ext cx="282310" cy="27433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5" name="Picture 4" descr="Flag of Ukraine - Wikipedia">
            <a:extLst>
              <a:ext uri="{FF2B5EF4-FFF2-40B4-BE49-F238E27FC236}">
                <a16:creationId xmlns:a16="http://schemas.microsoft.com/office/drawing/2014/main" id="{F8EA339F-BEB7-54CD-F20B-21BBF15180BE}"/>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r="31651"/>
          <a:stretch/>
        </p:blipFill>
        <p:spPr bwMode="auto">
          <a:xfrm>
            <a:off x="5672444" y="797951"/>
            <a:ext cx="255165" cy="24888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92" name="Прямоугольник: скругленные углы 198">
            <a:extLst>
              <a:ext uri="{FF2B5EF4-FFF2-40B4-BE49-F238E27FC236}">
                <a16:creationId xmlns:a16="http://schemas.microsoft.com/office/drawing/2014/main" id="{01D20032-BFDA-40E9-BAF7-EE8CB2FD2BC4}"/>
              </a:ext>
            </a:extLst>
          </p:cNvPr>
          <p:cNvSpPr/>
          <p:nvPr/>
        </p:nvSpPr>
        <p:spPr>
          <a:xfrm>
            <a:off x="497945" y="4750345"/>
            <a:ext cx="2635744" cy="348186"/>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100" b="1" dirty="0" err="1">
                <a:solidFill>
                  <a:schemeClr val="bg1"/>
                </a:solidFill>
                <a:latin typeface="FuturaBookC" panose="04000500000000000000"/>
              </a:rPr>
              <a:t>Byshiv</a:t>
            </a:r>
            <a:r>
              <a:rPr lang="en-US" sz="1100" b="1" dirty="0">
                <a:solidFill>
                  <a:schemeClr val="bg1"/>
                </a:solidFill>
                <a:latin typeface="FuturaBookC" panose="04000500000000000000"/>
              </a:rPr>
              <a:t> community representatives</a:t>
            </a:r>
          </a:p>
        </p:txBody>
      </p:sp>
      <p:pic>
        <p:nvPicPr>
          <p:cNvPr id="93" name="Picture 4" descr="Flag of Ukraine - Wikipedia">
            <a:extLst>
              <a:ext uri="{FF2B5EF4-FFF2-40B4-BE49-F238E27FC236}">
                <a16:creationId xmlns:a16="http://schemas.microsoft.com/office/drawing/2014/main" id="{CF272650-1DC0-4C7D-AA5C-51231839D0C0}"/>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r="31651"/>
          <a:stretch/>
        </p:blipFill>
        <p:spPr bwMode="auto">
          <a:xfrm>
            <a:off x="286309" y="4737013"/>
            <a:ext cx="377884" cy="36675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94" name="Прямоугольник: скругленные углы 198">
            <a:extLst>
              <a:ext uri="{FF2B5EF4-FFF2-40B4-BE49-F238E27FC236}">
                <a16:creationId xmlns:a16="http://schemas.microsoft.com/office/drawing/2014/main" id="{85CA669D-0FC7-47CF-BA71-7B7D664A077A}"/>
              </a:ext>
            </a:extLst>
          </p:cNvPr>
          <p:cNvSpPr/>
          <p:nvPr/>
        </p:nvSpPr>
        <p:spPr>
          <a:xfrm>
            <a:off x="3150089" y="4742517"/>
            <a:ext cx="1317720" cy="370611"/>
          </a:xfrm>
          <a:prstGeom prst="roundRect">
            <a:avLst>
              <a:gd name="adj" fmla="val 50000"/>
            </a:avLst>
          </a:prstGeom>
          <a:solidFill>
            <a:srgbClr val="137EC6"/>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100" b="1" dirty="0">
                <a:solidFill>
                  <a:schemeClr val="bg1"/>
                </a:solidFill>
                <a:latin typeface="FuturaBookC" panose="04000500000000000000"/>
              </a:rPr>
              <a:t>Back-office support</a:t>
            </a:r>
          </a:p>
        </p:txBody>
      </p:sp>
      <p:pic>
        <p:nvPicPr>
          <p:cNvPr id="41" name="Рисунок 40">
            <a:extLst>
              <a:ext uri="{FF2B5EF4-FFF2-40B4-BE49-F238E27FC236}">
                <a16:creationId xmlns:a16="http://schemas.microsoft.com/office/drawing/2014/main" id="{2705D8CB-14C8-4D38-ADDF-3F823FF94F2F}"/>
              </a:ext>
            </a:extLst>
          </p:cNvPr>
          <p:cNvPicPr>
            <a:picLocks noChangeAspect="1"/>
          </p:cNvPicPr>
          <p:nvPr/>
        </p:nvPicPr>
        <p:blipFill>
          <a:blip r:embed="rId20"/>
          <a:stretch>
            <a:fillRect/>
          </a:stretch>
        </p:blipFill>
        <p:spPr>
          <a:xfrm>
            <a:off x="3449087" y="5933759"/>
            <a:ext cx="878373" cy="419093"/>
          </a:xfrm>
          <a:prstGeom prst="rect">
            <a:avLst/>
          </a:prstGeom>
        </p:spPr>
      </p:pic>
      <p:pic>
        <p:nvPicPr>
          <p:cNvPr id="98" name="Picture 2">
            <a:extLst>
              <a:ext uri="{FF2B5EF4-FFF2-40B4-BE49-F238E27FC236}">
                <a16:creationId xmlns:a16="http://schemas.microsoft.com/office/drawing/2014/main" id="{CD74FBF8-2BEE-4E2F-9556-BA1793CACFC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7974" t="7261" r="3783" b="36043"/>
          <a:stretch/>
        </p:blipFill>
        <p:spPr bwMode="auto">
          <a:xfrm>
            <a:off x="617638" y="5125158"/>
            <a:ext cx="798332" cy="798332"/>
          </a:xfrm>
          <a:prstGeom prst="ellipse">
            <a:avLst/>
          </a:prstGeom>
          <a:noFill/>
          <a:ln>
            <a:solidFill>
              <a:srgbClr val="FDE38C"/>
            </a:solidFill>
          </a:ln>
          <a:extLst>
            <a:ext uri="{909E8E84-426E-40DD-AFC4-6F175D3DCCD1}">
              <a14:hiddenFill xmlns:a14="http://schemas.microsoft.com/office/drawing/2010/main">
                <a:solidFill>
                  <a:srgbClr val="FFFFFF"/>
                </a:solidFill>
              </a14:hiddenFill>
            </a:ext>
          </a:extLst>
        </p:spPr>
      </p:pic>
      <p:sp>
        <p:nvSpPr>
          <p:cNvPr id="100" name="Прямоугольник: скругленные углы 189">
            <a:extLst>
              <a:ext uri="{FF2B5EF4-FFF2-40B4-BE49-F238E27FC236}">
                <a16:creationId xmlns:a16="http://schemas.microsoft.com/office/drawing/2014/main" id="{4ECE26FB-365E-4A6D-9590-8F4E70C86694}"/>
              </a:ext>
            </a:extLst>
          </p:cNvPr>
          <p:cNvSpPr/>
          <p:nvPr/>
        </p:nvSpPr>
        <p:spPr>
          <a:xfrm>
            <a:off x="520028" y="6074130"/>
            <a:ext cx="993552" cy="90461"/>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Ivan </a:t>
            </a:r>
          </a:p>
          <a:p>
            <a:pPr algn="ctr">
              <a:lnSpc>
                <a:spcPct val="85000"/>
              </a:lnSpc>
            </a:pPr>
            <a:r>
              <a:rPr lang="en-US" sz="1200" b="1" spc="-19" dirty="0">
                <a:solidFill>
                  <a:srgbClr val="137EC6"/>
                </a:solidFill>
                <a:latin typeface="FuturaBookC" panose="04000500000000000000"/>
              </a:rPr>
              <a:t>Roznai</a:t>
            </a:r>
          </a:p>
        </p:txBody>
      </p:sp>
      <p:sp>
        <p:nvSpPr>
          <p:cNvPr id="101" name="Прямоугольник: скругленные углы 187">
            <a:extLst>
              <a:ext uri="{FF2B5EF4-FFF2-40B4-BE49-F238E27FC236}">
                <a16:creationId xmlns:a16="http://schemas.microsoft.com/office/drawing/2014/main" id="{A61EB3FB-A7C4-439D-A69F-7D800DC94D65}"/>
              </a:ext>
            </a:extLst>
          </p:cNvPr>
          <p:cNvSpPr/>
          <p:nvPr/>
        </p:nvSpPr>
        <p:spPr>
          <a:xfrm>
            <a:off x="598204" y="6323375"/>
            <a:ext cx="807751" cy="490742"/>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Head of Byshiv Community</a:t>
            </a:r>
          </a:p>
        </p:txBody>
      </p:sp>
      <p:grpSp>
        <p:nvGrpSpPr>
          <p:cNvPr id="102" name="Group 25">
            <a:extLst>
              <a:ext uri="{FF2B5EF4-FFF2-40B4-BE49-F238E27FC236}">
                <a16:creationId xmlns:a16="http://schemas.microsoft.com/office/drawing/2014/main" id="{BBE78599-49D8-4F2F-ADB5-38288A445E6B}"/>
              </a:ext>
            </a:extLst>
          </p:cNvPr>
          <p:cNvGrpSpPr/>
          <p:nvPr/>
        </p:nvGrpSpPr>
        <p:grpSpPr>
          <a:xfrm>
            <a:off x="1877429" y="5102999"/>
            <a:ext cx="830768" cy="842650"/>
            <a:chOff x="2601823" y="4596814"/>
            <a:chExt cx="383966" cy="392322"/>
          </a:xfrm>
        </p:grpSpPr>
        <p:sp>
          <p:nvSpPr>
            <p:cNvPr id="103" name="Oval 26">
              <a:extLst>
                <a:ext uri="{FF2B5EF4-FFF2-40B4-BE49-F238E27FC236}">
                  <a16:creationId xmlns:a16="http://schemas.microsoft.com/office/drawing/2014/main" id="{44EAB234-3E98-40E0-8172-5E918D73CFD3}"/>
                </a:ext>
              </a:extLst>
            </p:cNvPr>
            <p:cNvSpPr/>
            <p:nvPr/>
          </p:nvSpPr>
          <p:spPr>
            <a:xfrm>
              <a:off x="2605245" y="4607452"/>
              <a:ext cx="379526" cy="381684"/>
            </a:xfrm>
            <a:prstGeom prst="ellipse">
              <a:avLst/>
            </a:prstGeom>
            <a:solidFill>
              <a:schemeClr val="bg1"/>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ru-RU" sz="900" dirty="0">
                <a:solidFill>
                  <a:schemeClr val="bg1"/>
                </a:solidFill>
              </a:endParaRPr>
            </a:p>
          </p:txBody>
        </p:sp>
        <p:pic>
          <p:nvPicPr>
            <p:cNvPr id="104" name="Picture 27">
              <a:extLst>
                <a:ext uri="{FF2B5EF4-FFF2-40B4-BE49-F238E27FC236}">
                  <a16:creationId xmlns:a16="http://schemas.microsoft.com/office/drawing/2014/main" id="{FC837FD1-6D07-47C7-AD22-32679DC777FC}"/>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46594" b="73049" l="32515" r="55531">
                          <a14:foregroundMark x1="33631" y1="57804" x2="33631" y2="57804"/>
                          <a14:foregroundMark x1="35491" y1="53241" x2="35491" y2="53241"/>
                          <a14:foregroundMark x1="37227" y1="52249" x2="37227" y2="52249"/>
                          <a14:foregroundMark x1="32589" y1="59656" x2="32589" y2="59656"/>
                          <a14:foregroundMark x1="51190" y1="70172" x2="51190" y2="70172"/>
                          <a14:foregroundMark x1="50620" y1="63062" x2="50620" y2="63062"/>
                          <a14:foregroundMark x1="53274" y1="57970" x2="53274" y2="57970"/>
                          <a14:foregroundMark x1="50372" y1="49934" x2="50372" y2="49934"/>
                          <a14:foregroundMark x1="48338" y1="52778" x2="48338" y2="52778"/>
                          <a14:foregroundMark x1="46429" y1="53472" x2="46429" y2="53472"/>
                          <a14:foregroundMark x1="47073" y1="53638" x2="47073" y2="53638"/>
                          <a14:foregroundMark x1="49628" y1="56184" x2="49628" y2="56184"/>
                          <a14:foregroundMark x1="51066" y1="55489" x2="51066" y2="55489"/>
                          <a14:foregroundMark x1="49380" y1="50231" x2="49380" y2="50231"/>
                          <a14:foregroundMark x1="51141" y1="48082" x2="51141" y2="48082"/>
                          <a14:foregroundMark x1="52753" y1="49603" x2="52753" y2="49603"/>
                          <a14:foregroundMark x1="51885" y1="70007" x2="51885" y2="70007"/>
                          <a14:foregroundMark x1="51587" y1="71495" x2="51587" y2="71495"/>
                          <a14:foregroundMark x1="51141" y1="69775" x2="51141" y2="69775"/>
                          <a14:foregroundMark x1="51314" y1="69775" x2="51314" y2="69775"/>
                          <a14:foregroundMark x1="48115" y1="52546" x2="48115" y2="52546"/>
                          <a14:foregroundMark x1="49281" y1="52612" x2="49281" y2="52612"/>
                          <a14:foregroundMark x1="47197" y1="52943" x2="47197" y2="52943"/>
                          <a14:foregroundMark x1="35938" y1="52844" x2="35938" y2="52844"/>
                          <a14:foregroundMark x1="36235" y1="52480" x2="36235" y2="52480"/>
                          <a14:foregroundMark x1="49628" y1="55489" x2="49628" y2="55489"/>
                          <a14:foregroundMark x1="52232" y1="70569" x2="52232" y2="70569"/>
                          <a14:foregroundMark x1="52927" y1="69081" x2="52927" y2="69081"/>
                          <a14:foregroundMark x1="54191" y1="67560" x2="54191" y2="67560"/>
                          <a14:foregroundMark x1="53447" y1="65542" x2="53447" y2="65542"/>
                          <a14:foregroundMark x1="54787" y1="61971" x2="54787" y2="61971"/>
                          <a14:foregroundMark x1="55184" y1="60747" x2="55184" y2="60747"/>
                          <a14:foregroundMark x1="55184" y1="56481" x2="55184" y2="56481"/>
                          <a14:foregroundMark x1="54390" y1="56118" x2="54390" y2="56118"/>
                          <a14:foregroundMark x1="55184" y1="54266" x2="55184" y2="54266"/>
                          <a14:foregroundMark x1="54390" y1="51687" x2="54390" y2="51687"/>
                          <a14:foregroundMark x1="52406" y1="69544" x2="52406" y2="69544"/>
                          <a14:foregroundMark x1="51017" y1="68552" x2="51017" y2="68552"/>
                          <a14:foregroundMark x1="52877" y1="70635" x2="52877" y2="70635"/>
                          <a14:foregroundMark x1="53571" y1="69874" x2="53571" y2="69874"/>
                          <a14:foregroundMark x1="54142" y1="69015" x2="54142" y2="69015"/>
                          <a14:foregroundMark x1="41394" y1="54398" x2="41394" y2="54398"/>
                          <a14:foregroundMark x1="39955" y1="56118" x2="39955" y2="56118"/>
                          <a14:foregroundMark x1="38318" y1="54497" x2="38318" y2="54497"/>
                          <a14:foregroundMark x1="37971" y1="54630" x2="37971" y2="54630"/>
                          <a14:foregroundMark x1="37798" y1="54630" x2="37798" y2="54630"/>
                          <a14:foregroundMark x1="36409" y1="54960" x2="36409" y2="54960"/>
                          <a14:foregroundMark x1="35317" y1="55787" x2="35317" y2="55787"/>
                          <a14:foregroundMark x1="34673" y1="57176" x2="34673" y2="57176"/>
                          <a14:foregroundMark x1="33854" y1="57507" x2="33854" y2="57507"/>
                          <a14:foregroundMark x1="32515" y1="58565" x2="32515" y2="58565"/>
                          <a14:foregroundMark x1="50967" y1="51620" x2="50967" y2="51620"/>
                          <a14:foregroundMark x1="54663" y1="52712" x2="54663" y2="52712"/>
                          <a14:foregroundMark x1="55531" y1="59028" x2="55531" y2="59028"/>
                          <a14:foregroundMark x1="53051" y1="58102" x2="53051" y2="58102"/>
                          <a14:foregroundMark x1="52108" y1="57870" x2="52108" y2="57870"/>
                          <a14:foregroundMark x1="51935" y1="57870" x2="51935" y2="57870"/>
                          <a14:foregroundMark x1="50794" y1="51554" x2="50794" y2="51554"/>
                          <a14:foregroundMark x1="50446" y1="50298" x2="50446" y2="50298"/>
                          <a14:foregroundMark x1="52976" y1="50694" x2="52976" y2="50694"/>
                          <a14:foregroundMark x1="53100" y1="49372" x2="53100" y2="49372"/>
                          <a14:foregroundMark x1="53398" y1="50992" x2="53398" y2="50992"/>
                          <a14:foregroundMark x1="51587" y1="48148" x2="51587" y2="48148"/>
                          <a14:foregroundMark x1="50967" y1="48776" x2="50967" y2="48776"/>
                          <a14:foregroundMark x1="50149" y1="49239" x2="50149" y2="49239"/>
                          <a14:foregroundMark x1="50496" y1="48545" x2="50496" y2="48545"/>
                          <a14:foregroundMark x1="50670" y1="46825" x2="50670" y2="46825"/>
                          <a14:foregroundMark x1="50670" y1="46594" x2="50670" y2="46594"/>
                          <a14:foregroundMark x1="51488" y1="67626" x2="51488" y2="67626"/>
                          <a14:foregroundMark x1="54439" y1="57176" x2="54439" y2="57176"/>
                          <a14:foregroundMark x1="53447" y1="54101" x2="53447" y2="54101"/>
                          <a14:foregroundMark x1="51190" y1="53009" x2="51190" y2="53009"/>
                          <a14:foregroundMark x1="50372" y1="51157" x2="50372" y2="51157"/>
                          <a14:foregroundMark x1="49802" y1="51687" x2="49802" y2="51687"/>
                          <a14:foregroundMark x1="52232" y1="54398" x2="52232" y2="54398"/>
                          <a14:foregroundMark x1="53497" y1="56118" x2="53497" y2="56118"/>
                          <a14:foregroundMark x1="39137" y1="52943" x2="39137" y2="52943"/>
                          <a14:foregroundMark x1="37401" y1="54398" x2="37401" y2="54398"/>
                          <a14:foregroundMark x1="36186" y1="56118" x2="36186" y2="56118"/>
                          <a14:foregroundMark x1="35590" y1="57275" x2="35590" y2="57275"/>
                          <a14:foregroundMark x1="34722" y1="57176" x2="34722" y2="57176"/>
                          <a14:foregroundMark x1="33730" y1="57407" x2="33730" y2="57407"/>
                          <a14:foregroundMark x1="33507" y1="59127" x2="33507" y2="59127"/>
                          <a14:foregroundMark x1="33507" y1="59491" x2="33507" y2="59491"/>
                          <a14:foregroundMark x1="33209" y1="61971" x2="33209" y2="61971"/>
                          <a14:foregroundMark x1="33557" y1="63525" x2="33557" y2="63525"/>
                          <a14:foregroundMark x1="34375" y1="55489" x2="34375" y2="55489"/>
                          <a14:foregroundMark x1="33854" y1="55093" x2="33854" y2="55093"/>
                          <a14:foregroundMark x1="33854" y1="55093" x2="33854" y2="55093"/>
                          <a14:foregroundMark x1="34077" y1="54960" x2="34077" y2="54960"/>
                          <a14:foregroundMark x1="33904" y1="55026" x2="33904" y2="55026"/>
                          <a14:foregroundMark x1="33557" y1="56713" x2="33557" y2="56713"/>
                          <a14:foregroundMark x1="32937" y1="57407" x2="32937" y2="57407"/>
                          <a14:foregroundMark x1="32639" y1="59028" x2="32639" y2="59028"/>
                          <a14:foregroundMark x1="33110" y1="60747" x2="33110" y2="60747"/>
                          <a14:foregroundMark x1="50322" y1="50992" x2="50322" y2="50992"/>
                          <a14:foregroundMark x1="49628" y1="50860" x2="49628" y2="50860"/>
                          <a14:foregroundMark x1="51066" y1="51455" x2="51066" y2="51455"/>
                          <a14:foregroundMark x1="52927" y1="51786" x2="52927" y2="51786"/>
                          <a14:foregroundMark x1="53051" y1="53241" x2="53051" y2="53241"/>
                          <a14:foregroundMark x1="53274" y1="51455" x2="53274" y2="51455"/>
                        </a14:backgroundRemoval>
                      </a14:imgEffect>
                    </a14:imgLayer>
                  </a14:imgProps>
                </a:ext>
              </a:extLst>
            </a:blip>
            <a:srcRect l="30663" t="43686" r="44518" b="23579"/>
            <a:stretch/>
          </p:blipFill>
          <p:spPr>
            <a:xfrm rot="5400000">
              <a:off x="2599723" y="4598914"/>
              <a:ext cx="388165" cy="383966"/>
            </a:xfrm>
            <a:prstGeom prst="ellipse">
              <a:avLst/>
            </a:prstGeom>
            <a:ln>
              <a:noFill/>
            </a:ln>
          </p:spPr>
        </p:pic>
      </p:grpSp>
      <p:grpSp>
        <p:nvGrpSpPr>
          <p:cNvPr id="105" name="Group 4">
            <a:extLst>
              <a:ext uri="{FF2B5EF4-FFF2-40B4-BE49-F238E27FC236}">
                <a16:creationId xmlns:a16="http://schemas.microsoft.com/office/drawing/2014/main" id="{B0BD6BA9-811B-4D67-B42D-E8975A6CCBDA}"/>
              </a:ext>
            </a:extLst>
          </p:cNvPr>
          <p:cNvGrpSpPr/>
          <p:nvPr/>
        </p:nvGrpSpPr>
        <p:grpSpPr>
          <a:xfrm>
            <a:off x="1650817" y="6018278"/>
            <a:ext cx="1258039" cy="490236"/>
            <a:chOff x="6110968" y="2447639"/>
            <a:chExt cx="1258039" cy="490236"/>
          </a:xfrm>
        </p:grpSpPr>
        <p:sp>
          <p:nvSpPr>
            <p:cNvPr id="106" name="Прямоугольник: скругленные углы 167">
              <a:extLst>
                <a:ext uri="{FF2B5EF4-FFF2-40B4-BE49-F238E27FC236}">
                  <a16:creationId xmlns:a16="http://schemas.microsoft.com/office/drawing/2014/main" id="{2EC095A5-3391-4446-82D7-C3DC7A100B67}"/>
                </a:ext>
              </a:extLst>
            </p:cNvPr>
            <p:cNvSpPr/>
            <p:nvPr/>
          </p:nvSpPr>
          <p:spPr>
            <a:xfrm>
              <a:off x="6110968" y="2751804"/>
              <a:ext cx="1258039" cy="186071"/>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r>
                <a:rPr lang="en-US" sz="800" b="1" spc="-19" dirty="0">
                  <a:solidFill>
                    <a:schemeClr val="tx1"/>
                  </a:solidFill>
                  <a:latin typeface="FuturaBookC" panose="04000500000000000000"/>
                </a:rPr>
                <a:t>Former head of Byshiv satellite community (Yasnogorodka)</a:t>
              </a:r>
            </a:p>
          </p:txBody>
        </p:sp>
        <p:sp>
          <p:nvSpPr>
            <p:cNvPr id="107" name="Прямоугольник: скругленные углы 169">
              <a:extLst>
                <a:ext uri="{FF2B5EF4-FFF2-40B4-BE49-F238E27FC236}">
                  <a16:creationId xmlns:a16="http://schemas.microsoft.com/office/drawing/2014/main" id="{5404FC26-8491-4626-9407-6D5D6DBAD618}"/>
                </a:ext>
              </a:extLst>
            </p:cNvPr>
            <p:cNvSpPr/>
            <p:nvPr/>
          </p:nvSpPr>
          <p:spPr>
            <a:xfrm>
              <a:off x="6242990" y="2447639"/>
              <a:ext cx="1020185" cy="151585"/>
            </a:xfrm>
            <a:prstGeom prst="roundRect">
              <a:avLst>
                <a:gd name="adj" fmla="val 654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5000"/>
                </a:lnSpc>
              </a:pPr>
              <a:r>
                <a:rPr lang="en-US" sz="1200" b="1" spc="-19" dirty="0">
                  <a:solidFill>
                    <a:srgbClr val="137EC6"/>
                  </a:solidFill>
                  <a:latin typeface="FuturaBookC" panose="04000500000000000000"/>
                </a:rPr>
                <a:t>Halyna</a:t>
              </a:r>
            </a:p>
            <a:p>
              <a:pPr algn="ctr">
                <a:lnSpc>
                  <a:spcPct val="85000"/>
                </a:lnSpc>
              </a:pPr>
              <a:r>
                <a:rPr lang="en-US" sz="1200" b="1" spc="-19" dirty="0">
                  <a:solidFill>
                    <a:srgbClr val="137EC6"/>
                  </a:solidFill>
                  <a:latin typeface="FuturaBookC" panose="04000500000000000000"/>
                </a:rPr>
                <a:t>Nazarenko</a:t>
              </a:r>
            </a:p>
          </p:txBody>
        </p:sp>
        <p:cxnSp>
          <p:nvCxnSpPr>
            <p:cNvPr id="108" name="Прямая соединительная линия 170">
              <a:extLst>
                <a:ext uri="{FF2B5EF4-FFF2-40B4-BE49-F238E27FC236}">
                  <a16:creationId xmlns:a16="http://schemas.microsoft.com/office/drawing/2014/main" id="{9932611D-0118-447D-B46C-9EB46481E949}"/>
                </a:ext>
              </a:extLst>
            </p:cNvPr>
            <p:cNvCxnSpPr>
              <a:cxnSpLocks/>
            </p:cNvCxnSpPr>
            <p:nvPr/>
          </p:nvCxnSpPr>
          <p:spPr>
            <a:xfrm>
              <a:off x="6354315" y="2716829"/>
              <a:ext cx="797539" cy="0"/>
            </a:xfrm>
            <a:prstGeom prst="line">
              <a:avLst/>
            </a:prstGeom>
            <a:ln>
              <a:solidFill>
                <a:srgbClr val="137EC6"/>
              </a:solidFill>
            </a:ln>
          </p:spPr>
          <p:style>
            <a:lnRef idx="1">
              <a:schemeClr val="accent1"/>
            </a:lnRef>
            <a:fillRef idx="0">
              <a:schemeClr val="accent1"/>
            </a:fillRef>
            <a:effectRef idx="0">
              <a:schemeClr val="accent1"/>
            </a:effectRef>
            <a:fontRef idx="minor">
              <a:schemeClr val="tx1"/>
            </a:fontRef>
          </p:style>
        </p:cxnSp>
      </p:grpSp>
      <p:sp>
        <p:nvSpPr>
          <p:cNvPr id="109" name="Прямоугольник: скругленные углы 194">
            <a:extLst>
              <a:ext uri="{FF2B5EF4-FFF2-40B4-BE49-F238E27FC236}">
                <a16:creationId xmlns:a16="http://schemas.microsoft.com/office/drawing/2014/main" id="{2667C04F-6B76-4607-8C5F-7F7FFCFCE378}"/>
              </a:ext>
            </a:extLst>
          </p:cNvPr>
          <p:cNvSpPr/>
          <p:nvPr/>
        </p:nvSpPr>
        <p:spPr>
          <a:xfrm>
            <a:off x="1346479" y="2941261"/>
            <a:ext cx="2169091" cy="205952"/>
          </a:xfrm>
          <a:prstGeom prst="roundRect">
            <a:avLst>
              <a:gd name="adj" fmla="val 50000"/>
            </a:avLst>
          </a:prstGeom>
          <a:solidFill>
            <a:srgbClr val="FBCF3A"/>
          </a:solidFill>
          <a:ln>
            <a:noFill/>
          </a:ln>
        </p:spPr>
        <p:style>
          <a:lnRef idx="2">
            <a:schemeClr val="accent1">
              <a:shade val="50000"/>
            </a:schemeClr>
          </a:lnRef>
          <a:fillRef idx="1">
            <a:schemeClr val="accent1"/>
          </a:fillRef>
          <a:effectRef idx="0">
            <a:schemeClr val="accent1"/>
          </a:effectRef>
          <a:fontRef idx="minor">
            <a:schemeClr val="lt1"/>
          </a:fontRef>
        </p:style>
        <p:txBody>
          <a:bodyPr lIns="49847" tIns="49847" rIns="49847" bIns="49847" rtlCol="0" anchor="ctr"/>
          <a:lstStyle/>
          <a:p>
            <a:pPr algn="ctr"/>
            <a:r>
              <a:rPr lang="en-US" sz="1292" dirty="0">
                <a:solidFill>
                  <a:schemeClr val="bg1"/>
                </a:solidFill>
                <a:latin typeface="FuturaBookC" panose="04000500000000000000"/>
              </a:rPr>
              <a:t>Management team</a:t>
            </a:r>
          </a:p>
        </p:txBody>
      </p:sp>
    </p:spTree>
    <p:extLst>
      <p:ext uri="{BB962C8B-B14F-4D97-AF65-F5344CB8AC3E}">
        <p14:creationId xmlns:p14="http://schemas.microsoft.com/office/powerpoint/2010/main" val="26902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RIDCLEANED" val="1"/>
  <p:tag name="PRESTYPE" val="Report_ENG"/>
  <p:tag name="DISCLAIMER" val="KPMG_AO_EN"/>
  <p:tag name="CREATEDBY" val="Global PowerPoint Toolbar"/>
  <p:tag name="TOOLBARVERSION" val="4.03"/>
  <p:tag name="TYPE" val="Report"/>
  <p:tag name="KEYWORD" val="REPORT"/>
  <p:tag name="TEMPLATEVERSION" val="19/11/2010 20:11:52"/>
  <p:tag name="COMPANY" val="KPMG"/>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BGS_GRID_TYPE" val="Appendix"/>
  <p:tag name="FASLAYOUTGRID" val="TRU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REATE REPORT A4">
  <a:themeElements>
    <a:clrScheme name="Custom 2">
      <a:dk1>
        <a:srgbClr val="000000"/>
      </a:dk1>
      <a:lt1>
        <a:sysClr val="window" lastClr="FFFFFF"/>
      </a:lt1>
      <a:dk2>
        <a:srgbClr val="531A56"/>
      </a:dk2>
      <a:lt2>
        <a:srgbClr val="E4E4EF"/>
      </a:lt2>
      <a:accent1>
        <a:srgbClr val="7740FF"/>
      </a:accent1>
      <a:accent2>
        <a:srgbClr val="A39CFF"/>
      </a:accent2>
      <a:accent3>
        <a:srgbClr val="CAC5F9"/>
      </a:accent3>
      <a:accent4>
        <a:srgbClr val="CDFF5D"/>
      </a:accent4>
      <a:accent5>
        <a:srgbClr val="00DD99"/>
      </a:accent5>
      <a:accent6>
        <a:srgbClr val="2ADBDB"/>
      </a:accent6>
      <a:hlink>
        <a:srgbClr val="FF605C"/>
      </a:hlink>
      <a:folHlink>
        <a:srgbClr val="FFAB66"/>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000" tIns="54000" rIns="54000" bIns="54000" rtlCol="0" anchor="ctr"/>
      <a:lstStyle>
        <a:defPPr algn="ctr">
          <a:defRPr sz="9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900" dirty="0" err="1" smtClean="0">
            <a:solidFill>
              <a:schemeClr val="tx2"/>
            </a:solidFill>
          </a:defRPr>
        </a:defPPr>
      </a:lstStyle>
    </a:txDef>
  </a:objectDefaults>
  <a:extraClrSchemeLst/>
  <a:custClrLst>
    <a:custClr name="Kept 1">
      <a:srgbClr val="531A56"/>
    </a:custClr>
    <a:custClr name="Kept 2">
      <a:srgbClr val="7740FF"/>
    </a:custClr>
    <a:custClr name="Kept 3">
      <a:srgbClr val="A39CFF"/>
    </a:custClr>
    <a:custClr name="Kept 4">
      <a:srgbClr val="CAC5F9"/>
    </a:custClr>
    <a:custClr name="Kept 5">
      <a:srgbClr val="E4E4EF"/>
    </a:custClr>
    <a:custClr name="Kept 6">
      <a:srgbClr val="CDFF5D"/>
    </a:custClr>
    <a:custClr name="Kept 7">
      <a:srgbClr val="00DD99"/>
    </a:custClr>
    <a:custClr name="Kept 8">
      <a:srgbClr val="2ADBDB"/>
    </a:custClr>
    <a:custClr name="Kept 9">
      <a:srgbClr val="FF605C"/>
    </a:custClr>
    <a:custClr name="Kept 10">
      <a:srgbClr val="FFAB66"/>
    </a:custClr>
    <a:custClr name="Kept 11">
      <a:srgbClr val="609100"/>
    </a:custClr>
    <a:custClr name="Kept 12">
      <a:srgbClr val="A8E500"/>
    </a:custClr>
    <a:custClr name="Kept 13">
      <a:srgbClr val="EEFFCC"/>
    </a:custClr>
    <a:custClr name="Kept 14">
      <a:srgbClr val="005130"/>
    </a:custClr>
    <a:custClr name="Kept 15">
      <a:srgbClr val="00A364"/>
    </a:custClr>
    <a:custClr name="Kept 16">
      <a:srgbClr val="8DFFD1"/>
    </a:custClr>
    <a:custClr name="Kept 17">
      <a:srgbClr val="004F4D"/>
    </a:custClr>
    <a:custClr name="Kept 18">
      <a:srgbClr val="00A094"/>
    </a:custClr>
    <a:custClr name="Kept 19">
      <a:srgbClr val="A5F9F3"/>
    </a:custClr>
    <a:custClr name="Kept 20">
      <a:srgbClr val="6B1515"/>
    </a:custClr>
    <a:custClr name="Kept 21">
      <a:srgbClr val="E23333"/>
    </a:custClr>
    <a:custClr name="Kept 22">
      <a:srgbClr val="FF9994"/>
    </a:custClr>
    <a:custClr name="Kept 23">
      <a:srgbClr val="B22A00"/>
    </a:custClr>
    <a:custClr name="Kept 24">
      <a:srgbClr val="EF5829"/>
    </a:custClr>
    <a:custClr name="Kept 25">
      <a:srgbClr val="FF7733"/>
    </a:custClr>
    <a:custClr name="Kept 26">
      <a:srgbClr val="003B5B"/>
    </a:custClr>
    <a:custClr name="Kept 27">
      <a:srgbClr val="0074B5"/>
    </a:custClr>
    <a:custClr name="Kept 28">
      <a:srgbClr val="3EBAFF"/>
    </a:custClr>
    <a:custClr name="Kept 29">
      <a:srgbClr val="B6F0FF"/>
    </a:custClr>
    <a:custClr name="Kept 30">
      <a:srgbClr val="6B6F77"/>
    </a:custClr>
    <a:custClr name="Kept 31">
      <a:srgbClr val="898D93"/>
    </a:custClr>
    <a:custClr name="Kept 31">
      <a:srgbClr val="9B9DA5"/>
    </a:custClr>
    <a:custClr name="Kept 31">
      <a:srgbClr val="BEBDC9"/>
    </a:custClr>
  </a:custClrLst>
  <a:extLst>
    <a:ext uri="{05A4C25C-085E-4340-85A3-A5531E510DB2}">
      <thm15:themeFamily xmlns:thm15="http://schemas.microsoft.com/office/thememl/2012/main" name="Report ENG.pptx" id="{A10D2AFA-8970-4B24-83DF-420ACA228A71}" vid="{0AB227C4-567D-48F1-B456-13C5F78770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kpmg.report.design</Template>
  <TotalTime>36380</TotalTime>
  <Words>2550</Words>
  <Application>Microsoft Office PowerPoint</Application>
  <PresentationFormat>Екран (4:3)</PresentationFormat>
  <Paragraphs>316</Paragraphs>
  <Slides>12</Slides>
  <Notes>1</Notes>
  <HiddenSlides>0</HiddenSlides>
  <MMClips>0</MMClips>
  <ScaleCrop>false</ScaleCrop>
  <HeadingPairs>
    <vt:vector size="8" baseType="variant">
      <vt:variant>
        <vt:lpstr>Використані шрифти</vt:lpstr>
      </vt:variant>
      <vt:variant>
        <vt:i4>5</vt:i4>
      </vt:variant>
      <vt:variant>
        <vt:lpstr>Тема</vt:lpstr>
      </vt:variant>
      <vt:variant>
        <vt:i4>1</vt:i4>
      </vt:variant>
      <vt:variant>
        <vt:lpstr>Вбудовані сервери OLE</vt:lpstr>
      </vt:variant>
      <vt:variant>
        <vt:i4>1</vt:i4>
      </vt:variant>
      <vt:variant>
        <vt:lpstr>Заголовки слайдів</vt:lpstr>
      </vt:variant>
      <vt:variant>
        <vt:i4>12</vt:i4>
      </vt:variant>
    </vt:vector>
  </HeadingPairs>
  <TitlesOfParts>
    <vt:vector size="19" baseType="lpstr">
      <vt:lpstr>Arial</vt:lpstr>
      <vt:lpstr>Bahnschrift Light</vt:lpstr>
      <vt:lpstr>Calibri</vt:lpstr>
      <vt:lpstr>Century Gothic</vt:lpstr>
      <vt:lpstr>FuturaBookC</vt:lpstr>
      <vt:lpstr>CREATE REPORT A4</vt:lpstr>
      <vt:lpstr>think-cell Slide</vt:lpstr>
      <vt:lpstr>Case to support : school shelter construction in Yasnogorodka (Byshiv community, Kyiv region, Ukraine) </vt:lpstr>
      <vt:lpstr>Cover letter </vt:lpstr>
      <vt:lpstr>Childhood stolen by war</vt:lpstr>
      <vt:lpstr>Case to support – school shelter construction in Yasnogorodka, Kyiv region</vt:lpstr>
      <vt:lpstr>If you ready provide a gift…</vt:lpstr>
      <vt:lpstr>URenew Mission and Values</vt:lpstr>
      <vt:lpstr>Byshiv community current state</vt:lpstr>
      <vt:lpstr>How URenew helps to renew community</vt:lpstr>
      <vt:lpstr>Our wizards for community renewal </vt:lpstr>
      <vt:lpstr>Why URenew</vt:lpstr>
      <vt:lpstr>URenew operating model </vt:lpstr>
      <vt:lpstr>Legal status</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Kadyrkulova, Dariia</dc:creator>
  <cp:lastModifiedBy>Antonina Vysota</cp:lastModifiedBy>
  <cp:revision>117</cp:revision>
  <cp:lastPrinted>2023-04-04T17:05:06Z</cp:lastPrinted>
  <dcterms:created xsi:type="dcterms:W3CDTF">2023-03-15T16:11:15Z</dcterms:created>
  <dcterms:modified xsi:type="dcterms:W3CDTF">2023-08-16T11:16:10Z</dcterms:modified>
  <cp:category>KPMG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PMG_LayoutGrid">
    <vt:lpwstr>1</vt:lpwstr>
  </property>
  <property fmtid="{D5CDD505-2E9C-101B-9397-08002B2CF9AE}" pid="3" name="MSIP_Label_0e815a84-bb14-486b-9367-c1af54c95fa4_Enabled">
    <vt:lpwstr>true</vt:lpwstr>
  </property>
  <property fmtid="{D5CDD505-2E9C-101B-9397-08002B2CF9AE}" pid="4" name="MSIP_Label_0e815a84-bb14-486b-9367-c1af54c95fa4_SetDate">
    <vt:lpwstr>2023-03-22T11:15:43Z</vt:lpwstr>
  </property>
  <property fmtid="{D5CDD505-2E9C-101B-9397-08002B2CF9AE}" pid="5" name="MSIP_Label_0e815a84-bb14-486b-9367-c1af54c95fa4_Method">
    <vt:lpwstr>Standard</vt:lpwstr>
  </property>
  <property fmtid="{D5CDD505-2E9C-101B-9397-08002B2CF9AE}" pid="6" name="MSIP_Label_0e815a84-bb14-486b-9367-c1af54c95fa4_Name">
    <vt:lpwstr>Standard</vt:lpwstr>
  </property>
  <property fmtid="{D5CDD505-2E9C-101B-9397-08002B2CF9AE}" pid="7" name="MSIP_Label_0e815a84-bb14-486b-9367-c1af54c95fa4_SiteId">
    <vt:lpwstr>5dc645ed-297f-4dca-b0af-2339c71c5388</vt:lpwstr>
  </property>
  <property fmtid="{D5CDD505-2E9C-101B-9397-08002B2CF9AE}" pid="8" name="MSIP_Label_0e815a84-bb14-486b-9367-c1af54c95fa4_ActionId">
    <vt:lpwstr>f4e189e9-5cf1-4432-81f7-e67b3161dd39</vt:lpwstr>
  </property>
  <property fmtid="{D5CDD505-2E9C-101B-9397-08002B2CF9AE}" pid="9" name="MSIP_Label_0e815a84-bb14-486b-9367-c1af54c95fa4_ContentBits">
    <vt:lpwstr>0</vt:lpwstr>
  </property>
</Properties>
</file>