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8" r:id="rId3"/>
    <p:sldId id="259" r:id="rId4"/>
    <p:sldId id="260" r:id="rId5"/>
    <p:sldId id="262" r:id="rId6"/>
    <p:sldId id="263" r:id="rId7"/>
    <p:sldId id="281" r:id="rId8"/>
    <p:sldId id="265" r:id="rId9"/>
    <p:sldId id="266" r:id="rId10"/>
    <p:sldId id="267" r:id="rId11"/>
    <p:sldId id="268" r:id="rId12"/>
    <p:sldId id="269" r:id="rId13"/>
    <p:sldId id="270" r:id="rId14"/>
    <p:sldId id="271" r:id="rId15"/>
    <p:sldId id="272" r:id="rId16"/>
    <p:sldId id="274" r:id="rId17"/>
    <p:sldId id="276" r:id="rId18"/>
    <p:sldId id="277" r:id="rId19"/>
    <p:sldId id="278" r:id="rId20"/>
  </p:sldIdLst>
  <p:sldSz cx="11404600" cy="855345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7" autoAdjust="0"/>
    <p:restoredTop sz="89083" autoAdjust="0"/>
  </p:normalViewPr>
  <p:slideViewPr>
    <p:cSldViewPr snapToGrid="0">
      <p:cViewPr varScale="1">
        <p:scale>
          <a:sx n="62" d="100"/>
          <a:sy n="62" d="100"/>
        </p:scale>
        <p:origin x="14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CD574-9F9D-4611-A41F-4E716C4A7893}" type="datetimeFigureOut">
              <a:rPr lang="uk-UA" smtClean="0"/>
              <a:t>21.11.2023</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10D99-924F-405A-9A0C-01CC42D7178B}" type="slidenum">
              <a:rPr lang="uk-UA" smtClean="0"/>
              <a:t>‹№›</a:t>
            </a:fld>
            <a:endParaRPr lang="uk-UA"/>
          </a:p>
        </p:txBody>
      </p:sp>
    </p:spTree>
    <p:extLst>
      <p:ext uri="{BB962C8B-B14F-4D97-AF65-F5344CB8AC3E}">
        <p14:creationId xmlns:p14="http://schemas.microsoft.com/office/powerpoint/2010/main" val="330211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grpSp>
        <p:nvGrpSpPr>
          <p:cNvPr id="22" name="bgs_grid" hidden="1"/>
          <p:cNvGrpSpPr/>
          <p:nvPr userDrawn="1">
            <p:custDataLst>
              <p:tags r:id="rId1"/>
            </p:custDataLst>
          </p:nvPr>
        </p:nvGrpSpPr>
        <p:grpSpPr>
          <a:xfrm>
            <a:off x="562005" y="1767481"/>
            <a:ext cx="10283331" cy="5752430"/>
            <a:chOff x="269875" y="1193800"/>
            <a:chExt cx="9356725" cy="4894263"/>
          </a:xfrm>
        </p:grpSpPr>
        <p:sp>
          <p:nvSpPr>
            <p:cNvPr id="23" name="part0" hidden="1"/>
            <p:cNvSpPr/>
            <p:nvPr userDrawn="1"/>
          </p:nvSpPr>
          <p:spPr>
            <a:xfrm>
              <a:off x="269875" y="1193800"/>
              <a:ext cx="9356725" cy="4894263"/>
            </a:xfrm>
            <a:prstGeom prst="rect">
              <a:avLst/>
            </a:prstGeom>
            <a:noFill/>
            <a:ln w="3175">
              <a:solidFill>
                <a:srgbClr val="DCDDDD"/>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2"/>
            </a:p>
          </p:txBody>
        </p:sp>
        <p:sp>
          <p:nvSpPr>
            <p:cNvPr id="24" name="part1" hidden="1"/>
            <p:cNvSpPr/>
            <p:nvPr userDrawn="1"/>
          </p:nvSpPr>
          <p:spPr>
            <a:xfrm>
              <a:off x="2468277" y="1193800"/>
              <a:ext cx="187150" cy="4894263"/>
            </a:xfrm>
            <a:prstGeom prst="rect">
              <a:avLst/>
            </a:prstGeom>
            <a:noFill/>
            <a:ln w="3175">
              <a:solidFill>
                <a:srgbClr val="DCDDDD"/>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2"/>
            </a:p>
          </p:txBody>
        </p:sp>
        <p:sp>
          <p:nvSpPr>
            <p:cNvPr id="42" name="part2" hidden="1"/>
            <p:cNvSpPr/>
            <p:nvPr userDrawn="1"/>
          </p:nvSpPr>
          <p:spPr>
            <a:xfrm>
              <a:off x="4861314" y="1193800"/>
              <a:ext cx="181015" cy="4894263"/>
            </a:xfrm>
            <a:prstGeom prst="rect">
              <a:avLst/>
            </a:prstGeom>
            <a:noFill/>
            <a:ln w="3175">
              <a:solidFill>
                <a:srgbClr val="DCDDDD"/>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2"/>
            </a:p>
          </p:txBody>
        </p:sp>
        <p:sp>
          <p:nvSpPr>
            <p:cNvPr id="43" name="part3" hidden="1"/>
            <p:cNvSpPr/>
            <p:nvPr userDrawn="1"/>
          </p:nvSpPr>
          <p:spPr>
            <a:xfrm>
              <a:off x="7231898" y="1193800"/>
              <a:ext cx="188625" cy="4894263"/>
            </a:xfrm>
            <a:prstGeom prst="rect">
              <a:avLst/>
            </a:prstGeom>
            <a:noFill/>
            <a:ln w="3175">
              <a:solidFill>
                <a:srgbClr val="DCDDDD"/>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2"/>
            </a:p>
          </p:txBody>
        </p:sp>
        <p:sp>
          <p:nvSpPr>
            <p:cNvPr id="44" name="part4" hidden="1"/>
            <p:cNvSpPr/>
            <p:nvPr userDrawn="1"/>
          </p:nvSpPr>
          <p:spPr>
            <a:xfrm>
              <a:off x="269875" y="3536988"/>
              <a:ext cx="9356725" cy="213507"/>
            </a:xfrm>
            <a:prstGeom prst="rect">
              <a:avLst/>
            </a:prstGeom>
            <a:noFill/>
            <a:ln w="3175">
              <a:solidFill>
                <a:srgbClr val="DCDDDD"/>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2"/>
            </a:p>
          </p:txBody>
        </p:sp>
      </p:grpSp>
      <p:sp>
        <p:nvSpPr>
          <p:cNvPr id="5" name="SectionTitle"/>
          <p:cNvSpPr>
            <a:spLocks noGrp="1"/>
          </p:cNvSpPr>
          <p:nvPr>
            <p:ph type="body" sz="quarter" idx="11" hasCustomPrompt="1"/>
          </p:nvPr>
        </p:nvSpPr>
        <p:spPr>
          <a:xfrm>
            <a:off x="421093" y="276814"/>
            <a:ext cx="8997248" cy="159403"/>
          </a:xfrm>
          <a:prstGeom prst="rect">
            <a:avLst/>
          </a:prstGeom>
        </p:spPr>
        <p:txBody>
          <a:bodyPr vert="horz" wrap="square" lIns="0" tIns="0" rIns="0" bIns="0" rtlCol="0">
            <a:spAutoFit/>
          </a:bodyPr>
          <a:lstStyle>
            <a:lvl1pPr>
              <a:defRPr lang="en-US" sz="1151" b="1" dirty="0">
                <a:solidFill>
                  <a:schemeClr val="bg1">
                    <a:lumMod val="50000"/>
                  </a:schemeClr>
                </a:solidFill>
                <a:latin typeface="Century Gothic" panose="020B0502020202020204" pitchFamily="34" charset="0"/>
              </a:defRPr>
            </a:lvl1pPr>
          </a:lstStyle>
          <a:p>
            <a:pPr lvl="0" defTabSz="855415">
              <a:spcBef>
                <a:spcPts val="345"/>
              </a:spcBef>
              <a:spcAft>
                <a:spcPts val="345"/>
              </a:spcAft>
              <a:buFont typeface="Arial" panose="020B0604020202020204" pitchFamily="34" charset="0"/>
            </a:pPr>
            <a:r>
              <a:rPr lang="en-US" dirty="0"/>
              <a:t>Super title here</a:t>
            </a:r>
          </a:p>
        </p:txBody>
      </p:sp>
      <p:sp>
        <p:nvSpPr>
          <p:cNvPr id="6" name="Title 5"/>
          <p:cNvSpPr>
            <a:spLocks noGrp="1"/>
          </p:cNvSpPr>
          <p:nvPr>
            <p:ph type="title"/>
          </p:nvPr>
        </p:nvSpPr>
        <p:spPr>
          <a:xfrm>
            <a:off x="404104" y="546487"/>
            <a:ext cx="9002540" cy="542510"/>
          </a:xfrm>
        </p:spPr>
        <p:txBody>
          <a:bodyPr vert="horz" lIns="0" tIns="0" rIns="0" bIns="0" rtlCol="0" anchor="t" anchorCtr="0">
            <a:noAutofit/>
          </a:bodyPr>
          <a:lstStyle>
            <a:lvl1pPr>
              <a:defRPr lang="en-GB" b="1" dirty="0">
                <a:solidFill>
                  <a:srgbClr val="137EC6"/>
                </a:solidFill>
                <a:latin typeface="FuturaBookC" panose="04000500000000000000" pitchFamily="82" charset="0"/>
                <a:cs typeface="Arial" panose="020B0604020202020204" pitchFamily="34" charset="0"/>
              </a:defRPr>
            </a:lvl1pPr>
          </a:lstStyle>
          <a:p>
            <a:pPr lvl="0" defTabSz="855415"/>
            <a:r>
              <a:rPr lang="ru-RU" dirty="0"/>
              <a:t>Образец заголовка</a:t>
            </a:r>
            <a:endParaRPr lang="en-GB" dirty="0"/>
          </a:p>
        </p:txBody>
      </p:sp>
    </p:spTree>
    <p:extLst>
      <p:ext uri="{BB962C8B-B14F-4D97-AF65-F5344CB8AC3E}">
        <p14:creationId xmlns:p14="http://schemas.microsoft.com/office/powerpoint/2010/main" val="1188309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avysota@urenew.org" TargetMode="External"/><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hyperlink" Target="https://www.urenew.or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6E468ED-7BCA-4C4F-A66A-3902CC6FA580}"/>
              </a:ext>
            </a:extLst>
          </p:cNvPr>
          <p:cNvPicPr>
            <a:picLocks noChangeAspect="1"/>
          </p:cNvPicPr>
          <p:nvPr/>
        </p:nvPicPr>
        <p:blipFill>
          <a:blip r:embed="rId2"/>
          <a:stretch>
            <a:fillRect/>
          </a:stretch>
        </p:blipFill>
        <p:spPr>
          <a:xfrm>
            <a:off x="-1" y="-1"/>
            <a:ext cx="11404601" cy="8575049"/>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Прямокутник 2"/>
          <p:cNvSpPr/>
          <p:nvPr/>
        </p:nvSpPr>
        <p:spPr>
          <a:xfrm>
            <a:off x="7781830" y="1482852"/>
            <a:ext cx="2365470" cy="316992"/>
          </a:xfrm>
          <a:prstGeom prst="rect">
            <a:avLst/>
          </a:prstGeom>
        </p:spPr>
        <p:txBody>
          <a:bodyPr wrap="none" lIns="0" tIns="0" rIns="0" bIns="0">
            <a:noAutofit/>
          </a:bodyPr>
          <a:lstStyle/>
          <a:p>
            <a:r>
              <a:rPr lang="en-US" sz="1400" b="1" dirty="0">
                <a:solidFill>
                  <a:srgbClr val="0057B7"/>
                </a:solidFill>
                <a:latin typeface="Trebuchet MS"/>
              </a:rPr>
              <a:t>What your funds can support</a:t>
            </a:r>
          </a:p>
        </p:txBody>
      </p:sp>
      <p:sp>
        <p:nvSpPr>
          <p:cNvPr id="4" name="Прямокутник 3"/>
          <p:cNvSpPr/>
          <p:nvPr/>
        </p:nvSpPr>
        <p:spPr>
          <a:xfrm>
            <a:off x="7754190" y="1964724"/>
            <a:ext cx="2736696" cy="3521676"/>
          </a:xfrm>
          <a:prstGeom prst="rect">
            <a:avLst/>
          </a:prstGeom>
        </p:spPr>
        <p:txBody>
          <a:bodyPr lIns="0" tIns="0" rIns="0" bIns="0">
            <a:noAutofit/>
          </a:bodyPr>
          <a:lstStyle/>
          <a:p>
            <a:pPr>
              <a:lnSpc>
                <a:spcPts val="1344"/>
              </a:lnSpc>
              <a:spcBef>
                <a:spcPts val="1200"/>
              </a:spcBef>
              <a:spcAft>
                <a:spcPts val="840"/>
              </a:spcAft>
            </a:pPr>
            <a:r>
              <a:rPr lang="en-US" sz="1200" dirty="0">
                <a:latin typeface="Trebuchet MS"/>
              </a:rPr>
              <a:t>With your support we can create a 200m</a:t>
            </a:r>
            <a:r>
              <a:rPr lang="en-US" sz="1200" baseline="30000" dirty="0">
                <a:latin typeface="Trebuchet MS"/>
              </a:rPr>
              <a:t>2</a:t>
            </a:r>
            <a:r>
              <a:rPr lang="en-US" sz="1200" dirty="0">
                <a:latin typeface="Trebuchet MS"/>
              </a:rPr>
              <a:t> space for 200 children and teachers in </a:t>
            </a:r>
            <a:r>
              <a:rPr lang="en-US" sz="1200" dirty="0" err="1">
                <a:latin typeface="Trebuchet MS"/>
              </a:rPr>
              <a:t>Yasnogorodka</a:t>
            </a:r>
            <a:r>
              <a:rPr lang="en-US" sz="1200" dirty="0">
                <a:latin typeface="Trebuchet MS"/>
              </a:rPr>
              <a:t> so that children can continue to thrive at school despite the threat of ongoing war.</a:t>
            </a:r>
          </a:p>
          <a:p>
            <a:pPr>
              <a:lnSpc>
                <a:spcPts val="1344"/>
              </a:lnSpc>
              <a:spcBef>
                <a:spcPts val="1200"/>
              </a:spcBef>
              <a:spcAft>
                <a:spcPts val="840"/>
              </a:spcAft>
            </a:pPr>
            <a:r>
              <a:rPr lang="en-US" sz="1200" dirty="0">
                <a:latin typeface="Trebuchet MS"/>
              </a:rPr>
              <a:t>We’re looking for generous donations to provide construction costs to create a modern, comfortable and safe shelter with a toilet, kitchen and play space.</a:t>
            </a:r>
          </a:p>
          <a:p>
            <a:pPr>
              <a:lnSpc>
                <a:spcPts val="1344"/>
              </a:lnSpc>
              <a:spcBef>
                <a:spcPts val="1200"/>
              </a:spcBef>
              <a:spcAft>
                <a:spcPts val="840"/>
              </a:spcAft>
            </a:pPr>
            <a:r>
              <a:rPr lang="en-US" sz="1200" dirty="0">
                <a:latin typeface="Trebuchet MS"/>
              </a:rPr>
              <a:t>In addition, you can help us to fill the shelter with chairs, tables and screens so that our young people have everything they need to learn and play without fear of their lives.</a:t>
            </a:r>
          </a:p>
          <a:p>
            <a:pPr>
              <a:lnSpc>
                <a:spcPts val="1344"/>
              </a:lnSpc>
              <a:spcBef>
                <a:spcPts val="1200"/>
              </a:spcBef>
            </a:pPr>
            <a:r>
              <a:rPr lang="en-US" sz="1200" dirty="0">
                <a:latin typeface="Trebuchet MS"/>
              </a:rPr>
              <a:t>We also hope the shelter can be used as a place of safety and refuge for others across the community in </a:t>
            </a:r>
            <a:r>
              <a:rPr lang="en-US" sz="1200" dirty="0" err="1">
                <a:latin typeface="Trebuchet MS"/>
              </a:rPr>
              <a:t>Yasnogorodka</a:t>
            </a:r>
            <a:r>
              <a:rPr lang="en-US" sz="1200" dirty="0">
                <a:latin typeface="Trebuchet MS"/>
              </a:rPr>
              <a:t>.</a:t>
            </a:r>
          </a:p>
        </p:txBody>
      </p:sp>
      <p:pic>
        <p:nvPicPr>
          <p:cNvPr id="6" name="Рисунок 5">
            <a:extLst>
              <a:ext uri="{FF2B5EF4-FFF2-40B4-BE49-F238E27FC236}">
                <a16:creationId xmlns:a16="http://schemas.microsoft.com/office/drawing/2014/main" id="{130A7B78-4016-40E8-B2A2-1DB926383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16140" cy="4145280"/>
          </a:xfrm>
          <a:prstGeom prst="rect">
            <a:avLst/>
          </a:prstGeom>
        </p:spPr>
      </p:pic>
      <p:pic>
        <p:nvPicPr>
          <p:cNvPr id="8" name="Рисунок 7">
            <a:extLst>
              <a:ext uri="{FF2B5EF4-FFF2-40B4-BE49-F238E27FC236}">
                <a16:creationId xmlns:a16="http://schemas.microsoft.com/office/drawing/2014/main" id="{CBF4924F-6EC3-465D-A403-C1C74D8C0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70049"/>
            <a:ext cx="7216140" cy="448340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486434" y="0"/>
            <a:ext cx="6918166" cy="8553450"/>
          </a:xfrm>
          <a:prstGeom prst="rect">
            <a:avLst/>
          </a:prstGeom>
        </p:spPr>
      </p:pic>
      <p:sp>
        <p:nvSpPr>
          <p:cNvPr id="3" name="Прямокутник 2"/>
          <p:cNvSpPr/>
          <p:nvPr/>
        </p:nvSpPr>
        <p:spPr>
          <a:xfrm>
            <a:off x="1094010" y="1168400"/>
            <a:ext cx="2938272" cy="4447032"/>
          </a:xfrm>
          <a:prstGeom prst="rect">
            <a:avLst/>
          </a:prstGeom>
        </p:spPr>
        <p:txBody>
          <a:bodyPr lIns="0" tIns="0" rIns="0" bIns="0">
            <a:noAutofit/>
          </a:bodyPr>
          <a:lstStyle/>
          <a:p>
            <a:pPr>
              <a:spcBef>
                <a:spcPts val="1200"/>
              </a:spcBef>
              <a:spcAft>
                <a:spcPts val="1260"/>
              </a:spcAft>
            </a:pPr>
            <a:r>
              <a:rPr lang="en-US" sz="1400" b="1" dirty="0">
                <a:solidFill>
                  <a:srgbClr val="0057B7"/>
                </a:solidFill>
                <a:latin typeface="Trebuchet MS" panose="020B0603020202020204" pitchFamily="34" charset="0"/>
              </a:rPr>
              <a:t>A place of opportunity</a:t>
            </a:r>
          </a:p>
          <a:p>
            <a:pPr>
              <a:spcBef>
                <a:spcPts val="600"/>
              </a:spcBef>
              <a:spcAft>
                <a:spcPts val="840"/>
              </a:spcAft>
            </a:pPr>
            <a:r>
              <a:rPr lang="en-US" sz="1200" dirty="0">
                <a:latin typeface="Trebuchet MS"/>
              </a:rPr>
              <a:t>The next stage of our community redevelopment </a:t>
            </a:r>
            <a:r>
              <a:rPr lang="en-US" sz="1200" dirty="0" err="1">
                <a:latin typeface="Trebuchet MS"/>
              </a:rPr>
              <a:t>programme</a:t>
            </a:r>
            <a:r>
              <a:rPr lang="en-US" sz="1200" dirty="0">
                <a:latin typeface="Trebuchet MS"/>
              </a:rPr>
              <a:t> is to work with the </a:t>
            </a:r>
            <a:r>
              <a:rPr lang="en-US" sz="1200" dirty="0" err="1">
                <a:latin typeface="Trebuchet MS"/>
              </a:rPr>
              <a:t>Byshiv</a:t>
            </a:r>
            <a:r>
              <a:rPr lang="en-US" sz="1200" dirty="0">
                <a:latin typeface="Trebuchet MS"/>
              </a:rPr>
              <a:t> residents to create a vision for a thriving post-war </a:t>
            </a:r>
            <a:r>
              <a:rPr lang="en-US" sz="1200" dirty="0" err="1">
                <a:latin typeface="Trebuchet MS"/>
              </a:rPr>
              <a:t>Byshiv</a:t>
            </a:r>
            <a:r>
              <a:rPr lang="en-US" sz="1200" dirty="0">
                <a:latin typeface="Trebuchet MS"/>
              </a:rPr>
              <a:t>.</a:t>
            </a:r>
          </a:p>
          <a:p>
            <a:pPr>
              <a:spcBef>
                <a:spcPts val="600"/>
              </a:spcBef>
              <a:spcAft>
                <a:spcPts val="840"/>
              </a:spcAft>
            </a:pPr>
            <a:r>
              <a:rPr lang="en-US" sz="1200" dirty="0">
                <a:latin typeface="Trebuchet MS"/>
              </a:rPr>
              <a:t>Right now, lives are on hold, livelihoods have been lost and many face the heartbreaking decision of whether to leave their home to become refugees in Europe or beyond. Today, 80% of the </a:t>
            </a:r>
            <a:r>
              <a:rPr lang="en-US" sz="1200" dirty="0" err="1">
                <a:latin typeface="Trebuchet MS"/>
              </a:rPr>
              <a:t>Byshiv</a:t>
            </a:r>
            <a:r>
              <a:rPr lang="en-US" sz="1200" dirty="0">
                <a:latin typeface="Trebuchet MS"/>
              </a:rPr>
              <a:t> population has stayed in their hometown.</a:t>
            </a:r>
          </a:p>
          <a:p>
            <a:pPr>
              <a:spcBef>
                <a:spcPts val="600"/>
              </a:spcBef>
              <a:spcAft>
                <a:spcPts val="840"/>
              </a:spcAft>
            </a:pPr>
            <a:r>
              <a:rPr lang="en-US" sz="1200" dirty="0">
                <a:latin typeface="Trebuchet MS"/>
              </a:rPr>
              <a:t>We want to work together to give them a reason to stay, to provide a vision of hope and renewal and to show those forced to leave that a brighter future will await them in Ukraine again.</a:t>
            </a:r>
          </a:p>
          <a:p>
            <a:pPr>
              <a:spcBef>
                <a:spcPts val="600"/>
              </a:spcBef>
              <a:spcAft>
                <a:spcPts val="840"/>
              </a:spcAft>
            </a:pPr>
            <a:r>
              <a:rPr lang="en-US" sz="1200" dirty="0">
                <a:latin typeface="Trebuchet MS"/>
              </a:rPr>
              <a:t>Our vision is not to simply rebuild what has been destroyed but to follow internationally </a:t>
            </a:r>
            <a:r>
              <a:rPr lang="en-US" sz="1200" dirty="0" err="1">
                <a:latin typeface="Trebuchet MS"/>
              </a:rPr>
              <a:t>recognised</a:t>
            </a:r>
            <a:r>
              <a:rPr lang="en-US" sz="1200" dirty="0">
                <a:latin typeface="Trebuchet MS"/>
              </a:rPr>
              <a:t> ‘build-back-better’ principles.</a:t>
            </a:r>
          </a:p>
          <a:p>
            <a:pPr>
              <a:spcBef>
                <a:spcPts val="600"/>
              </a:spcBef>
            </a:pPr>
            <a:r>
              <a:rPr lang="en-US" sz="1200" b="1" dirty="0">
                <a:latin typeface="Trebuchet MS"/>
              </a:rPr>
              <a:t>Your gift will help us create a more resilient, sustainable and inclusive community that is fit for a future long after the war.</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6982746" cy="8553450"/>
          </a:xfrm>
          <a:prstGeom prst="rect">
            <a:avLst/>
          </a:prstGeom>
        </p:spPr>
      </p:pic>
      <p:sp>
        <p:nvSpPr>
          <p:cNvPr id="3" name="Прямокутник 2"/>
          <p:cNvSpPr/>
          <p:nvPr/>
        </p:nvSpPr>
        <p:spPr>
          <a:xfrm>
            <a:off x="7709694" y="741680"/>
            <a:ext cx="2412206" cy="210820"/>
          </a:xfrm>
          <a:prstGeom prst="rect">
            <a:avLst/>
          </a:prstGeom>
        </p:spPr>
        <p:txBody>
          <a:bodyPr wrap="none" lIns="0" tIns="0" rIns="0" bIns="0">
            <a:noAutofit/>
          </a:bodyPr>
          <a:lstStyle/>
          <a:p>
            <a:r>
              <a:rPr lang="en-US" sz="1400" b="1" dirty="0">
                <a:solidFill>
                  <a:srgbClr val="0057B7"/>
                </a:solidFill>
                <a:latin typeface="Trebuchet MS"/>
              </a:rPr>
              <a:t>What your funds can support</a:t>
            </a:r>
          </a:p>
        </p:txBody>
      </p:sp>
      <p:sp>
        <p:nvSpPr>
          <p:cNvPr id="4" name="Прямокутник 3"/>
          <p:cNvSpPr/>
          <p:nvPr/>
        </p:nvSpPr>
        <p:spPr>
          <a:xfrm>
            <a:off x="7414054" y="1322174"/>
            <a:ext cx="3064476" cy="5365138"/>
          </a:xfrm>
          <a:prstGeom prst="rect">
            <a:avLst/>
          </a:prstGeom>
        </p:spPr>
        <p:txBody>
          <a:bodyPr lIns="0" tIns="0" rIns="0" bIns="0">
            <a:noAutofit/>
          </a:bodyPr>
          <a:lstStyle/>
          <a:p>
            <a:pPr>
              <a:spcBef>
                <a:spcPts val="600"/>
              </a:spcBef>
              <a:spcAft>
                <a:spcPts val="840"/>
              </a:spcAft>
            </a:pPr>
            <a:r>
              <a:rPr lang="en-US" sz="1200" dirty="0">
                <a:latin typeface="Trebuchet MS"/>
              </a:rPr>
              <a:t>We’re looking for philanthropic partners to help us develop an innovative community concept approach for </a:t>
            </a:r>
            <a:r>
              <a:rPr lang="en-US" sz="1200" dirty="0" err="1">
                <a:latin typeface="Trebuchet MS"/>
              </a:rPr>
              <a:t>Byshiv</a:t>
            </a:r>
            <a:r>
              <a:rPr lang="en-US" sz="1200" dirty="0">
                <a:latin typeface="Trebuchet MS"/>
              </a:rPr>
              <a:t>.</a:t>
            </a:r>
          </a:p>
          <a:p>
            <a:pPr>
              <a:spcBef>
                <a:spcPts val="600"/>
              </a:spcBef>
              <a:spcAft>
                <a:spcPts val="1260"/>
              </a:spcAft>
            </a:pPr>
            <a:r>
              <a:rPr lang="en-US" sz="1200" dirty="0">
                <a:latin typeface="Trebuchet MS"/>
              </a:rPr>
              <a:t>In the coming months, we'll work together to:</a:t>
            </a:r>
          </a:p>
          <a:p>
            <a:pPr marL="171450" indent="-171450">
              <a:spcBef>
                <a:spcPts val="600"/>
              </a:spcBef>
              <a:spcAft>
                <a:spcPts val="840"/>
              </a:spcAft>
              <a:buFont typeface="Arial" panose="020B0604020202020204" pitchFamily="34" charset="0"/>
              <a:buChar char="•"/>
            </a:pPr>
            <a:r>
              <a:rPr lang="en-US" sz="1200" dirty="0">
                <a:latin typeface="Trebuchet MS"/>
              </a:rPr>
              <a:t>Complete an in-depth community study to bring together residents of </a:t>
            </a:r>
            <a:r>
              <a:rPr lang="en-US" sz="1200" dirty="0" err="1">
                <a:latin typeface="Trebuchet MS"/>
              </a:rPr>
              <a:t>Byshiv</a:t>
            </a:r>
            <a:r>
              <a:rPr lang="en-US" sz="1200" dirty="0">
                <a:latin typeface="Trebuchet MS"/>
              </a:rPr>
              <a:t> through focus groups and workshops to define their needs and priorities.</a:t>
            </a:r>
          </a:p>
          <a:p>
            <a:pPr marL="171450" indent="-171450">
              <a:spcBef>
                <a:spcPts val="600"/>
              </a:spcBef>
              <a:spcAft>
                <a:spcPts val="840"/>
              </a:spcAft>
              <a:buFont typeface="Arial" panose="020B0604020202020204" pitchFamily="34" charset="0"/>
              <a:buChar char="•"/>
            </a:pPr>
            <a:r>
              <a:rPr lang="en-US" sz="1200" dirty="0">
                <a:latin typeface="Trebuchet MS"/>
              </a:rPr>
              <a:t>Conduct an expert best-practice analysis covering areas such as utilities and communication; green power generation; cultural, health and education development; new business opportunities; and inclusivity and diversity.</a:t>
            </a:r>
          </a:p>
          <a:p>
            <a:pPr marL="171450" indent="-171450">
              <a:spcBef>
                <a:spcPts val="600"/>
              </a:spcBef>
              <a:spcAft>
                <a:spcPts val="840"/>
              </a:spcAft>
              <a:buFont typeface="Arial" panose="020B0604020202020204" pitchFamily="34" charset="0"/>
              <a:buChar char="•"/>
            </a:pPr>
            <a:r>
              <a:rPr lang="en-US" sz="1200" dirty="0">
                <a:latin typeface="Trebuchet MS"/>
              </a:rPr>
              <a:t>Hold a two-day Urban Hackathon to bring together teams of experts and </a:t>
            </a:r>
            <a:r>
              <a:rPr lang="en-US" sz="1200" dirty="0" err="1">
                <a:latin typeface="Trebuchet MS"/>
              </a:rPr>
              <a:t>Byshiv</a:t>
            </a:r>
            <a:r>
              <a:rPr lang="en-US" sz="1200" dirty="0">
                <a:latin typeface="Trebuchet MS"/>
              </a:rPr>
              <a:t> residents to develop best-practice concept solutions to meet the needs of the </a:t>
            </a:r>
            <a:r>
              <a:rPr lang="en-US" sz="1200" dirty="0" err="1">
                <a:latin typeface="Trebuchet MS"/>
              </a:rPr>
              <a:t>Byshiv</a:t>
            </a:r>
            <a:r>
              <a:rPr lang="en-US" sz="1200" dirty="0">
                <a:latin typeface="Trebuchet MS"/>
              </a:rPr>
              <a:t> community. This allows rapid and interactive development of ideas in a creative and hopeful atmosphere.</a:t>
            </a:r>
          </a:p>
          <a:p>
            <a:pPr>
              <a:spcBef>
                <a:spcPts val="600"/>
              </a:spcBef>
            </a:pPr>
            <a:r>
              <a:rPr lang="en-US" sz="1200" dirty="0">
                <a:latin typeface="Trebuchet MS"/>
              </a:rPr>
              <a:t>The winning approach will be assessed for feasibility and used to create an action plan for the renewal of </a:t>
            </a:r>
            <a:r>
              <a:rPr lang="en-US" sz="1200" dirty="0" err="1">
                <a:latin typeface="Trebuchet MS"/>
              </a:rPr>
              <a:t>Byshiv</a:t>
            </a:r>
            <a:r>
              <a:rPr lang="en-US" sz="1200" dirty="0">
                <a:latin typeface="Trebuchet MS"/>
              </a:rPr>
              <a:t>. Our work will be a blueprint for how other areas across Ukraine can attract new residents and investment to breathe fresh life into their communities post-war.</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4643486" y="1785874"/>
            <a:ext cx="2985598" cy="2246122"/>
          </a:xfrm>
          <a:prstGeom prst="rect">
            <a:avLst/>
          </a:prstGeom>
        </p:spPr>
      </p:pic>
      <p:pic>
        <p:nvPicPr>
          <p:cNvPr id="4" name="Рисунок 3"/>
          <p:cNvPicPr>
            <a:picLocks noChangeAspect="1"/>
          </p:cNvPicPr>
          <p:nvPr/>
        </p:nvPicPr>
        <p:blipFill>
          <a:blip r:embed="rId3"/>
          <a:stretch>
            <a:fillRect/>
          </a:stretch>
        </p:blipFill>
        <p:spPr>
          <a:xfrm>
            <a:off x="7857906" y="1792394"/>
            <a:ext cx="2962614" cy="4603835"/>
          </a:xfrm>
          <a:prstGeom prst="rect">
            <a:avLst/>
          </a:prstGeom>
        </p:spPr>
      </p:pic>
      <p:sp>
        <p:nvSpPr>
          <p:cNvPr id="5" name="Прямокутник 4"/>
          <p:cNvSpPr/>
          <p:nvPr/>
        </p:nvSpPr>
        <p:spPr>
          <a:xfrm>
            <a:off x="1104900" y="1358900"/>
            <a:ext cx="2937320" cy="97028"/>
          </a:xfrm>
          <a:prstGeom prst="rect">
            <a:avLst/>
          </a:prstGeom>
        </p:spPr>
        <p:txBody>
          <a:bodyPr wrap="none" lIns="0" tIns="0" rIns="0" bIns="0">
            <a:noAutofit/>
          </a:bodyPr>
          <a:lstStyle/>
          <a:p>
            <a:r>
              <a:rPr lang="en-US" sz="1400" b="1" dirty="0">
                <a:solidFill>
                  <a:srgbClr val="0057B7"/>
                </a:solidFill>
                <a:latin typeface="Trebuchet MS"/>
              </a:rPr>
              <a:t>A place to call home</a:t>
            </a:r>
          </a:p>
        </p:txBody>
      </p:sp>
      <p:sp>
        <p:nvSpPr>
          <p:cNvPr id="6" name="Прямокутник 5"/>
          <p:cNvSpPr/>
          <p:nvPr/>
        </p:nvSpPr>
        <p:spPr>
          <a:xfrm>
            <a:off x="1104900" y="1815338"/>
            <a:ext cx="2937320" cy="4547362"/>
          </a:xfrm>
          <a:prstGeom prst="rect">
            <a:avLst/>
          </a:prstGeom>
        </p:spPr>
        <p:txBody>
          <a:bodyPr lIns="0" tIns="0" rIns="0" bIns="0">
            <a:noAutofit/>
          </a:bodyPr>
          <a:lstStyle/>
          <a:p>
            <a:pPr>
              <a:spcAft>
                <a:spcPts val="840"/>
              </a:spcAft>
            </a:pPr>
            <a:r>
              <a:rPr lang="en-GB" sz="1200" dirty="0">
                <a:latin typeface="Trebuchet MS"/>
              </a:rPr>
              <a:t>The final phase of our work in Byshiv, which will begin after the victory, involves the phased recovery of the community with the support of national and international government donors, private investors and visionary philanthropists.</a:t>
            </a:r>
            <a:endParaRPr lang="uk-UA" sz="1200" dirty="0">
              <a:latin typeface="Trebuchet MS"/>
            </a:endParaRPr>
          </a:p>
          <a:p>
            <a:pPr>
              <a:spcAft>
                <a:spcPts val="840"/>
              </a:spcAft>
            </a:pPr>
            <a:r>
              <a:rPr lang="en-GB" sz="1200" dirty="0">
                <a:latin typeface="Trebuchet MS"/>
              </a:rPr>
              <a:t>Today, 8,000 people in Byshiv do not have access to all medical services, the kindergarten is destroyed and schools are damaged. There are no social and cultural events - the music that once filled the famous Byshiv House of Culture has been silenced.</a:t>
            </a:r>
            <a:endParaRPr lang="uk-UA" sz="1200" dirty="0">
              <a:latin typeface="Trebuchet MS"/>
            </a:endParaRPr>
          </a:p>
          <a:p>
            <a:pPr>
              <a:spcAft>
                <a:spcPts val="840"/>
              </a:spcAft>
            </a:pPr>
            <a:r>
              <a:rPr lang="en-GB" sz="1200" dirty="0">
                <a:latin typeface="Trebuchet MS"/>
              </a:rPr>
              <a:t>We invite our charitable partners to support the restoration of this critical social infrastructure.</a:t>
            </a:r>
            <a:endParaRPr lang="uk-UA" sz="1200" dirty="0">
              <a:latin typeface="Trebuchet MS"/>
            </a:endParaRPr>
          </a:p>
          <a:p>
            <a:pPr>
              <a:spcAft>
                <a:spcPts val="840"/>
              </a:spcAft>
            </a:pPr>
            <a:r>
              <a:rPr lang="en-GB" sz="1200" dirty="0">
                <a:latin typeface="Trebuchet MS"/>
              </a:rPr>
              <a:t>Over the coming months, we will turn the conceptual designs into detailed engineering documentation and negotiate procurement so that work can begin without delay.</a:t>
            </a:r>
            <a:endParaRPr lang="uk-UA" sz="1200" dirty="0">
              <a:latin typeface="Trebuchet MS"/>
            </a:endParaRPr>
          </a:p>
          <a:p>
            <a:pPr>
              <a:spcAft>
                <a:spcPts val="840"/>
              </a:spcAft>
            </a:pPr>
            <a:r>
              <a:rPr lang="en-GB" sz="1200" b="1" dirty="0">
                <a:latin typeface="Trebuchet MS"/>
              </a:rPr>
              <a:t>Your contribution will put heart and soul back into Byshiv and Ukraine</a:t>
            </a:r>
            <a:r>
              <a:rPr lang="en-GB" sz="1200" dirty="0">
                <a:latin typeface="Trebuchet MS"/>
              </a:rPr>
              <a:t>.</a:t>
            </a:r>
            <a:endParaRPr lang="en-US" sz="1200" b="1" dirty="0">
              <a:latin typeface="Trebuchet MS"/>
            </a:endParaRPr>
          </a:p>
        </p:txBody>
      </p:sp>
      <p:sp>
        <p:nvSpPr>
          <p:cNvPr id="7" name="Прямокутник 6"/>
          <p:cNvSpPr/>
          <p:nvPr/>
        </p:nvSpPr>
        <p:spPr>
          <a:xfrm>
            <a:off x="4647328" y="1519002"/>
            <a:ext cx="2746248" cy="161544"/>
          </a:xfrm>
          <a:prstGeom prst="rect">
            <a:avLst/>
          </a:prstGeom>
        </p:spPr>
        <p:txBody>
          <a:bodyPr wrap="none" lIns="0" tIns="0" rIns="0" bIns="0">
            <a:noAutofit/>
          </a:bodyPr>
          <a:lstStyle/>
          <a:p>
            <a:r>
              <a:rPr lang="en-US" sz="1050" dirty="0" err="1">
                <a:latin typeface="Trebuchet MS"/>
              </a:rPr>
              <a:t>Byshiv</a:t>
            </a:r>
            <a:r>
              <a:rPr lang="en-US" sz="1050" dirty="0">
                <a:latin typeface="Trebuchet MS"/>
              </a:rPr>
              <a:t> Kindergarten: Before and after*</a:t>
            </a:r>
          </a:p>
        </p:txBody>
      </p:sp>
      <p:sp>
        <p:nvSpPr>
          <p:cNvPr id="8" name="Прямокутник 7"/>
          <p:cNvSpPr/>
          <p:nvPr/>
        </p:nvSpPr>
        <p:spPr>
          <a:xfrm>
            <a:off x="4643486" y="6469555"/>
            <a:ext cx="2417064" cy="161544"/>
          </a:xfrm>
          <a:prstGeom prst="rect">
            <a:avLst/>
          </a:prstGeom>
        </p:spPr>
        <p:txBody>
          <a:bodyPr wrap="none" lIns="0" tIns="0" rIns="0" bIns="0">
            <a:noAutofit/>
          </a:bodyPr>
          <a:lstStyle/>
          <a:p>
            <a:r>
              <a:rPr lang="en-US" sz="1050" dirty="0" err="1">
                <a:latin typeface="Trebuchet MS"/>
              </a:rPr>
              <a:t>Yasnogorodka</a:t>
            </a:r>
            <a:r>
              <a:rPr lang="en-US" sz="1050" dirty="0">
                <a:latin typeface="Trebuchet MS"/>
              </a:rPr>
              <a:t> School Shelter: Before and after</a:t>
            </a:r>
          </a:p>
        </p:txBody>
      </p:sp>
      <p:sp>
        <p:nvSpPr>
          <p:cNvPr id="9" name="Прямокутник 8"/>
          <p:cNvSpPr/>
          <p:nvPr/>
        </p:nvSpPr>
        <p:spPr>
          <a:xfrm>
            <a:off x="9603830" y="1550927"/>
            <a:ext cx="1216690" cy="161544"/>
          </a:xfrm>
          <a:prstGeom prst="rect">
            <a:avLst/>
          </a:prstGeom>
        </p:spPr>
        <p:txBody>
          <a:bodyPr wrap="none" lIns="0" tIns="0" rIns="0" bIns="0">
            <a:noAutofit/>
          </a:bodyPr>
          <a:lstStyle/>
          <a:p>
            <a:r>
              <a:rPr lang="en-US" sz="1050" dirty="0">
                <a:latin typeface="Trebuchet MS"/>
              </a:rPr>
              <a:t>*Artist’s impression</a:t>
            </a:r>
          </a:p>
        </p:txBody>
      </p:sp>
      <p:pic>
        <p:nvPicPr>
          <p:cNvPr id="10" name="Рисунок 9">
            <a:extLst>
              <a:ext uri="{FF2B5EF4-FFF2-40B4-BE49-F238E27FC236}">
                <a16:creationId xmlns:a16="http://schemas.microsoft.com/office/drawing/2014/main" id="{581255D6-CB85-4936-A43C-7030B165DFD2}"/>
              </a:ext>
            </a:extLst>
          </p:cNvPr>
          <p:cNvPicPr>
            <a:picLocks noChangeAspect="1"/>
          </p:cNvPicPr>
          <p:nvPr/>
        </p:nvPicPr>
        <p:blipFill rotWithShape="1">
          <a:blip r:embed="rId4"/>
          <a:srcRect l="9375" t="18014"/>
          <a:stretch/>
        </p:blipFill>
        <p:spPr>
          <a:xfrm>
            <a:off x="4643486" y="4138851"/>
            <a:ext cx="2985598" cy="2223849"/>
          </a:xfrm>
          <a:prstGeom prst="rect">
            <a:avLst/>
          </a:prstGeom>
        </p:spPr>
      </p:pic>
      <p:pic>
        <p:nvPicPr>
          <p:cNvPr id="11" name="Рисунок 10">
            <a:extLst>
              <a:ext uri="{FF2B5EF4-FFF2-40B4-BE49-F238E27FC236}">
                <a16:creationId xmlns:a16="http://schemas.microsoft.com/office/drawing/2014/main" id="{A7038713-5930-42D2-A20E-05210C639E42}"/>
              </a:ext>
            </a:extLst>
          </p:cNvPr>
          <p:cNvPicPr>
            <a:picLocks noChangeAspect="1"/>
          </p:cNvPicPr>
          <p:nvPr/>
        </p:nvPicPr>
        <p:blipFill rotWithShape="1">
          <a:blip r:embed="rId5"/>
          <a:srcRect r="9241"/>
          <a:stretch/>
        </p:blipFill>
        <p:spPr>
          <a:xfrm>
            <a:off x="7857906" y="4138851"/>
            <a:ext cx="2962614" cy="226170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71063" y="1781937"/>
            <a:ext cx="7034784" cy="4989576"/>
          </a:xfrm>
          <a:prstGeom prst="rect">
            <a:avLst/>
          </a:prstGeom>
        </p:spPr>
      </p:pic>
      <p:sp>
        <p:nvSpPr>
          <p:cNvPr id="3" name="Прямокутник 2"/>
          <p:cNvSpPr/>
          <p:nvPr/>
        </p:nvSpPr>
        <p:spPr>
          <a:xfrm>
            <a:off x="4364514" y="1507744"/>
            <a:ext cx="2566416" cy="161544"/>
          </a:xfrm>
          <a:prstGeom prst="rect">
            <a:avLst/>
          </a:prstGeom>
        </p:spPr>
        <p:txBody>
          <a:bodyPr wrap="none" lIns="0" tIns="0" rIns="0" bIns="0">
            <a:noAutofit/>
          </a:bodyPr>
          <a:lstStyle/>
          <a:p>
            <a:r>
              <a:rPr lang="en-US" sz="1050">
                <a:latin typeface="Trebuchet MS"/>
              </a:rPr>
              <a:t>Byshiv House of Culture: Before and after</a:t>
            </a:r>
          </a:p>
        </p:txBody>
      </p:sp>
      <p:sp>
        <p:nvSpPr>
          <p:cNvPr id="4" name="Прямокутник 3"/>
          <p:cNvSpPr/>
          <p:nvPr/>
        </p:nvSpPr>
        <p:spPr>
          <a:xfrm>
            <a:off x="4364514" y="6964934"/>
            <a:ext cx="2484120" cy="161544"/>
          </a:xfrm>
          <a:prstGeom prst="rect">
            <a:avLst/>
          </a:prstGeom>
        </p:spPr>
        <p:txBody>
          <a:bodyPr wrap="none" lIns="0" tIns="0" rIns="0" bIns="0">
            <a:noAutofit/>
          </a:bodyPr>
          <a:lstStyle/>
          <a:p>
            <a:r>
              <a:rPr lang="en-US" sz="1050" dirty="0" err="1">
                <a:latin typeface="Trebuchet MS"/>
              </a:rPr>
              <a:t>Byshiv</a:t>
            </a:r>
            <a:r>
              <a:rPr lang="en-US" sz="1050" dirty="0">
                <a:latin typeface="Trebuchet MS"/>
              </a:rPr>
              <a:t> Ambulant clinic: Before and after</a:t>
            </a:r>
          </a:p>
        </p:txBody>
      </p:sp>
      <p:sp>
        <p:nvSpPr>
          <p:cNvPr id="5" name="Прямокутник 4"/>
          <p:cNvSpPr/>
          <p:nvPr/>
        </p:nvSpPr>
        <p:spPr>
          <a:xfrm>
            <a:off x="7516146" y="1478788"/>
            <a:ext cx="2959608" cy="143256"/>
          </a:xfrm>
          <a:prstGeom prst="rect">
            <a:avLst/>
          </a:prstGeom>
        </p:spPr>
        <p:txBody>
          <a:bodyPr wrap="none" lIns="0" tIns="0" rIns="0" bIns="0">
            <a:noAutofit/>
          </a:bodyPr>
          <a:lstStyle/>
          <a:p>
            <a:r>
              <a:rPr lang="en-US" sz="1400" b="1" dirty="0">
                <a:solidFill>
                  <a:srgbClr val="0057B7"/>
                </a:solidFill>
                <a:latin typeface="Trebuchet MS"/>
              </a:rPr>
              <a:t>What your funds can support</a:t>
            </a:r>
          </a:p>
        </p:txBody>
      </p:sp>
      <p:sp>
        <p:nvSpPr>
          <p:cNvPr id="6" name="Прямокутник 5"/>
          <p:cNvSpPr/>
          <p:nvPr/>
        </p:nvSpPr>
        <p:spPr>
          <a:xfrm>
            <a:off x="7405847" y="2014151"/>
            <a:ext cx="3084861" cy="4757362"/>
          </a:xfrm>
          <a:prstGeom prst="rect">
            <a:avLst/>
          </a:prstGeom>
        </p:spPr>
        <p:txBody>
          <a:bodyPr lIns="0" tIns="0" rIns="0" bIns="0">
            <a:noAutofit/>
          </a:bodyPr>
          <a:lstStyle/>
          <a:p>
            <a:pPr>
              <a:spcAft>
                <a:spcPts val="840"/>
              </a:spcAft>
            </a:pPr>
            <a:r>
              <a:rPr lang="en-US" sz="1200" dirty="0">
                <a:latin typeface="Trebuchet MS"/>
              </a:rPr>
              <a:t>We are searching for committed philanthropic partners who can help us transform the following facilities:</a:t>
            </a:r>
          </a:p>
          <a:p>
            <a:r>
              <a:rPr lang="en-US" sz="1200" b="1" dirty="0" err="1">
                <a:latin typeface="Trebuchet MS"/>
              </a:rPr>
              <a:t>Yasnogorodka</a:t>
            </a:r>
            <a:r>
              <a:rPr lang="en-US" sz="1200" b="1" dirty="0">
                <a:latin typeface="Trebuchet MS"/>
              </a:rPr>
              <a:t> School Shelter</a:t>
            </a:r>
          </a:p>
          <a:p>
            <a:pPr>
              <a:spcAft>
                <a:spcPts val="840"/>
              </a:spcAft>
            </a:pPr>
            <a:r>
              <a:rPr lang="en-US" sz="1200" dirty="0">
                <a:latin typeface="Trebuchet MS"/>
              </a:rPr>
              <a:t>To build up a shelter allows get permission for off-line learning processes for 200 pupils and teachers.</a:t>
            </a:r>
          </a:p>
          <a:p>
            <a:r>
              <a:rPr lang="en-US" sz="1200" b="1" dirty="0" err="1">
                <a:latin typeface="Trebuchet MS"/>
              </a:rPr>
              <a:t>Byshiv</a:t>
            </a:r>
            <a:r>
              <a:rPr lang="en-US" sz="1200" b="1" dirty="0">
                <a:latin typeface="Trebuchet MS"/>
              </a:rPr>
              <a:t> kindergarten</a:t>
            </a:r>
          </a:p>
          <a:p>
            <a:pPr>
              <a:spcAft>
                <a:spcPts val="840"/>
              </a:spcAft>
            </a:pPr>
            <a:r>
              <a:rPr lang="en-US" sz="1200" dirty="0">
                <a:latin typeface="Trebuchet MS"/>
              </a:rPr>
              <a:t>More than 85% damaged by missile attack, you can help create a high-quality </a:t>
            </a:r>
            <a:r>
              <a:rPr lang="en-US" sz="1200" dirty="0" err="1">
                <a:latin typeface="Trebuchet MS"/>
              </a:rPr>
              <a:t>centre</a:t>
            </a:r>
            <a:r>
              <a:rPr lang="en-US" sz="1200" dirty="0">
                <a:latin typeface="Trebuchet MS"/>
              </a:rPr>
              <a:t> for child education. Serving 500 families in the region, your gift will give children the best start in life.</a:t>
            </a:r>
          </a:p>
          <a:p>
            <a:r>
              <a:rPr lang="en-US" sz="1200" b="1" dirty="0">
                <a:latin typeface="Trebuchet MS"/>
              </a:rPr>
              <a:t>Byshiv House of Culture</a:t>
            </a:r>
          </a:p>
          <a:p>
            <a:pPr>
              <a:spcAft>
                <a:spcPts val="840"/>
              </a:spcAft>
            </a:pPr>
            <a:r>
              <a:rPr lang="en-US" sz="1200" dirty="0">
                <a:latin typeface="Trebuchet MS"/>
              </a:rPr>
              <a:t>Once a thriving cultural </a:t>
            </a:r>
            <a:r>
              <a:rPr lang="en-US" sz="1200" dirty="0" err="1">
                <a:latin typeface="Trebuchet MS"/>
              </a:rPr>
              <a:t>centre</a:t>
            </a:r>
            <a:r>
              <a:rPr lang="en-US" sz="1200" dirty="0">
                <a:latin typeface="Trebuchet MS"/>
              </a:rPr>
              <a:t>, now almost completely destroyed by rockets. With your support, we can create a modern facility with 500 seats for cultural and social events, alongside a talent development </a:t>
            </a:r>
            <a:r>
              <a:rPr lang="en-US" sz="1200" dirty="0" err="1">
                <a:latin typeface="Trebuchet MS"/>
              </a:rPr>
              <a:t>programme</a:t>
            </a:r>
            <a:r>
              <a:rPr lang="en-US" sz="1200" dirty="0">
                <a:latin typeface="Trebuchet MS"/>
              </a:rPr>
              <a:t> to unite the community, </a:t>
            </a:r>
            <a:r>
              <a:rPr lang="en-US" sz="1200" dirty="0" err="1">
                <a:latin typeface="Trebuchet MS"/>
              </a:rPr>
              <a:t>recognise</a:t>
            </a:r>
            <a:r>
              <a:rPr lang="en-US" sz="1200" dirty="0">
                <a:latin typeface="Trebuchet MS"/>
              </a:rPr>
              <a:t> and celebrate Ukraine's cultural heritage.</a:t>
            </a:r>
          </a:p>
          <a:p>
            <a:r>
              <a:rPr lang="en-US" sz="1200" b="1" dirty="0" err="1">
                <a:latin typeface="Trebuchet MS"/>
              </a:rPr>
              <a:t>Byshiv</a:t>
            </a:r>
            <a:r>
              <a:rPr lang="en-US" sz="1200" b="1" dirty="0">
                <a:latin typeface="Trebuchet MS"/>
              </a:rPr>
              <a:t> Ambulant Clinic</a:t>
            </a:r>
          </a:p>
          <a:p>
            <a:r>
              <a:rPr lang="en-US" sz="1200" dirty="0">
                <a:latin typeface="Trebuchet MS"/>
              </a:rPr>
              <a:t>Renewing this half-destroyed clinic will enable 8,000 residents to access quality medical treatment and on-site care.</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кутник 1"/>
          <p:cNvSpPr/>
          <p:nvPr/>
        </p:nvSpPr>
        <p:spPr>
          <a:xfrm>
            <a:off x="1154969" y="1005840"/>
            <a:ext cx="1610001" cy="344424"/>
          </a:xfrm>
          <a:prstGeom prst="rect">
            <a:avLst/>
          </a:prstGeom>
        </p:spPr>
        <p:txBody>
          <a:bodyPr wrap="none" lIns="0" tIns="0" rIns="0" bIns="0">
            <a:noAutofit/>
          </a:bodyPr>
          <a:lstStyle/>
          <a:p>
            <a:pPr>
              <a:spcAft>
                <a:spcPts val="1260"/>
              </a:spcAft>
            </a:pPr>
            <a:r>
              <a:rPr lang="en-US" sz="1400" b="1" dirty="0">
                <a:solidFill>
                  <a:srgbClr val="0057B7"/>
                </a:solidFill>
                <a:latin typeface="Trebuchet MS"/>
              </a:rPr>
              <a:t>We are </a:t>
            </a:r>
            <a:r>
              <a:rPr lang="en-US" sz="1400" b="1" dirty="0" err="1">
                <a:solidFill>
                  <a:srgbClr val="0057B7"/>
                </a:solidFill>
                <a:latin typeface="Trebuchet MS"/>
              </a:rPr>
              <a:t>URenew</a:t>
            </a:r>
            <a:endParaRPr lang="en-US" sz="1400" b="1" dirty="0">
              <a:solidFill>
                <a:srgbClr val="0057B7"/>
              </a:solidFill>
              <a:latin typeface="Trebuchet MS"/>
            </a:endParaRPr>
          </a:p>
        </p:txBody>
      </p:sp>
      <p:sp>
        <p:nvSpPr>
          <p:cNvPr id="3" name="Прямокутник 2"/>
          <p:cNvSpPr/>
          <p:nvPr/>
        </p:nvSpPr>
        <p:spPr>
          <a:xfrm>
            <a:off x="1151922" y="1350264"/>
            <a:ext cx="5157754" cy="5145024"/>
          </a:xfrm>
          <a:prstGeom prst="rect">
            <a:avLst/>
          </a:prstGeom>
        </p:spPr>
        <p:txBody>
          <a:bodyPr lIns="0" tIns="0" rIns="0" bIns="0">
            <a:noAutofit/>
          </a:bodyPr>
          <a:lstStyle/>
          <a:p>
            <a:pPr>
              <a:spcBef>
                <a:spcPts val="600"/>
              </a:spcBef>
            </a:pPr>
            <a:r>
              <a:rPr lang="en-US" sz="1200" b="1" dirty="0">
                <a:latin typeface="Trebuchet MS"/>
              </a:rPr>
              <a:t>A global fellowship</a:t>
            </a:r>
          </a:p>
          <a:p>
            <a:pPr>
              <a:spcBef>
                <a:spcPts val="600"/>
              </a:spcBef>
              <a:spcAft>
                <a:spcPts val="840"/>
              </a:spcAft>
            </a:pPr>
            <a:r>
              <a:rPr lang="en-US" sz="1200" dirty="0">
                <a:latin typeface="Trebuchet MS"/>
              </a:rPr>
              <a:t>The </a:t>
            </a:r>
            <a:r>
              <a:rPr lang="en-US" sz="1200" dirty="0" err="1">
                <a:latin typeface="Trebuchet MS"/>
              </a:rPr>
              <a:t>URenew</a:t>
            </a:r>
            <a:r>
              <a:rPr lang="en-US" sz="1200" dirty="0">
                <a:latin typeface="Trebuchet MS"/>
              </a:rPr>
              <a:t> Foundation has been created by a fellowship of professionals with roots in Ukraine. We want to use our skills and experience to give back to our country, creating a strong, united and prosperous Ukraine after the devastation of war.</a:t>
            </a:r>
          </a:p>
          <a:p>
            <a:pPr>
              <a:spcBef>
                <a:spcPts val="600"/>
              </a:spcBef>
            </a:pPr>
            <a:r>
              <a:rPr lang="en-US" sz="1200" b="1" dirty="0">
                <a:latin typeface="Trebuchet MS"/>
              </a:rPr>
              <a:t>A deeply personal mission</a:t>
            </a:r>
          </a:p>
          <a:p>
            <a:pPr>
              <a:spcBef>
                <a:spcPts val="600"/>
              </a:spcBef>
              <a:spcAft>
                <a:spcPts val="840"/>
              </a:spcAft>
            </a:pPr>
            <a:r>
              <a:rPr lang="en-US" sz="1200" dirty="0">
                <a:latin typeface="Trebuchet MS"/>
              </a:rPr>
              <a:t>For many of us, </a:t>
            </a:r>
            <a:r>
              <a:rPr lang="en-US" sz="1200" dirty="0" err="1">
                <a:latin typeface="Trebuchet MS"/>
              </a:rPr>
              <a:t>Byshiv</a:t>
            </a:r>
            <a:r>
              <a:rPr lang="en-US" sz="1200" dirty="0">
                <a:latin typeface="Trebuchet MS"/>
              </a:rPr>
              <a:t> is home. We were born in the region and forged our friendships playing in the streets that have now been turned to rubble. It breaks our heart to see the </a:t>
            </a:r>
            <a:r>
              <a:rPr lang="en-US" sz="1200" dirty="0" err="1">
                <a:latin typeface="Trebuchet MS"/>
              </a:rPr>
              <a:t>Byshiv</a:t>
            </a:r>
            <a:r>
              <a:rPr lang="en-US" sz="1200" dirty="0">
                <a:latin typeface="Trebuchet MS"/>
              </a:rPr>
              <a:t> community torn down by war and we are committed to building it back up.</a:t>
            </a:r>
          </a:p>
          <a:p>
            <a:pPr>
              <a:spcBef>
                <a:spcPts val="600"/>
              </a:spcBef>
            </a:pPr>
            <a:r>
              <a:rPr lang="en-US" sz="1200" b="1" dirty="0">
                <a:latin typeface="Trebuchet MS"/>
              </a:rPr>
              <a:t>A wealth of international experience</a:t>
            </a:r>
          </a:p>
          <a:p>
            <a:pPr>
              <a:spcBef>
                <a:spcPts val="600"/>
              </a:spcBef>
              <a:spcAft>
                <a:spcPts val="840"/>
              </a:spcAft>
            </a:pPr>
            <a:r>
              <a:rPr lang="en-US" sz="1200" dirty="0">
                <a:latin typeface="Trebuchet MS"/>
              </a:rPr>
              <a:t>The core </a:t>
            </a:r>
            <a:r>
              <a:rPr lang="en-US" sz="1200" dirty="0" err="1">
                <a:latin typeface="Trebuchet MS"/>
              </a:rPr>
              <a:t>URenew</a:t>
            </a:r>
            <a:r>
              <a:rPr lang="en-US" sz="1200" dirty="0">
                <a:latin typeface="Trebuchet MS"/>
              </a:rPr>
              <a:t> team is supported by an experienced group of volunteers spread across the world who bring professional skills and expertise in large-scale urban design and development, project management, procurement, construction, IT and governance. Together, we bring knowledge of best-practice in sustainable development and a track record of developing full cycle projects - from feasibility study and financing to go-live.</a:t>
            </a:r>
          </a:p>
          <a:p>
            <a:pPr>
              <a:spcBef>
                <a:spcPts val="600"/>
              </a:spcBef>
            </a:pPr>
            <a:r>
              <a:rPr lang="en-US" sz="1200" b="1" dirty="0">
                <a:latin typeface="Trebuchet MS"/>
              </a:rPr>
              <a:t>On-the-ground community links</a:t>
            </a:r>
          </a:p>
          <a:p>
            <a:pPr>
              <a:spcBef>
                <a:spcPts val="600"/>
              </a:spcBef>
              <a:spcAft>
                <a:spcPts val="840"/>
              </a:spcAft>
            </a:pPr>
            <a:r>
              <a:rPr lang="en-US" sz="1200" dirty="0">
                <a:solidFill>
                  <a:srgbClr val="3D3D3D"/>
                </a:solidFill>
                <a:latin typeface="Trebuchet MS"/>
              </a:rPr>
              <a:t>The real strength of </a:t>
            </a:r>
            <a:r>
              <a:rPr lang="en-US" sz="1200" dirty="0" err="1">
                <a:solidFill>
                  <a:srgbClr val="3D3D3D"/>
                </a:solidFill>
                <a:latin typeface="Trebuchet MS"/>
              </a:rPr>
              <a:t>URenew</a:t>
            </a:r>
            <a:r>
              <a:rPr lang="en-US" sz="1200" dirty="0">
                <a:solidFill>
                  <a:srgbClr val="3D3D3D"/>
                </a:solidFill>
                <a:latin typeface="Trebuchet MS"/>
              </a:rPr>
              <a:t> comes by combining our global professional expertise with local knowledge and connections. </a:t>
            </a:r>
            <a:r>
              <a:rPr lang="en-US" sz="1200" dirty="0">
                <a:latin typeface="Trebuchet MS"/>
              </a:rPr>
              <a:t>We’ll draw on this dual strength to upskill and empower </a:t>
            </a:r>
            <a:r>
              <a:rPr lang="en-US" sz="1200" dirty="0" err="1">
                <a:latin typeface="Trebuchet MS"/>
              </a:rPr>
              <a:t>Byshiv</a:t>
            </a:r>
            <a:r>
              <a:rPr lang="en-US" sz="1200" dirty="0">
                <a:latin typeface="Trebuchet MS"/>
              </a:rPr>
              <a:t> citizens to shape the renewal of their own region.</a:t>
            </a:r>
          </a:p>
          <a:p>
            <a:pPr>
              <a:spcBef>
                <a:spcPts val="600"/>
              </a:spcBef>
            </a:pPr>
            <a:r>
              <a:rPr lang="en-US" sz="1200" b="1" dirty="0">
                <a:latin typeface="Trebuchet MS"/>
              </a:rPr>
              <a:t>A reason to act quickly</a:t>
            </a:r>
          </a:p>
          <a:p>
            <a:pPr>
              <a:spcBef>
                <a:spcPts val="600"/>
              </a:spcBef>
            </a:pPr>
            <a:r>
              <a:rPr lang="en-US" sz="1200" dirty="0">
                <a:latin typeface="Trebuchet MS"/>
              </a:rPr>
              <a:t>Now we have a team and clear plan for redevelopment of </a:t>
            </a:r>
            <a:r>
              <a:rPr lang="en-US" sz="1200" dirty="0" err="1">
                <a:latin typeface="Trebuchet MS"/>
              </a:rPr>
              <a:t>Byshiv</a:t>
            </a:r>
            <a:r>
              <a:rPr lang="en-US" sz="1200" dirty="0">
                <a:latin typeface="Trebuchet MS"/>
              </a:rPr>
              <a:t>, we are seeking philanthropic and business investment into the </a:t>
            </a:r>
            <a:r>
              <a:rPr lang="en-US" sz="1200" dirty="0" err="1">
                <a:latin typeface="Trebuchet MS"/>
              </a:rPr>
              <a:t>URenew</a:t>
            </a:r>
            <a:r>
              <a:rPr lang="en-US" sz="1200" dirty="0">
                <a:latin typeface="Trebuchet MS"/>
              </a:rPr>
              <a:t> Foundation to kick-start our renewal efforts. A gift to </a:t>
            </a:r>
            <a:r>
              <a:rPr lang="en-US" sz="1200" dirty="0" err="1">
                <a:latin typeface="Trebuchet MS"/>
              </a:rPr>
              <a:t>URenew</a:t>
            </a:r>
            <a:r>
              <a:rPr lang="en-US" sz="1200" dirty="0">
                <a:latin typeface="Trebuchet MS"/>
              </a:rPr>
              <a:t> can be given with the reassurance that it will be </a:t>
            </a:r>
            <a:r>
              <a:rPr lang="en-US" sz="1200" dirty="0" err="1">
                <a:latin typeface="Trebuchet MS"/>
              </a:rPr>
              <a:t>channelled</a:t>
            </a:r>
            <a:r>
              <a:rPr lang="en-US" sz="1200" dirty="0">
                <a:latin typeface="Trebuchet MS"/>
              </a:rPr>
              <a:t> quickly and directly to the </a:t>
            </a:r>
            <a:r>
              <a:rPr lang="en-US" sz="1200" dirty="0" err="1">
                <a:latin typeface="Trebuchet MS"/>
              </a:rPr>
              <a:t>Byshiv</a:t>
            </a:r>
            <a:r>
              <a:rPr lang="en-US" sz="1200" dirty="0">
                <a:latin typeface="Trebuchet MS"/>
              </a:rPr>
              <a:t> community, where it can be put into action without delay.</a:t>
            </a:r>
          </a:p>
        </p:txBody>
      </p:sp>
      <p:sp>
        <p:nvSpPr>
          <p:cNvPr id="4" name="Прямокутник 3">
            <a:extLst>
              <a:ext uri="{FF2B5EF4-FFF2-40B4-BE49-F238E27FC236}">
                <a16:creationId xmlns:a16="http://schemas.microsoft.com/office/drawing/2014/main" id="{5E0FF744-7988-436F-A8FC-81C4DC353016}"/>
              </a:ext>
            </a:extLst>
          </p:cNvPr>
          <p:cNvSpPr/>
          <p:nvPr/>
        </p:nvSpPr>
        <p:spPr>
          <a:xfrm>
            <a:off x="8643397" y="1023257"/>
            <a:ext cx="974852" cy="213360"/>
          </a:xfrm>
          <a:prstGeom prst="rect">
            <a:avLst/>
          </a:prstGeom>
        </p:spPr>
        <p:txBody>
          <a:bodyPr wrap="none" lIns="0" tIns="0" rIns="0" bIns="0">
            <a:noAutofit/>
          </a:bodyPr>
          <a:lstStyle/>
          <a:p>
            <a:pPr>
              <a:spcAft>
                <a:spcPts val="1260"/>
              </a:spcAft>
            </a:pPr>
            <a:r>
              <a:rPr lang="en-US" sz="1400" b="1" dirty="0">
                <a:solidFill>
                  <a:srgbClr val="0057B7"/>
                </a:solidFill>
                <a:latin typeface="Trebuchet MS"/>
              </a:rPr>
              <a:t>Our people</a:t>
            </a:r>
          </a:p>
        </p:txBody>
      </p:sp>
      <p:sp>
        <p:nvSpPr>
          <p:cNvPr id="5" name="Прямокутник 4">
            <a:extLst>
              <a:ext uri="{FF2B5EF4-FFF2-40B4-BE49-F238E27FC236}">
                <a16:creationId xmlns:a16="http://schemas.microsoft.com/office/drawing/2014/main" id="{BB60AD3F-315C-4586-9E2D-F832974222F3}"/>
              </a:ext>
            </a:extLst>
          </p:cNvPr>
          <p:cNvSpPr/>
          <p:nvPr/>
        </p:nvSpPr>
        <p:spPr>
          <a:xfrm>
            <a:off x="6780269" y="1592110"/>
            <a:ext cx="3472409" cy="510796"/>
          </a:xfrm>
          <a:prstGeom prst="rect">
            <a:avLst/>
          </a:prstGeom>
        </p:spPr>
        <p:txBody>
          <a:bodyPr lIns="0" tIns="0" rIns="0" bIns="0">
            <a:noAutofit/>
          </a:bodyPr>
          <a:lstStyle/>
          <a:p>
            <a:r>
              <a:rPr lang="en-US" sz="1200" dirty="0">
                <a:latin typeface="Trebuchet MS"/>
              </a:rPr>
              <a:t>The </a:t>
            </a:r>
            <a:r>
              <a:rPr lang="en-US" sz="1200" dirty="0" err="1">
                <a:latin typeface="Trebuchet MS"/>
              </a:rPr>
              <a:t>URenew</a:t>
            </a:r>
            <a:r>
              <a:rPr lang="en-US" sz="1200" dirty="0">
                <a:latin typeface="Trebuchet MS"/>
              </a:rPr>
              <a:t> Foundation is based in Poland with a project office on the ground in Ukraine. The Foundation is tightly governed by a Supervisory Board and an incoming Honorary Board.</a:t>
            </a:r>
          </a:p>
        </p:txBody>
      </p:sp>
      <p:pic>
        <p:nvPicPr>
          <p:cNvPr id="6" name="Рисунок 5">
            <a:extLst>
              <a:ext uri="{FF2B5EF4-FFF2-40B4-BE49-F238E27FC236}">
                <a16:creationId xmlns:a16="http://schemas.microsoft.com/office/drawing/2014/main" id="{927F5306-1F8B-4A9F-B736-A85FB872E3A0}"/>
              </a:ext>
            </a:extLst>
          </p:cNvPr>
          <p:cNvPicPr>
            <a:picLocks noChangeAspect="1"/>
          </p:cNvPicPr>
          <p:nvPr/>
        </p:nvPicPr>
        <p:blipFill>
          <a:blip r:embed="rId2"/>
          <a:stretch>
            <a:fillRect/>
          </a:stretch>
        </p:blipFill>
        <p:spPr>
          <a:xfrm>
            <a:off x="7376585" y="2567775"/>
            <a:ext cx="862584" cy="853440"/>
          </a:xfrm>
          <a:prstGeom prst="rect">
            <a:avLst/>
          </a:prstGeom>
        </p:spPr>
      </p:pic>
      <p:pic>
        <p:nvPicPr>
          <p:cNvPr id="7" name="Рисунок 6">
            <a:extLst>
              <a:ext uri="{FF2B5EF4-FFF2-40B4-BE49-F238E27FC236}">
                <a16:creationId xmlns:a16="http://schemas.microsoft.com/office/drawing/2014/main" id="{81D5042F-BD70-4769-9DD9-1BDE0CC0CB91}"/>
              </a:ext>
            </a:extLst>
          </p:cNvPr>
          <p:cNvPicPr>
            <a:picLocks noChangeAspect="1"/>
          </p:cNvPicPr>
          <p:nvPr/>
        </p:nvPicPr>
        <p:blipFill>
          <a:blip r:embed="rId3"/>
          <a:stretch>
            <a:fillRect/>
          </a:stretch>
        </p:blipFill>
        <p:spPr>
          <a:xfrm>
            <a:off x="9045734" y="2580780"/>
            <a:ext cx="829056" cy="816864"/>
          </a:xfrm>
          <a:prstGeom prst="rect">
            <a:avLst/>
          </a:prstGeom>
        </p:spPr>
      </p:pic>
      <p:sp>
        <p:nvSpPr>
          <p:cNvPr id="8" name="Прямокутник 7">
            <a:extLst>
              <a:ext uri="{FF2B5EF4-FFF2-40B4-BE49-F238E27FC236}">
                <a16:creationId xmlns:a16="http://schemas.microsoft.com/office/drawing/2014/main" id="{5E08EB2A-EC78-4CE7-BF0C-573A16178F51}"/>
              </a:ext>
            </a:extLst>
          </p:cNvPr>
          <p:cNvSpPr/>
          <p:nvPr/>
        </p:nvSpPr>
        <p:spPr>
          <a:xfrm>
            <a:off x="7099778" y="3582416"/>
            <a:ext cx="1377696" cy="411480"/>
          </a:xfrm>
          <a:prstGeom prst="rect">
            <a:avLst/>
          </a:prstGeom>
        </p:spPr>
        <p:txBody>
          <a:bodyPr lIns="0" tIns="0" rIns="0" bIns="0">
            <a:noAutofit/>
          </a:bodyPr>
          <a:lstStyle/>
          <a:p>
            <a:pPr algn="just">
              <a:lnSpc>
                <a:spcPts val="1080"/>
              </a:lnSpc>
            </a:pPr>
            <a:r>
              <a:rPr lang="en-US" sz="850" b="1" dirty="0">
                <a:solidFill>
                  <a:srgbClr val="3D3D3D"/>
                </a:solidFill>
                <a:latin typeface="Trebuchet MS"/>
              </a:rPr>
              <a:t>Antonina Vysota</a:t>
            </a:r>
          </a:p>
          <a:p>
            <a:pPr algn="just">
              <a:lnSpc>
                <a:spcPts val="1080"/>
              </a:lnSpc>
            </a:pPr>
            <a:r>
              <a:rPr lang="en-US" sz="850" dirty="0">
                <a:solidFill>
                  <a:srgbClr val="3D3D3D"/>
                </a:solidFill>
                <a:latin typeface="Trebuchet MS"/>
              </a:rPr>
              <a:t>CEO </a:t>
            </a:r>
            <a:r>
              <a:rPr lang="en-US" sz="850" dirty="0" err="1">
                <a:solidFill>
                  <a:srgbClr val="3D3D3D"/>
                </a:solidFill>
                <a:latin typeface="Trebuchet MS"/>
              </a:rPr>
              <a:t>URenew</a:t>
            </a:r>
            <a:r>
              <a:rPr lang="en-US" sz="850" dirty="0">
                <a:solidFill>
                  <a:srgbClr val="3D3D3D"/>
                </a:solidFill>
                <a:latin typeface="Trebuchet MS"/>
              </a:rPr>
              <a:t> Foundation (Poland)</a:t>
            </a:r>
          </a:p>
        </p:txBody>
      </p:sp>
      <p:sp>
        <p:nvSpPr>
          <p:cNvPr id="9" name="Прямокутник 8">
            <a:extLst>
              <a:ext uri="{FF2B5EF4-FFF2-40B4-BE49-F238E27FC236}">
                <a16:creationId xmlns:a16="http://schemas.microsoft.com/office/drawing/2014/main" id="{BE5289A2-62E6-41E4-ACFD-3D477D6BEB54}"/>
              </a:ext>
            </a:extLst>
          </p:cNvPr>
          <p:cNvSpPr/>
          <p:nvPr/>
        </p:nvSpPr>
        <p:spPr>
          <a:xfrm>
            <a:off x="8878571" y="3563527"/>
            <a:ext cx="1377696" cy="387096"/>
          </a:xfrm>
          <a:prstGeom prst="rect">
            <a:avLst/>
          </a:prstGeom>
        </p:spPr>
        <p:txBody>
          <a:bodyPr lIns="0" tIns="0" rIns="0" bIns="0">
            <a:noAutofit/>
          </a:bodyPr>
          <a:lstStyle/>
          <a:p>
            <a:pPr algn="just">
              <a:lnSpc>
                <a:spcPts val="1080"/>
              </a:lnSpc>
            </a:pPr>
            <a:r>
              <a:rPr lang="en-US" sz="850" b="1" dirty="0">
                <a:solidFill>
                  <a:srgbClr val="3D3D3D"/>
                </a:solidFill>
                <a:latin typeface="Trebuchet MS"/>
              </a:rPr>
              <a:t>Julia </a:t>
            </a:r>
            <a:r>
              <a:rPr lang="en-US" sz="850" b="1" dirty="0" err="1">
                <a:solidFill>
                  <a:srgbClr val="3D3D3D"/>
                </a:solidFill>
                <a:latin typeface="Trebuchet MS"/>
              </a:rPr>
              <a:t>Romanenko</a:t>
            </a:r>
            <a:endParaRPr lang="en-US" sz="850" b="1" dirty="0">
              <a:solidFill>
                <a:srgbClr val="3D3D3D"/>
              </a:solidFill>
              <a:latin typeface="Trebuchet MS"/>
            </a:endParaRPr>
          </a:p>
          <a:p>
            <a:pPr algn="just">
              <a:lnSpc>
                <a:spcPts val="1080"/>
              </a:lnSpc>
            </a:pPr>
            <a:r>
              <a:rPr lang="en-US" sz="850" dirty="0">
                <a:solidFill>
                  <a:srgbClr val="3D3D3D"/>
                </a:solidFill>
                <a:latin typeface="Trebuchet MS"/>
              </a:rPr>
              <a:t>CEO </a:t>
            </a:r>
            <a:r>
              <a:rPr lang="en-US" sz="850" dirty="0" err="1">
                <a:solidFill>
                  <a:srgbClr val="3D3D3D"/>
                </a:solidFill>
                <a:latin typeface="Trebuchet MS"/>
              </a:rPr>
              <a:t>URenew</a:t>
            </a:r>
            <a:r>
              <a:rPr lang="en-US" sz="850" dirty="0">
                <a:solidFill>
                  <a:srgbClr val="3D3D3D"/>
                </a:solidFill>
                <a:latin typeface="Trebuchet MS"/>
              </a:rPr>
              <a:t> Project Office (Ukraine)</a:t>
            </a:r>
          </a:p>
        </p:txBody>
      </p:sp>
      <p:pic>
        <p:nvPicPr>
          <p:cNvPr id="10" name="Рисунок 9">
            <a:extLst>
              <a:ext uri="{FF2B5EF4-FFF2-40B4-BE49-F238E27FC236}">
                <a16:creationId xmlns:a16="http://schemas.microsoft.com/office/drawing/2014/main" id="{0190C6AF-ED47-4176-A605-A07FCDA03724}"/>
              </a:ext>
            </a:extLst>
          </p:cNvPr>
          <p:cNvPicPr>
            <a:picLocks noChangeAspect="1"/>
          </p:cNvPicPr>
          <p:nvPr/>
        </p:nvPicPr>
        <p:blipFill>
          <a:blip r:embed="rId4"/>
          <a:stretch>
            <a:fillRect/>
          </a:stretch>
        </p:blipFill>
        <p:spPr>
          <a:xfrm>
            <a:off x="7253918" y="4206277"/>
            <a:ext cx="752856" cy="743712"/>
          </a:xfrm>
          <a:prstGeom prst="rect">
            <a:avLst/>
          </a:prstGeom>
        </p:spPr>
      </p:pic>
      <p:pic>
        <p:nvPicPr>
          <p:cNvPr id="11" name="Рисунок 10">
            <a:extLst>
              <a:ext uri="{FF2B5EF4-FFF2-40B4-BE49-F238E27FC236}">
                <a16:creationId xmlns:a16="http://schemas.microsoft.com/office/drawing/2014/main" id="{1D727FC8-B329-4636-B316-9D8F663678FC}"/>
              </a:ext>
            </a:extLst>
          </p:cNvPr>
          <p:cNvPicPr>
            <a:picLocks noChangeAspect="1"/>
          </p:cNvPicPr>
          <p:nvPr/>
        </p:nvPicPr>
        <p:blipFill>
          <a:blip r:embed="rId5"/>
          <a:stretch>
            <a:fillRect/>
          </a:stretch>
        </p:blipFill>
        <p:spPr>
          <a:xfrm>
            <a:off x="8378353" y="4224876"/>
            <a:ext cx="1767840" cy="755904"/>
          </a:xfrm>
          <a:prstGeom prst="rect">
            <a:avLst/>
          </a:prstGeom>
        </p:spPr>
      </p:pic>
      <p:sp>
        <p:nvSpPr>
          <p:cNvPr id="12" name="Прямокутник 11">
            <a:extLst>
              <a:ext uri="{FF2B5EF4-FFF2-40B4-BE49-F238E27FC236}">
                <a16:creationId xmlns:a16="http://schemas.microsoft.com/office/drawing/2014/main" id="{CA915B51-7FBE-4B8D-886D-9577D4EF688B}"/>
              </a:ext>
            </a:extLst>
          </p:cNvPr>
          <p:cNvSpPr/>
          <p:nvPr/>
        </p:nvSpPr>
        <p:spPr>
          <a:xfrm>
            <a:off x="7133523" y="5078285"/>
            <a:ext cx="993647" cy="411480"/>
          </a:xfrm>
          <a:prstGeom prst="rect">
            <a:avLst/>
          </a:prstGeom>
        </p:spPr>
        <p:txBody>
          <a:bodyPr lIns="0" tIns="0" rIns="0" bIns="0">
            <a:noAutofit/>
          </a:bodyPr>
          <a:lstStyle/>
          <a:p>
            <a:pPr algn="just">
              <a:lnSpc>
                <a:spcPts val="1080"/>
              </a:lnSpc>
            </a:pPr>
            <a:r>
              <a:rPr lang="en-US" sz="850" b="1" dirty="0">
                <a:solidFill>
                  <a:srgbClr val="3D3D3D"/>
                </a:solidFill>
                <a:latin typeface="Trebuchet MS"/>
              </a:rPr>
              <a:t>Maryna </a:t>
            </a:r>
            <a:r>
              <a:rPr lang="en-US" sz="850" b="1" dirty="0" err="1">
                <a:solidFill>
                  <a:srgbClr val="3D3D3D"/>
                </a:solidFill>
                <a:latin typeface="Trebuchet MS"/>
              </a:rPr>
              <a:t>Koltsova</a:t>
            </a:r>
            <a:endParaRPr lang="en-US" sz="850" b="1" dirty="0">
              <a:solidFill>
                <a:srgbClr val="3D3D3D"/>
              </a:solidFill>
              <a:latin typeface="Trebuchet MS"/>
            </a:endParaRPr>
          </a:p>
          <a:p>
            <a:pPr marR="101600" algn="just">
              <a:lnSpc>
                <a:spcPts val="1080"/>
              </a:lnSpc>
            </a:pPr>
            <a:r>
              <a:rPr lang="en-US" sz="850" dirty="0">
                <a:solidFill>
                  <a:srgbClr val="3D3D3D"/>
                </a:solidFill>
                <a:latin typeface="Trebuchet MS"/>
              </a:rPr>
              <a:t>Chair of </a:t>
            </a:r>
            <a:r>
              <a:rPr lang="en-US" sz="850" dirty="0" err="1">
                <a:solidFill>
                  <a:srgbClr val="3D3D3D"/>
                </a:solidFill>
                <a:latin typeface="Trebuchet MS"/>
              </a:rPr>
              <a:t>URenew</a:t>
            </a:r>
            <a:r>
              <a:rPr lang="en-US" sz="850" dirty="0">
                <a:solidFill>
                  <a:srgbClr val="3D3D3D"/>
                </a:solidFill>
                <a:latin typeface="Trebuchet MS"/>
              </a:rPr>
              <a:t> Supervisory Board</a:t>
            </a:r>
          </a:p>
        </p:txBody>
      </p:sp>
      <p:sp>
        <p:nvSpPr>
          <p:cNvPr id="13" name="Прямокутник 12">
            <a:extLst>
              <a:ext uri="{FF2B5EF4-FFF2-40B4-BE49-F238E27FC236}">
                <a16:creationId xmlns:a16="http://schemas.microsoft.com/office/drawing/2014/main" id="{2156E5F4-4FF3-465C-87E8-CB7E157343A6}"/>
              </a:ext>
            </a:extLst>
          </p:cNvPr>
          <p:cNvSpPr/>
          <p:nvPr/>
        </p:nvSpPr>
        <p:spPr>
          <a:xfrm>
            <a:off x="8319919" y="5078285"/>
            <a:ext cx="974993" cy="351708"/>
          </a:xfrm>
          <a:prstGeom prst="rect">
            <a:avLst/>
          </a:prstGeom>
        </p:spPr>
        <p:txBody>
          <a:bodyPr lIns="0" tIns="0" rIns="0" bIns="0">
            <a:noAutofit/>
          </a:bodyPr>
          <a:lstStyle/>
          <a:p>
            <a:pPr algn="just">
              <a:lnSpc>
                <a:spcPts val="1080"/>
              </a:lnSpc>
            </a:pPr>
            <a:r>
              <a:rPr lang="en-US" sz="850" b="1" dirty="0">
                <a:solidFill>
                  <a:srgbClr val="3D3D3D"/>
                </a:solidFill>
                <a:latin typeface="Trebuchet MS"/>
              </a:rPr>
              <a:t>Iryna </a:t>
            </a:r>
            <a:r>
              <a:rPr lang="en-US" sz="850" b="1" dirty="0" err="1">
                <a:solidFill>
                  <a:srgbClr val="3D3D3D"/>
                </a:solidFill>
                <a:latin typeface="Trebuchet MS"/>
              </a:rPr>
              <a:t>Povoroznyk</a:t>
            </a:r>
            <a:endParaRPr lang="en-US" sz="850" b="1" dirty="0">
              <a:solidFill>
                <a:srgbClr val="3D3D3D"/>
              </a:solidFill>
              <a:latin typeface="Trebuchet MS"/>
            </a:endParaRPr>
          </a:p>
          <a:p>
            <a:pPr algn="just">
              <a:lnSpc>
                <a:spcPts val="1080"/>
              </a:lnSpc>
            </a:pPr>
            <a:r>
              <a:rPr lang="en-US" sz="850" dirty="0">
                <a:solidFill>
                  <a:srgbClr val="3D3D3D"/>
                </a:solidFill>
                <a:latin typeface="Trebuchet MS"/>
              </a:rPr>
              <a:t>Member of </a:t>
            </a:r>
            <a:r>
              <a:rPr lang="en-US" sz="850" dirty="0" err="1">
                <a:solidFill>
                  <a:srgbClr val="3D3D3D"/>
                </a:solidFill>
                <a:latin typeface="Trebuchet MS"/>
              </a:rPr>
              <a:t>URenew</a:t>
            </a:r>
            <a:r>
              <a:rPr lang="en-US" sz="850" dirty="0">
                <a:solidFill>
                  <a:srgbClr val="3D3D3D"/>
                </a:solidFill>
                <a:latin typeface="Trebuchet MS"/>
              </a:rPr>
              <a:t> Supervisory Board</a:t>
            </a:r>
          </a:p>
        </p:txBody>
      </p:sp>
      <p:sp>
        <p:nvSpPr>
          <p:cNvPr id="14" name="Прямокутник 13">
            <a:extLst>
              <a:ext uri="{FF2B5EF4-FFF2-40B4-BE49-F238E27FC236}">
                <a16:creationId xmlns:a16="http://schemas.microsoft.com/office/drawing/2014/main" id="{A12D2E43-86C4-48A3-8D37-19FC37862C1B}"/>
              </a:ext>
            </a:extLst>
          </p:cNvPr>
          <p:cNvSpPr/>
          <p:nvPr/>
        </p:nvSpPr>
        <p:spPr>
          <a:xfrm>
            <a:off x="9462003" y="5078285"/>
            <a:ext cx="1108330" cy="338008"/>
          </a:xfrm>
          <a:prstGeom prst="rect">
            <a:avLst/>
          </a:prstGeom>
        </p:spPr>
        <p:txBody>
          <a:bodyPr lIns="0" tIns="0" rIns="0" bIns="0">
            <a:noAutofit/>
          </a:bodyPr>
          <a:lstStyle/>
          <a:p>
            <a:pPr>
              <a:lnSpc>
                <a:spcPts val="1080"/>
              </a:lnSpc>
            </a:pPr>
            <a:r>
              <a:rPr lang="en-US" sz="850" b="1" dirty="0">
                <a:solidFill>
                  <a:srgbClr val="3D3D3D"/>
                </a:solidFill>
                <a:latin typeface="Trebuchet MS"/>
              </a:rPr>
              <a:t>Viktoria </a:t>
            </a:r>
            <a:r>
              <a:rPr lang="en-US" sz="850" b="1" dirty="0" err="1">
                <a:solidFill>
                  <a:srgbClr val="3D3D3D"/>
                </a:solidFill>
                <a:latin typeface="Trebuchet MS"/>
              </a:rPr>
              <a:t>Zabayrachna</a:t>
            </a:r>
            <a:endParaRPr lang="en-US" sz="850" b="1" dirty="0">
              <a:solidFill>
                <a:srgbClr val="3D3D3D"/>
              </a:solidFill>
              <a:latin typeface="Trebuchet MS"/>
            </a:endParaRPr>
          </a:p>
          <a:p>
            <a:pPr marR="114300" algn="just">
              <a:lnSpc>
                <a:spcPts val="1080"/>
              </a:lnSpc>
            </a:pPr>
            <a:r>
              <a:rPr lang="en-US" sz="850" dirty="0">
                <a:solidFill>
                  <a:srgbClr val="3D3D3D"/>
                </a:solidFill>
                <a:latin typeface="Trebuchet MS"/>
              </a:rPr>
              <a:t>Member of </a:t>
            </a:r>
            <a:r>
              <a:rPr lang="en-US" sz="850" dirty="0" err="1">
                <a:solidFill>
                  <a:srgbClr val="3D3D3D"/>
                </a:solidFill>
                <a:latin typeface="Trebuchet MS"/>
              </a:rPr>
              <a:t>URenew</a:t>
            </a:r>
            <a:r>
              <a:rPr lang="en-US" sz="850" dirty="0">
                <a:solidFill>
                  <a:srgbClr val="3D3D3D"/>
                </a:solidFill>
                <a:latin typeface="Trebuchet MS"/>
              </a:rPr>
              <a:t> Supervisory Board</a:t>
            </a:r>
          </a:p>
        </p:txBody>
      </p:sp>
      <p:sp>
        <p:nvSpPr>
          <p:cNvPr id="15" name="Прямокутник 14">
            <a:extLst>
              <a:ext uri="{FF2B5EF4-FFF2-40B4-BE49-F238E27FC236}">
                <a16:creationId xmlns:a16="http://schemas.microsoft.com/office/drawing/2014/main" id="{37290155-4438-4B02-8B54-689D4E3E4904}"/>
              </a:ext>
            </a:extLst>
          </p:cNvPr>
          <p:cNvSpPr/>
          <p:nvPr/>
        </p:nvSpPr>
        <p:spPr>
          <a:xfrm>
            <a:off x="7007815" y="5844746"/>
            <a:ext cx="2936191" cy="1875774"/>
          </a:xfrm>
          <a:prstGeom prst="rect">
            <a:avLst/>
          </a:prstGeom>
        </p:spPr>
        <p:txBody>
          <a:bodyPr lIns="0" tIns="0" rIns="0" bIns="0">
            <a:noAutofit/>
          </a:bodyPr>
          <a:lstStyle/>
          <a:p>
            <a:pPr>
              <a:spcAft>
                <a:spcPts val="1260"/>
              </a:spcAft>
            </a:pPr>
            <a:r>
              <a:rPr lang="en-US" sz="1200" b="1" dirty="0">
                <a:solidFill>
                  <a:srgbClr val="0057B7"/>
                </a:solidFill>
                <a:latin typeface="Trebuchet MS"/>
              </a:rPr>
              <a:t>Our partners</a:t>
            </a:r>
          </a:p>
          <a:p>
            <a:r>
              <a:rPr lang="en-US" sz="1200" dirty="0">
                <a:solidFill>
                  <a:srgbClr val="3D3D3D"/>
                </a:solidFill>
                <a:latin typeface="Trebuchet MS"/>
              </a:rPr>
              <a:t>We are pleased to introduce our project implementation partners:</a:t>
            </a:r>
          </a:p>
          <a:p>
            <a:pPr marL="115316"/>
            <a:r>
              <a:rPr lang="en-US" sz="1200" dirty="0">
                <a:solidFill>
                  <a:srgbClr val="3D3D3D"/>
                </a:solidFill>
                <a:latin typeface="Trebuchet MS"/>
              </a:rPr>
              <a:t>Byshiv Community Authority </a:t>
            </a:r>
          </a:p>
          <a:p>
            <a:pPr marL="115316"/>
            <a:r>
              <a:rPr lang="en-US" sz="1200" dirty="0">
                <a:solidFill>
                  <a:srgbClr val="3D3D3D"/>
                </a:solidFill>
                <a:latin typeface="Trebuchet MS"/>
              </a:rPr>
              <a:t>IPSM</a:t>
            </a:r>
          </a:p>
          <a:p>
            <a:pPr marL="115316"/>
            <a:r>
              <a:rPr lang="en-US" sz="1200" dirty="0">
                <a:solidFill>
                  <a:srgbClr val="3D3D3D"/>
                </a:solidFill>
                <a:latin typeface="Trebuchet MS"/>
              </a:rPr>
              <a:t>Crowe Ukraine</a:t>
            </a:r>
          </a:p>
          <a:p>
            <a:pPr marL="115316"/>
            <a:r>
              <a:rPr lang="en-US" sz="1200" dirty="0">
                <a:solidFill>
                  <a:srgbClr val="3D3D3D"/>
                </a:solidFill>
                <a:latin typeface="Trebuchet MS"/>
              </a:rPr>
              <a:t>Medical Foundation of Moldova</a:t>
            </a:r>
          </a:p>
          <a:p>
            <a:pPr marL="115316"/>
            <a:r>
              <a:rPr lang="en-US" sz="1200" dirty="0">
                <a:solidFill>
                  <a:srgbClr val="3D3D3D"/>
                </a:solidFill>
                <a:latin typeface="Trebuchet MS"/>
              </a:rPr>
              <a:t>O.M. </a:t>
            </a:r>
            <a:r>
              <a:rPr lang="en-US" sz="1200" dirty="0" err="1">
                <a:solidFill>
                  <a:srgbClr val="3D3D3D"/>
                </a:solidFill>
                <a:latin typeface="Trebuchet MS"/>
              </a:rPr>
              <a:t>Shumelda</a:t>
            </a:r>
            <a:r>
              <a:rPr lang="en-US" sz="1200" dirty="0">
                <a:solidFill>
                  <a:srgbClr val="3D3D3D"/>
                </a:solidFill>
                <a:latin typeface="Trebuchet MS"/>
              </a:rPr>
              <a:t> Design and Architecture Studio</a:t>
            </a:r>
          </a:p>
          <a:p>
            <a:pPr marL="115316"/>
            <a:r>
              <a:rPr lang="en-US" sz="1200" dirty="0" err="1">
                <a:solidFill>
                  <a:srgbClr val="3D3D3D"/>
                </a:solidFill>
                <a:latin typeface="Trebuchet MS"/>
              </a:rPr>
              <a:t>Denza</a:t>
            </a:r>
            <a:r>
              <a:rPr lang="en-US" sz="1200" dirty="0">
                <a:solidFill>
                  <a:srgbClr val="3D3D3D"/>
                </a:solidFill>
                <a:latin typeface="Trebuchet MS"/>
              </a:rPr>
              <a:t> Construction</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07E523D0-BF59-4412-8E18-0E52DEE7A892}"/>
              </a:ext>
            </a:extLst>
          </p:cNvPr>
          <p:cNvSpPr/>
          <p:nvPr/>
        </p:nvSpPr>
        <p:spPr>
          <a:xfrm>
            <a:off x="7222871" y="985000"/>
            <a:ext cx="2182386" cy="190657"/>
          </a:xfrm>
          <a:prstGeom prst="rect">
            <a:avLst/>
          </a:prstGeom>
        </p:spPr>
        <p:txBody>
          <a:bodyPr wrap="none" lIns="0" tIns="0" rIns="0" bIns="0">
            <a:noAutofit/>
          </a:bodyPr>
          <a:lstStyle/>
          <a:p>
            <a:r>
              <a:rPr lang="en-US" sz="1400" b="1" dirty="0">
                <a:solidFill>
                  <a:srgbClr val="0057B7"/>
                </a:solidFill>
                <a:latin typeface="Trebuchet MS"/>
              </a:rPr>
              <a:t>What we can achieve together</a:t>
            </a:r>
          </a:p>
        </p:txBody>
      </p:sp>
      <p:sp>
        <p:nvSpPr>
          <p:cNvPr id="7" name="Прямокутник 6">
            <a:extLst>
              <a:ext uri="{FF2B5EF4-FFF2-40B4-BE49-F238E27FC236}">
                <a16:creationId xmlns:a16="http://schemas.microsoft.com/office/drawing/2014/main" id="{A324739F-F40D-4350-9A6E-F59B3C2857FD}"/>
              </a:ext>
            </a:extLst>
          </p:cNvPr>
          <p:cNvSpPr/>
          <p:nvPr/>
        </p:nvSpPr>
        <p:spPr>
          <a:xfrm>
            <a:off x="6515302" y="1327900"/>
            <a:ext cx="3813873" cy="1462925"/>
          </a:xfrm>
          <a:prstGeom prst="rect">
            <a:avLst/>
          </a:prstGeom>
        </p:spPr>
        <p:txBody>
          <a:bodyPr lIns="0" tIns="0" rIns="0" bIns="0">
            <a:noAutofit/>
          </a:bodyPr>
          <a:lstStyle/>
          <a:p>
            <a:pPr>
              <a:spcBef>
                <a:spcPts val="1200"/>
              </a:spcBef>
            </a:pPr>
            <a:r>
              <a:rPr lang="en-US" sz="1200" dirty="0">
                <a:latin typeface="Trebuchet MS"/>
              </a:rPr>
              <a:t>We are Looking for philanthropic and investment partners to support our vision of a stronger, better </a:t>
            </a:r>
            <a:r>
              <a:rPr lang="en-US" sz="1200" dirty="0" err="1">
                <a:latin typeface="Trebuchet MS"/>
              </a:rPr>
              <a:t>Byshiv</a:t>
            </a:r>
            <a:r>
              <a:rPr lang="en-US" sz="1200" dirty="0">
                <a:latin typeface="Trebuchet MS"/>
              </a:rPr>
              <a:t>. Philanthropic partners will play a key role in working with us to regenerate the social, educational and cultural heart of the </a:t>
            </a:r>
            <a:r>
              <a:rPr lang="en-US" sz="1200" dirty="0" err="1">
                <a:latin typeface="Trebuchet MS"/>
              </a:rPr>
              <a:t>Byshiv</a:t>
            </a:r>
            <a:r>
              <a:rPr lang="en-US" sz="1200" dirty="0">
                <a:latin typeface="Trebuchet MS"/>
              </a:rPr>
              <a:t> community. Together, we will:</a:t>
            </a:r>
          </a:p>
          <a:p>
            <a:pPr>
              <a:spcBef>
                <a:spcPts val="1200"/>
              </a:spcBef>
            </a:pPr>
            <a:r>
              <a:rPr lang="en-US" sz="1200" dirty="0">
                <a:latin typeface="Trebuchet MS"/>
              </a:rPr>
              <a:t>Reunite a community through high-quality medical, education and cultural spaces</a:t>
            </a:r>
          </a:p>
          <a:p>
            <a:pPr>
              <a:spcBef>
                <a:spcPts val="1200"/>
              </a:spcBef>
            </a:pPr>
            <a:r>
              <a:rPr lang="en-US" sz="1200" dirty="0">
                <a:latin typeface="Trebuchet MS"/>
              </a:rPr>
              <a:t>Create a place of belonging where everyone feels welcome</a:t>
            </a:r>
          </a:p>
          <a:p>
            <a:pPr>
              <a:spcBef>
                <a:spcPts val="1200"/>
              </a:spcBef>
            </a:pPr>
            <a:r>
              <a:rPr lang="en-US" sz="1200" dirty="0">
                <a:latin typeface="Trebuchet MS"/>
              </a:rPr>
              <a:t>Develop safe spaces for children to Live, play and Learn</a:t>
            </a:r>
          </a:p>
          <a:p>
            <a:pPr>
              <a:spcBef>
                <a:spcPts val="1200"/>
              </a:spcBef>
            </a:pPr>
            <a:r>
              <a:rPr lang="en-US" sz="1200" dirty="0">
                <a:latin typeface="Trebuchet MS"/>
              </a:rPr>
              <a:t>Provide the opportunity for residents to regrow their Livelihoods including forging new skills such as entrepreneurship</a:t>
            </a:r>
          </a:p>
          <a:p>
            <a:pPr>
              <a:spcBef>
                <a:spcPts val="1200"/>
              </a:spcBef>
            </a:pPr>
            <a:r>
              <a:rPr lang="en-US" sz="1200" dirty="0">
                <a:latin typeface="Trebuchet MS"/>
              </a:rPr>
              <a:t>Build a resilient, sustainable environment based on best urban development practice</a:t>
            </a:r>
          </a:p>
          <a:p>
            <a:pPr>
              <a:spcBef>
                <a:spcPts val="1200"/>
              </a:spcBef>
            </a:pPr>
            <a:r>
              <a:rPr lang="en-US" sz="1200" dirty="0">
                <a:latin typeface="Trebuchet MS"/>
              </a:rPr>
              <a:t>Attract business and investment to help a community prosper</a:t>
            </a:r>
          </a:p>
          <a:p>
            <a:pPr>
              <a:spcBef>
                <a:spcPts val="1200"/>
              </a:spcBef>
            </a:pPr>
            <a:r>
              <a:rPr lang="en-US" sz="1200" dirty="0">
                <a:latin typeface="Trebuchet MS"/>
              </a:rPr>
              <a:t>Develop a community-led finance model to replicate in other communities across Ukraine</a:t>
            </a:r>
          </a:p>
          <a:p>
            <a:pPr>
              <a:spcBef>
                <a:spcPts val="1200"/>
              </a:spcBef>
            </a:pPr>
            <a:endParaRPr lang="en-US" sz="1200" dirty="0">
              <a:latin typeface="Trebuchet MS"/>
            </a:endParaRPr>
          </a:p>
          <a:p>
            <a:pPr>
              <a:spcBef>
                <a:spcPts val="1200"/>
              </a:spcBef>
            </a:pPr>
            <a:r>
              <a:rPr lang="en-US" sz="1200" b="1" dirty="0">
                <a:latin typeface="Trebuchet MS"/>
              </a:rPr>
              <a:t>Help a community recover from the trauma of war</a:t>
            </a:r>
          </a:p>
          <a:p>
            <a:pPr>
              <a:lnSpc>
                <a:spcPts val="1403"/>
              </a:lnSpc>
              <a:spcAft>
                <a:spcPts val="1680"/>
              </a:spcAft>
            </a:pPr>
            <a:endParaRPr lang="en-US" sz="1050" dirty="0">
              <a:latin typeface="Trebuchet MS"/>
            </a:endParaRPr>
          </a:p>
          <a:p>
            <a:pPr>
              <a:lnSpc>
                <a:spcPts val="1403"/>
              </a:lnSpc>
              <a:spcAft>
                <a:spcPts val="1680"/>
              </a:spcAft>
            </a:pPr>
            <a:endParaRPr lang="en-US" sz="1050" dirty="0">
              <a:latin typeface="Trebuchet MS"/>
            </a:endParaRPr>
          </a:p>
          <a:p>
            <a:pPr>
              <a:lnSpc>
                <a:spcPts val="1403"/>
              </a:lnSpc>
              <a:spcAft>
                <a:spcPts val="1680"/>
              </a:spcAft>
            </a:pPr>
            <a:endParaRPr lang="en-US" sz="1050" dirty="0">
              <a:latin typeface="Trebuchet MS"/>
            </a:endParaRPr>
          </a:p>
          <a:p>
            <a:pPr>
              <a:lnSpc>
                <a:spcPts val="1403"/>
              </a:lnSpc>
              <a:spcAft>
                <a:spcPts val="1680"/>
              </a:spcAft>
            </a:pPr>
            <a:endParaRPr lang="en-US" sz="1050" dirty="0">
              <a:latin typeface="Trebuchet MS"/>
            </a:endParaRPr>
          </a:p>
          <a:p>
            <a:pPr>
              <a:lnSpc>
                <a:spcPts val="1403"/>
              </a:lnSpc>
              <a:spcAft>
                <a:spcPts val="1680"/>
              </a:spcAft>
            </a:pPr>
            <a:endParaRPr lang="en-US" sz="1050" dirty="0">
              <a:latin typeface="Trebuchet MS"/>
            </a:endParaRPr>
          </a:p>
          <a:p>
            <a:pPr>
              <a:lnSpc>
                <a:spcPts val="1403"/>
              </a:lnSpc>
              <a:spcAft>
                <a:spcPts val="1680"/>
              </a:spcAft>
            </a:pPr>
            <a:endParaRPr lang="en-US" sz="1050" dirty="0">
              <a:latin typeface="Trebuchet MS"/>
            </a:endParaRPr>
          </a:p>
          <a:p>
            <a:pPr>
              <a:lnSpc>
                <a:spcPts val="1403"/>
              </a:lnSpc>
              <a:spcAft>
                <a:spcPts val="1680"/>
              </a:spcAft>
            </a:pPr>
            <a:endParaRPr lang="en-US" sz="1050" dirty="0">
              <a:latin typeface="Trebuchet MS"/>
            </a:endParaRPr>
          </a:p>
          <a:p>
            <a:pPr>
              <a:lnSpc>
                <a:spcPts val="1403"/>
              </a:lnSpc>
              <a:spcAft>
                <a:spcPts val="1680"/>
              </a:spcAft>
            </a:pPr>
            <a:endParaRPr lang="en-US" sz="1050" dirty="0">
              <a:latin typeface="Trebuchet MS"/>
            </a:endParaRPr>
          </a:p>
        </p:txBody>
      </p:sp>
      <p:pic>
        <p:nvPicPr>
          <p:cNvPr id="9" name="Рисунок 8">
            <a:extLst>
              <a:ext uri="{FF2B5EF4-FFF2-40B4-BE49-F238E27FC236}">
                <a16:creationId xmlns:a16="http://schemas.microsoft.com/office/drawing/2014/main" id="{FAFB69BA-447C-4D97-AC65-1C25922C3F0C}"/>
              </a:ext>
            </a:extLst>
          </p:cNvPr>
          <p:cNvPicPr>
            <a:picLocks noChangeAspect="1"/>
          </p:cNvPicPr>
          <p:nvPr/>
        </p:nvPicPr>
        <p:blipFill>
          <a:blip r:embed="rId2"/>
          <a:stretch>
            <a:fillRect/>
          </a:stretch>
        </p:blipFill>
        <p:spPr>
          <a:xfrm>
            <a:off x="0" y="0"/>
            <a:ext cx="6243491" cy="855345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09250" y="752856"/>
            <a:ext cx="938784" cy="917448"/>
          </a:xfrm>
          <a:prstGeom prst="rect">
            <a:avLst/>
          </a:prstGeom>
        </p:spPr>
      </p:pic>
      <p:sp>
        <p:nvSpPr>
          <p:cNvPr id="3" name="Прямокутник 2"/>
          <p:cNvSpPr/>
          <p:nvPr/>
        </p:nvSpPr>
        <p:spPr>
          <a:xfrm>
            <a:off x="2115090" y="1143000"/>
            <a:ext cx="4579624" cy="147066"/>
          </a:xfrm>
          <a:prstGeom prst="rect">
            <a:avLst/>
          </a:prstGeom>
        </p:spPr>
        <p:txBody>
          <a:bodyPr wrap="none" lIns="0" tIns="0" rIns="0" bIns="0">
            <a:noAutofit/>
          </a:bodyPr>
          <a:lstStyle/>
          <a:p>
            <a:r>
              <a:rPr lang="en-US" sz="1200" b="1" dirty="0" err="1">
                <a:solidFill>
                  <a:srgbClr val="0057B7"/>
                </a:solidFill>
                <a:latin typeface="Trebuchet MS"/>
              </a:rPr>
              <a:t>URenew</a:t>
            </a:r>
            <a:r>
              <a:rPr lang="en-US" sz="1200" b="1" dirty="0">
                <a:solidFill>
                  <a:srgbClr val="0057B7"/>
                </a:solidFill>
                <a:latin typeface="Trebuchet MS"/>
              </a:rPr>
              <a:t> Foundation CEO, Antonina Vysota, answers your questions:</a:t>
            </a:r>
          </a:p>
        </p:txBody>
      </p:sp>
      <p:sp>
        <p:nvSpPr>
          <p:cNvPr id="4" name="Прямокутник 3"/>
          <p:cNvSpPr/>
          <p:nvPr/>
        </p:nvSpPr>
        <p:spPr>
          <a:xfrm>
            <a:off x="811114" y="1940011"/>
            <a:ext cx="2932983" cy="5323373"/>
          </a:xfrm>
          <a:prstGeom prst="rect">
            <a:avLst/>
          </a:prstGeom>
        </p:spPr>
        <p:txBody>
          <a:bodyPr lIns="0" tIns="0" rIns="0" bIns="0">
            <a:noAutofit/>
          </a:bodyPr>
          <a:lstStyle/>
          <a:p>
            <a:pPr>
              <a:spcBef>
                <a:spcPts val="600"/>
              </a:spcBef>
            </a:pPr>
            <a:r>
              <a:rPr lang="en-US" sz="1100" b="1" dirty="0">
                <a:latin typeface="Trebuchet MS"/>
              </a:rPr>
              <a:t>Why support renewal when there are more urgent needs across Ukraine?</a:t>
            </a:r>
          </a:p>
          <a:p>
            <a:pPr>
              <a:spcBef>
                <a:spcPts val="600"/>
              </a:spcBef>
              <a:spcAft>
                <a:spcPts val="840"/>
              </a:spcAft>
            </a:pPr>
            <a:r>
              <a:rPr lang="en-US" sz="1100" dirty="0">
                <a:latin typeface="Trebuchet MS"/>
              </a:rPr>
              <a:t>Many international agencies and governments are providing funds to support the military and deliver vital aid to millions of refugees fleeing their homes. In comparison, small communities like </a:t>
            </a:r>
            <a:r>
              <a:rPr lang="en-US" sz="1100" dirty="0" err="1">
                <a:latin typeface="Trebuchet MS"/>
              </a:rPr>
              <a:t>Byshiv</a:t>
            </a:r>
            <a:r>
              <a:rPr lang="en-US" sz="1100" dirty="0">
                <a:latin typeface="Trebuchet MS"/>
              </a:rPr>
              <a:t> must support themselves with limited resource and opportunity. Our focus is threefold: to provide immediate safety and relief but coupled with long-term sustainable investment in the future. On top of that, we'll share what we do in </a:t>
            </a:r>
            <a:r>
              <a:rPr lang="en-US" sz="1100" dirty="0" err="1">
                <a:latin typeface="Trebuchet MS"/>
              </a:rPr>
              <a:t>Byshiv</a:t>
            </a:r>
            <a:r>
              <a:rPr lang="en-US" sz="1100" dirty="0">
                <a:latin typeface="Trebuchet MS"/>
              </a:rPr>
              <a:t> to equip and empower other small communities across Ukraine.</a:t>
            </a:r>
          </a:p>
          <a:p>
            <a:pPr>
              <a:spcBef>
                <a:spcPts val="600"/>
              </a:spcBef>
            </a:pPr>
            <a:r>
              <a:rPr lang="en-US" sz="1100" b="1" dirty="0">
                <a:latin typeface="Trebuchet MS"/>
              </a:rPr>
              <a:t>Why support renewal in </a:t>
            </a:r>
            <a:r>
              <a:rPr lang="en-US" sz="1100" b="1" dirty="0" err="1">
                <a:latin typeface="Trebuchet MS"/>
              </a:rPr>
              <a:t>Byshiv</a:t>
            </a:r>
            <a:r>
              <a:rPr lang="en-US" sz="1100" b="1" dirty="0">
                <a:latin typeface="Trebuchet MS"/>
              </a:rPr>
              <a:t> rather than give to a large central reconstruction </a:t>
            </a:r>
            <a:r>
              <a:rPr lang="en-US" sz="1100" b="1" dirty="0" err="1">
                <a:latin typeface="Trebuchet MS"/>
              </a:rPr>
              <a:t>programme</a:t>
            </a:r>
            <a:r>
              <a:rPr lang="en-US" sz="1100" b="1" dirty="0">
                <a:latin typeface="Trebuchet MS"/>
              </a:rPr>
              <a:t>?</a:t>
            </a:r>
          </a:p>
          <a:p>
            <a:pPr>
              <a:spcBef>
                <a:spcPts val="600"/>
              </a:spcBef>
            </a:pPr>
            <a:r>
              <a:rPr lang="en-US" sz="1100" dirty="0">
                <a:latin typeface="Trebuchet MS"/>
              </a:rPr>
              <a:t>The scale of destruction across Ukraine is so extensive that our country will need both to recover fully. Our focus is to work directly with the community on the ground, to put them in control of shaping their own recovery. We believe this model could help small or isolated communities across Ukraine and complement large state-funded reconstruction </a:t>
            </a:r>
            <a:r>
              <a:rPr lang="en-US" sz="1100" dirty="0" err="1">
                <a:latin typeface="Trebuchet MS"/>
              </a:rPr>
              <a:t>programmes</a:t>
            </a:r>
            <a:r>
              <a:rPr lang="en-US" sz="1100" dirty="0">
                <a:latin typeface="Trebuchet MS"/>
              </a:rPr>
              <a:t> at a faster pace and with a more inclusive focus on community. We hope to share our insight and approach with other reconstruction efforts across Ukraine, so that we can take best practice from each other and coordinate efforts across the country.</a:t>
            </a:r>
          </a:p>
        </p:txBody>
      </p:sp>
      <p:sp>
        <p:nvSpPr>
          <p:cNvPr id="5" name="Прямокутник 4"/>
          <p:cNvSpPr/>
          <p:nvPr/>
        </p:nvSpPr>
        <p:spPr>
          <a:xfrm>
            <a:off x="4246499" y="1940011"/>
            <a:ext cx="2701539" cy="5043122"/>
          </a:xfrm>
          <a:prstGeom prst="rect">
            <a:avLst/>
          </a:prstGeom>
        </p:spPr>
        <p:txBody>
          <a:bodyPr lIns="0" tIns="0" rIns="0" bIns="0">
            <a:noAutofit/>
          </a:bodyPr>
          <a:lstStyle/>
          <a:p>
            <a:pPr>
              <a:spcBef>
                <a:spcPts val="600"/>
              </a:spcBef>
              <a:spcAft>
                <a:spcPts val="210"/>
              </a:spcAft>
            </a:pPr>
            <a:r>
              <a:rPr lang="en-US" sz="1100" b="1" dirty="0">
                <a:latin typeface="Trebuchet MS"/>
              </a:rPr>
              <a:t>What ways can I support </a:t>
            </a:r>
            <a:r>
              <a:rPr lang="en-US" sz="1100" b="1" dirty="0" err="1">
                <a:latin typeface="Trebuchet MS"/>
              </a:rPr>
              <a:t>URenew</a:t>
            </a:r>
            <a:r>
              <a:rPr lang="en-US" sz="1100" b="1" dirty="0">
                <a:latin typeface="Trebuchet MS"/>
              </a:rPr>
              <a:t>?</a:t>
            </a:r>
          </a:p>
          <a:p>
            <a:pPr>
              <a:spcBef>
                <a:spcPts val="600"/>
              </a:spcBef>
              <a:spcAft>
                <a:spcPts val="840"/>
              </a:spcAft>
            </a:pPr>
            <a:r>
              <a:rPr lang="en-US" sz="1100" dirty="0">
                <a:latin typeface="Trebuchet MS"/>
              </a:rPr>
              <a:t>While financial support will make the greatest difference to our work now, we would also welcome partnerships that offer in-kind support - whether expertise or time - to enable us to </a:t>
            </a:r>
            <a:r>
              <a:rPr lang="en-US" sz="1100" dirty="0" err="1">
                <a:latin typeface="Trebuchet MS"/>
              </a:rPr>
              <a:t>realise</a:t>
            </a:r>
            <a:r>
              <a:rPr lang="en-US" sz="1100" dirty="0">
                <a:latin typeface="Trebuchet MS"/>
              </a:rPr>
              <a:t> our vision for </a:t>
            </a:r>
            <a:r>
              <a:rPr lang="en-US" sz="1100" dirty="0" err="1">
                <a:latin typeface="Trebuchet MS"/>
              </a:rPr>
              <a:t>Byshiv</a:t>
            </a:r>
            <a:r>
              <a:rPr lang="en-US" sz="1100" dirty="0">
                <a:latin typeface="Trebuchet MS"/>
              </a:rPr>
              <a:t>. We’d welcome the opportunity to have a conversation about your motivations for giving and how we can harness those to have the greatest impact.</a:t>
            </a:r>
          </a:p>
          <a:p>
            <a:pPr>
              <a:spcBef>
                <a:spcPts val="600"/>
              </a:spcBef>
            </a:pPr>
            <a:r>
              <a:rPr lang="en-US" sz="1100" b="1" dirty="0">
                <a:latin typeface="Trebuchet MS"/>
              </a:rPr>
              <a:t>How will I be kept up-to-date with the progress of the project?</a:t>
            </a:r>
          </a:p>
          <a:p>
            <a:pPr>
              <a:spcBef>
                <a:spcPts val="600"/>
              </a:spcBef>
              <a:spcAft>
                <a:spcPts val="840"/>
              </a:spcAft>
            </a:pPr>
            <a:r>
              <a:rPr lang="en-US" sz="1100" dirty="0">
                <a:latin typeface="Trebuchet MS"/>
              </a:rPr>
              <a:t>As a key partner in the project, you'll be given regular updates on our progress in </a:t>
            </a:r>
            <a:r>
              <a:rPr lang="en-US" sz="1100" dirty="0" err="1">
                <a:latin typeface="Trebuchet MS"/>
              </a:rPr>
              <a:t>Byshiv</a:t>
            </a:r>
            <a:r>
              <a:rPr lang="en-US" sz="1100" dirty="0">
                <a:latin typeface="Trebuchet MS"/>
              </a:rPr>
              <a:t> and key decisions being taken along the way. We'll share stories from </a:t>
            </a:r>
            <a:r>
              <a:rPr lang="en-US" sz="1100" dirty="0" err="1">
                <a:latin typeface="Trebuchet MS"/>
              </a:rPr>
              <a:t>Byshiv</a:t>
            </a:r>
            <a:r>
              <a:rPr lang="en-US" sz="1100" dirty="0">
                <a:latin typeface="Trebuchet MS"/>
              </a:rPr>
              <a:t> about the impact of our work together and enable you to hear about the plans our experts are developing for the region.</a:t>
            </a:r>
          </a:p>
          <a:p>
            <a:pPr>
              <a:spcBef>
                <a:spcPts val="600"/>
              </a:spcBef>
            </a:pPr>
            <a:r>
              <a:rPr lang="en-US" sz="1100" b="1" dirty="0">
                <a:latin typeface="Trebuchet MS"/>
              </a:rPr>
              <a:t>What reassurance can you provide about how donations are spent?</a:t>
            </a:r>
          </a:p>
          <a:p>
            <a:pPr>
              <a:spcBef>
                <a:spcPts val="600"/>
              </a:spcBef>
            </a:pPr>
            <a:r>
              <a:rPr lang="en-US" sz="1100" dirty="0">
                <a:latin typeface="Trebuchet MS"/>
              </a:rPr>
              <a:t>In return for your generosity, we will provide full spend transparency on how your gift is used, overseen by our governance committees. We also offer the reassurance of internal controls at key project execution stages, so you can be confident your gift is being used in the most effective way.</a:t>
            </a:r>
          </a:p>
        </p:txBody>
      </p:sp>
      <p:sp>
        <p:nvSpPr>
          <p:cNvPr id="6" name="Прямокутник 5"/>
          <p:cNvSpPr/>
          <p:nvPr/>
        </p:nvSpPr>
        <p:spPr>
          <a:xfrm>
            <a:off x="7450440" y="2051222"/>
            <a:ext cx="2701539" cy="2411662"/>
          </a:xfrm>
          <a:prstGeom prst="rect">
            <a:avLst/>
          </a:prstGeom>
        </p:spPr>
        <p:txBody>
          <a:bodyPr lIns="0" tIns="0" rIns="0" bIns="0">
            <a:noAutofit/>
          </a:bodyPr>
          <a:lstStyle/>
          <a:p>
            <a:pPr>
              <a:spcBef>
                <a:spcPts val="600"/>
              </a:spcBef>
            </a:pPr>
            <a:r>
              <a:rPr lang="en-US" sz="1100" b="1" dirty="0">
                <a:latin typeface="Trebuchet MS"/>
              </a:rPr>
              <a:t>Where is </a:t>
            </a:r>
            <a:r>
              <a:rPr lang="en-US" sz="1100" b="1" dirty="0" err="1">
                <a:latin typeface="Trebuchet MS"/>
              </a:rPr>
              <a:t>URenew</a:t>
            </a:r>
            <a:r>
              <a:rPr lang="en-US" sz="1100" b="1" dirty="0">
                <a:latin typeface="Trebuchet MS"/>
              </a:rPr>
              <a:t> based? Do I get tax benefits for my gift?</a:t>
            </a:r>
          </a:p>
          <a:p>
            <a:pPr>
              <a:spcBef>
                <a:spcPts val="600"/>
              </a:spcBef>
              <a:spcAft>
                <a:spcPts val="840"/>
              </a:spcAft>
            </a:pPr>
            <a:r>
              <a:rPr lang="en-US" sz="1100" dirty="0" err="1">
                <a:latin typeface="Trebuchet MS"/>
              </a:rPr>
              <a:t>URenew</a:t>
            </a:r>
            <a:r>
              <a:rPr lang="en-US" sz="1100" dirty="0">
                <a:latin typeface="Trebuchet MS"/>
              </a:rPr>
              <a:t> is an EU foundation registered in Poland (NIP 7011130968). We are currently setting up giving options in the UK and US to enable tax relief on giving to </a:t>
            </a:r>
            <a:r>
              <a:rPr lang="en-US" sz="1100" dirty="0" err="1">
                <a:latin typeface="Trebuchet MS"/>
              </a:rPr>
              <a:t>URenew</a:t>
            </a:r>
            <a:r>
              <a:rPr lang="en-US" sz="1100" dirty="0">
                <a:latin typeface="Trebuchet MS"/>
              </a:rPr>
              <a:t> from these countries. Talk to us for more details.</a:t>
            </a:r>
          </a:p>
          <a:p>
            <a:pPr>
              <a:spcBef>
                <a:spcPts val="600"/>
              </a:spcBef>
            </a:pPr>
            <a:r>
              <a:rPr lang="en-US" sz="1100" b="1" dirty="0">
                <a:latin typeface="Trebuchet MS"/>
              </a:rPr>
              <a:t>How will my gift be </a:t>
            </a:r>
            <a:r>
              <a:rPr lang="en-US" sz="1100" b="1" dirty="0" err="1">
                <a:latin typeface="Trebuchet MS"/>
              </a:rPr>
              <a:t>recognised</a:t>
            </a:r>
            <a:r>
              <a:rPr lang="en-US" sz="1100" b="1" dirty="0">
                <a:latin typeface="Trebuchet MS"/>
              </a:rPr>
              <a:t>?</a:t>
            </a:r>
          </a:p>
          <a:p>
            <a:pPr>
              <a:spcBef>
                <a:spcPts val="600"/>
              </a:spcBef>
              <a:spcAft>
                <a:spcPts val="840"/>
              </a:spcAft>
            </a:pPr>
            <a:r>
              <a:rPr lang="en-US" sz="1100" dirty="0">
                <a:latin typeface="Trebuchet MS"/>
              </a:rPr>
              <a:t>We’d be delighted to work with you to discuss recognition of your gift as well as how you can be an active partner in </a:t>
            </a:r>
            <a:r>
              <a:rPr lang="en-US" sz="1100" dirty="0" err="1">
                <a:latin typeface="Trebuchet MS"/>
              </a:rPr>
              <a:t>URenew</a:t>
            </a:r>
            <a:r>
              <a:rPr lang="en-US" sz="1100" dirty="0">
                <a:latin typeface="Trebuchet MS"/>
              </a:rPr>
              <a:t> and in the re-development of </a:t>
            </a:r>
            <a:r>
              <a:rPr lang="en-US" sz="1100" dirty="0" err="1">
                <a:latin typeface="Trebuchet MS"/>
              </a:rPr>
              <a:t>Byshiv</a:t>
            </a:r>
            <a:r>
              <a:rPr lang="en-US" sz="1100" dirty="0">
                <a:latin typeface="Trebuchet MS"/>
              </a:rPr>
              <a:t>.</a:t>
            </a:r>
          </a:p>
          <a:p>
            <a:pPr>
              <a:spcBef>
                <a:spcPts val="600"/>
              </a:spcBef>
            </a:pPr>
            <a:r>
              <a:rPr lang="en-US" sz="1100" b="1" dirty="0">
                <a:solidFill>
                  <a:srgbClr val="0057B7"/>
                </a:solidFill>
                <a:latin typeface="Trebuchet MS"/>
              </a:rPr>
              <a:t>We look forward to working with you.</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422425" y="-1"/>
            <a:ext cx="6985043" cy="8553451"/>
          </a:xfrm>
          <a:prstGeom prst="rect">
            <a:avLst/>
          </a:prstGeom>
        </p:spPr>
      </p:pic>
      <p:sp>
        <p:nvSpPr>
          <p:cNvPr id="3" name="Прямокутник 2"/>
          <p:cNvSpPr/>
          <p:nvPr/>
        </p:nvSpPr>
        <p:spPr>
          <a:xfrm>
            <a:off x="1115782" y="2967881"/>
            <a:ext cx="2892552" cy="2039112"/>
          </a:xfrm>
          <a:prstGeom prst="rect">
            <a:avLst/>
          </a:prstGeom>
        </p:spPr>
        <p:txBody>
          <a:bodyPr lIns="0" tIns="0" rIns="0" bIns="0">
            <a:noAutofit/>
          </a:bodyPr>
          <a:lstStyle/>
          <a:p>
            <a:pPr>
              <a:spcAft>
                <a:spcPts val="1260"/>
              </a:spcAft>
            </a:pPr>
            <a:r>
              <a:rPr lang="en-US" sz="1600" b="1" dirty="0">
                <a:solidFill>
                  <a:srgbClr val="0057B7"/>
                </a:solidFill>
                <a:latin typeface="Trebuchet MS"/>
              </a:rPr>
              <a:t>Contact </a:t>
            </a:r>
            <a:r>
              <a:rPr lang="en-US" sz="1600" b="1" dirty="0" err="1">
                <a:solidFill>
                  <a:srgbClr val="0057B7"/>
                </a:solidFill>
                <a:latin typeface="Trebuchet MS"/>
              </a:rPr>
              <a:t>URenew</a:t>
            </a:r>
            <a:endParaRPr lang="en-US" sz="1600" b="1" dirty="0">
              <a:solidFill>
                <a:srgbClr val="0057B7"/>
              </a:solidFill>
              <a:latin typeface="Trebuchet MS"/>
            </a:endParaRPr>
          </a:p>
          <a:p>
            <a:pPr>
              <a:spcAft>
                <a:spcPts val="840"/>
              </a:spcAft>
            </a:pPr>
            <a:r>
              <a:rPr lang="en-US" sz="1400" b="1" dirty="0">
                <a:solidFill>
                  <a:srgbClr val="0057B7"/>
                </a:solidFill>
                <a:latin typeface="Trebuchet MS"/>
              </a:rPr>
              <a:t>I</a:t>
            </a:r>
            <a:r>
              <a:rPr lang="en-US" sz="1400" dirty="0">
                <a:latin typeface="Trebuchet MS"/>
              </a:rPr>
              <a:t>f you’re here for a better future for </a:t>
            </a:r>
            <a:r>
              <a:rPr lang="en-US" sz="1400" dirty="0" err="1">
                <a:latin typeface="Trebuchet MS"/>
              </a:rPr>
              <a:t>Byshiv</a:t>
            </a:r>
            <a:r>
              <a:rPr lang="en-US" sz="1400" dirty="0">
                <a:latin typeface="Trebuchet MS"/>
              </a:rPr>
              <a:t> and Ukraine, we can't wait to speak with you.</a:t>
            </a:r>
          </a:p>
          <a:p>
            <a:pPr>
              <a:spcAft>
                <a:spcPts val="1260"/>
              </a:spcAft>
            </a:pPr>
            <a:r>
              <a:rPr lang="en-US" sz="1400" dirty="0">
                <a:latin typeface="Trebuchet MS"/>
              </a:rPr>
              <a:t>You can contact us at:</a:t>
            </a:r>
          </a:p>
          <a:p>
            <a:r>
              <a:rPr lang="en-US" sz="1400" b="1" dirty="0">
                <a:latin typeface="Trebuchet MS"/>
              </a:rPr>
              <a:t>Antonina Vysota</a:t>
            </a:r>
          </a:p>
          <a:p>
            <a:r>
              <a:rPr lang="en-US" sz="1400" dirty="0">
                <a:latin typeface="Trebuchet MS"/>
              </a:rPr>
              <a:t>CEO of U-RENEW Foundation +380679935016 (Ukraine) </a:t>
            </a:r>
            <a:r>
              <a:rPr lang="en-US" sz="1400" dirty="0">
                <a:latin typeface="Trebuchet MS"/>
                <a:hlinkClick r:id="rId3"/>
              </a:rPr>
              <a:t>avysota@urenew.org</a:t>
            </a:r>
            <a:endParaRPr lang="en-US" sz="1400" dirty="0">
              <a:latin typeface="Trebuchet MS"/>
            </a:endParaRPr>
          </a:p>
          <a:p>
            <a:r>
              <a:rPr lang="en-US" sz="1400" u="sng" dirty="0">
                <a:latin typeface="Trebuchet MS"/>
                <a:hlinkClick r:id="rId4"/>
              </a:rPr>
              <a:t>https://www.urenew.or</a:t>
            </a:r>
            <a:r>
              <a:rPr lang="en-US" sz="1400" dirty="0">
                <a:latin typeface="Trebuchet MS"/>
                <a:hlinkClick r:id="rId4"/>
              </a:rPr>
              <a:t>g</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C1AAED1-A3E9-45AD-AC06-039073FE6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297" y="2164151"/>
            <a:ext cx="2360005" cy="2360005"/>
          </a:xfrm>
          <a:prstGeom prst="rect">
            <a:avLst/>
          </a:prstGeom>
        </p:spPr>
      </p:pic>
      <p:sp>
        <p:nvSpPr>
          <p:cNvPr id="3" name="Прямокутник 2"/>
          <p:cNvSpPr/>
          <p:nvPr/>
        </p:nvSpPr>
        <p:spPr>
          <a:xfrm>
            <a:off x="4211337" y="4376819"/>
            <a:ext cx="2981924" cy="1174896"/>
          </a:xfrm>
          <a:prstGeom prst="rect">
            <a:avLst/>
          </a:prstGeom>
        </p:spPr>
        <p:txBody>
          <a:bodyPr lIns="0" tIns="0" rIns="0" bIns="0">
            <a:noAutofit/>
          </a:bodyPr>
          <a:lstStyle/>
          <a:p>
            <a:pPr algn="ctr"/>
            <a:r>
              <a:rPr lang="en-US" sz="1400" b="1" dirty="0" err="1">
                <a:latin typeface="Trebuchet MS"/>
              </a:rPr>
              <a:t>URenew</a:t>
            </a:r>
            <a:r>
              <a:rPr lang="en-US" sz="1400" b="1" dirty="0">
                <a:latin typeface="Trebuchet MS"/>
              </a:rPr>
              <a:t> Foundation </a:t>
            </a:r>
          </a:p>
          <a:p>
            <a:pPr algn="ctr"/>
            <a:r>
              <a:rPr lang="en-US" sz="1400" b="1" dirty="0">
                <a:latin typeface="Trebuchet MS"/>
              </a:rPr>
              <a:t>Address: </a:t>
            </a:r>
            <a:r>
              <a:rPr lang="en-US" sz="1400" dirty="0">
                <a:latin typeface="Trebuchet MS"/>
              </a:rPr>
              <a:t>Jana </a:t>
            </a:r>
            <a:r>
              <a:rPr lang="en-US" sz="1400" dirty="0" err="1">
                <a:latin typeface="Trebuchet MS"/>
              </a:rPr>
              <a:t>Dantyszka</a:t>
            </a:r>
            <a:r>
              <a:rPr lang="en-US" sz="1400" dirty="0">
                <a:latin typeface="Trebuchet MS"/>
              </a:rPr>
              <a:t> street</a:t>
            </a:r>
            <a:r>
              <a:rPr lang="uk-UA" sz="1400" dirty="0">
                <a:latin typeface="Trebuchet MS"/>
              </a:rPr>
              <a:t> </a:t>
            </a:r>
            <a:r>
              <a:rPr lang="en-US" sz="1400" dirty="0">
                <a:latin typeface="Trebuchet MS"/>
              </a:rPr>
              <a:t>18, Warsaw, 02-054, Poland </a:t>
            </a:r>
          </a:p>
          <a:p>
            <a:pPr algn="ctr"/>
            <a:r>
              <a:rPr lang="en-US" sz="1400" dirty="0">
                <a:latin typeface="Trebuchet MS"/>
              </a:rPr>
              <a:t>VAT: 7011130968 </a:t>
            </a:r>
          </a:p>
          <a:p>
            <a:pPr algn="ctr"/>
            <a:r>
              <a:rPr lang="en-US" sz="1400" dirty="0">
                <a:latin typeface="Trebuchet MS"/>
              </a:rPr>
              <a:t>REGON: 524551579 </a:t>
            </a:r>
          </a:p>
          <a:p>
            <a:pPr algn="ctr"/>
            <a:r>
              <a:rPr lang="en-US" sz="1400" dirty="0">
                <a:latin typeface="Trebuchet MS"/>
              </a:rPr>
              <a:t>KRS: 0000967566</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013994" y="1444752"/>
            <a:ext cx="3377184" cy="1761744"/>
          </a:xfrm>
          <a:prstGeom prst="rect">
            <a:avLst/>
          </a:prstGeom>
        </p:spPr>
      </p:pic>
      <p:sp>
        <p:nvSpPr>
          <p:cNvPr id="3" name="Прямокутник 2"/>
          <p:cNvSpPr/>
          <p:nvPr/>
        </p:nvSpPr>
        <p:spPr>
          <a:xfrm>
            <a:off x="3276378" y="3331464"/>
            <a:ext cx="5020056" cy="758952"/>
          </a:xfrm>
          <a:prstGeom prst="rect">
            <a:avLst/>
          </a:prstGeom>
        </p:spPr>
        <p:txBody>
          <a:bodyPr lIns="0" tIns="0" rIns="0" bIns="0">
            <a:noAutofit/>
          </a:bodyPr>
          <a:lstStyle/>
          <a:p>
            <a:pPr algn="ctr"/>
            <a:r>
              <a:rPr lang="en-US" sz="1400" dirty="0" err="1">
                <a:solidFill>
                  <a:srgbClr val="3D3D3D"/>
                </a:solidFill>
                <a:latin typeface="Trebuchet MS"/>
              </a:rPr>
              <a:t>URenew</a:t>
            </a:r>
            <a:r>
              <a:rPr lang="en-US" sz="1400" dirty="0">
                <a:solidFill>
                  <a:srgbClr val="3D3D3D"/>
                </a:solidFill>
                <a:latin typeface="Trebuchet MS"/>
              </a:rPr>
              <a:t> is a foundation launched by a global fellowship of professionals working across design and urban practice. We all have roots in Ukraine and care passionately about rebuilding a stronger, united and prosperous country following the devastation of Russian occupation.</a:t>
            </a:r>
          </a:p>
        </p:txBody>
      </p:sp>
      <p:sp>
        <p:nvSpPr>
          <p:cNvPr id="4" name="Прямокутник 3"/>
          <p:cNvSpPr/>
          <p:nvPr/>
        </p:nvSpPr>
        <p:spPr>
          <a:xfrm>
            <a:off x="4995450" y="4561006"/>
            <a:ext cx="1862550" cy="360099"/>
          </a:xfrm>
          <a:prstGeom prst="rect">
            <a:avLst/>
          </a:prstGeom>
        </p:spPr>
        <p:txBody>
          <a:bodyPr wrap="none" lIns="0" tIns="0" rIns="0" bIns="0">
            <a:noAutofit/>
          </a:bodyPr>
          <a:lstStyle/>
          <a:p>
            <a:pPr algn="ctr">
              <a:spcBef>
                <a:spcPts val="840"/>
              </a:spcBef>
            </a:pPr>
            <a:r>
              <a:rPr lang="en-US" sz="1400" b="1" dirty="0">
                <a:solidFill>
                  <a:srgbClr val="0057B7"/>
                </a:solidFill>
                <a:latin typeface="Trebuchet MS"/>
              </a:rPr>
              <a:t>Starting with </a:t>
            </a:r>
            <a:r>
              <a:rPr lang="en-US" sz="1400" b="1" dirty="0" err="1">
                <a:solidFill>
                  <a:srgbClr val="0057B7"/>
                </a:solidFill>
                <a:latin typeface="Trebuchet MS"/>
              </a:rPr>
              <a:t>Byshiv</a:t>
            </a:r>
            <a:r>
              <a:rPr lang="en-US" sz="1100" b="1" dirty="0">
                <a:solidFill>
                  <a:srgbClr val="0057B7"/>
                </a:solidFill>
                <a:latin typeface="Trebuchet MS"/>
              </a:rPr>
              <a:t>.</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30114" y="6677899"/>
            <a:ext cx="1247551" cy="1282312"/>
          </a:xfrm>
          <a:prstGeom prst="rect">
            <a:avLst/>
          </a:prstGeom>
        </p:spPr>
      </p:pic>
      <p:pic>
        <p:nvPicPr>
          <p:cNvPr id="3" name="Рисунок 2"/>
          <p:cNvPicPr>
            <a:picLocks noChangeAspect="1"/>
          </p:cNvPicPr>
          <p:nvPr/>
        </p:nvPicPr>
        <p:blipFill>
          <a:blip r:embed="rId3"/>
          <a:stretch>
            <a:fillRect/>
          </a:stretch>
        </p:blipFill>
        <p:spPr>
          <a:xfrm>
            <a:off x="4937538" y="0"/>
            <a:ext cx="6467062" cy="8553450"/>
          </a:xfrm>
          <a:prstGeom prst="rect">
            <a:avLst/>
          </a:prstGeom>
        </p:spPr>
      </p:pic>
      <p:sp>
        <p:nvSpPr>
          <p:cNvPr id="4" name="Прямокутник 3"/>
          <p:cNvSpPr/>
          <p:nvPr/>
        </p:nvSpPr>
        <p:spPr>
          <a:xfrm>
            <a:off x="1100106" y="908303"/>
            <a:ext cx="2611282" cy="350341"/>
          </a:xfrm>
          <a:prstGeom prst="rect">
            <a:avLst/>
          </a:prstGeom>
        </p:spPr>
        <p:txBody>
          <a:bodyPr lIns="0" tIns="0" rIns="0" bIns="0">
            <a:noAutofit/>
          </a:bodyPr>
          <a:lstStyle/>
          <a:p>
            <a:pPr>
              <a:spcBef>
                <a:spcPts val="600"/>
              </a:spcBef>
            </a:pPr>
            <a:r>
              <a:rPr lang="en-US" sz="1400" b="1" dirty="0">
                <a:solidFill>
                  <a:srgbClr val="0057B7"/>
                </a:solidFill>
                <a:latin typeface="Trebuchet MS"/>
              </a:rPr>
              <a:t>My home is </a:t>
            </a:r>
            <a:r>
              <a:rPr lang="en-US" sz="1400" b="1" dirty="0" err="1">
                <a:solidFill>
                  <a:srgbClr val="0057B7"/>
                </a:solidFill>
                <a:latin typeface="Trebuchet MS"/>
              </a:rPr>
              <a:t>Byshiv</a:t>
            </a:r>
            <a:r>
              <a:rPr lang="en-US" sz="1400" b="1" dirty="0">
                <a:solidFill>
                  <a:srgbClr val="0057B7"/>
                </a:solidFill>
                <a:latin typeface="Trebuchet MS"/>
              </a:rPr>
              <a:t>, Ukraine. 50.2646° N, 29.8836° E</a:t>
            </a:r>
          </a:p>
          <a:p>
            <a:pPr>
              <a:lnSpc>
                <a:spcPts val="1368"/>
              </a:lnSpc>
              <a:spcAft>
                <a:spcPts val="840"/>
              </a:spcAft>
            </a:pPr>
            <a:endParaRPr lang="en-US" sz="1200" b="1" dirty="0">
              <a:solidFill>
                <a:srgbClr val="0057B7"/>
              </a:solidFill>
              <a:latin typeface="Trebuchet MS"/>
            </a:endParaRPr>
          </a:p>
        </p:txBody>
      </p:sp>
      <p:sp>
        <p:nvSpPr>
          <p:cNvPr id="5" name="Прямокутник 4"/>
          <p:cNvSpPr/>
          <p:nvPr/>
        </p:nvSpPr>
        <p:spPr>
          <a:xfrm>
            <a:off x="1097057" y="1423415"/>
            <a:ext cx="3335093" cy="4353441"/>
          </a:xfrm>
          <a:prstGeom prst="rect">
            <a:avLst/>
          </a:prstGeom>
        </p:spPr>
        <p:txBody>
          <a:bodyPr lIns="0" tIns="0" rIns="0" bIns="0">
            <a:noAutofit/>
          </a:bodyPr>
          <a:lstStyle/>
          <a:p>
            <a:pPr algn="just">
              <a:lnSpc>
                <a:spcPts val="1344"/>
              </a:lnSpc>
              <a:spcBef>
                <a:spcPts val="840"/>
              </a:spcBef>
              <a:spcAft>
                <a:spcPts val="840"/>
              </a:spcAft>
            </a:pPr>
            <a:endParaRPr lang="en-US" sz="1300" dirty="0">
              <a:solidFill>
                <a:srgbClr val="291A19"/>
              </a:solidFill>
              <a:latin typeface="Trebuchet MS"/>
            </a:endParaRPr>
          </a:p>
          <a:p>
            <a:pPr algn="just">
              <a:spcBef>
                <a:spcPts val="600"/>
              </a:spcBef>
              <a:spcAft>
                <a:spcPts val="840"/>
              </a:spcAft>
            </a:pPr>
            <a:r>
              <a:rPr lang="en-US" sz="1300" dirty="0">
                <a:solidFill>
                  <a:srgbClr val="291A19"/>
                </a:solidFill>
                <a:latin typeface="Trebuchet MS"/>
              </a:rPr>
              <a:t>It’s also home for over 8,000 Ukrainian people. The </a:t>
            </a:r>
            <a:r>
              <a:rPr lang="en-US" sz="1300" dirty="0" err="1">
                <a:solidFill>
                  <a:srgbClr val="291A19"/>
                </a:solidFill>
                <a:latin typeface="Trebuchet MS"/>
              </a:rPr>
              <a:t>Byshiv</a:t>
            </a:r>
            <a:r>
              <a:rPr lang="en-US" sz="1300" dirty="0">
                <a:solidFill>
                  <a:srgbClr val="291A19"/>
                </a:solidFill>
                <a:latin typeface="Trebuchet MS"/>
              </a:rPr>
              <a:t> community encompasses 15 villages nestled in stunning natural scenery, cross-cut by the ancient Serpent’s Wall system of defensive earthworks. For a millennium, people have called </a:t>
            </a:r>
            <a:r>
              <a:rPr lang="en-US" sz="1300" dirty="0" err="1">
                <a:solidFill>
                  <a:srgbClr val="291A19"/>
                </a:solidFill>
                <a:latin typeface="Trebuchet MS"/>
              </a:rPr>
              <a:t>Byshiv</a:t>
            </a:r>
            <a:r>
              <a:rPr lang="en-US" sz="1300" dirty="0">
                <a:solidFill>
                  <a:srgbClr val="291A19"/>
                </a:solidFill>
                <a:latin typeface="Trebuchet MS"/>
              </a:rPr>
              <a:t> home, prospering from its fertile farmland.</a:t>
            </a:r>
          </a:p>
          <a:p>
            <a:pPr>
              <a:spcBef>
                <a:spcPts val="600"/>
              </a:spcBef>
              <a:spcAft>
                <a:spcPts val="840"/>
              </a:spcAft>
            </a:pPr>
            <a:r>
              <a:rPr lang="en-US" sz="1300" dirty="0">
                <a:solidFill>
                  <a:srgbClr val="291A19"/>
                </a:solidFill>
                <a:latin typeface="Trebuchet MS"/>
              </a:rPr>
              <a:t>On 3 March 2022, Russian forces launched a missile strike on </a:t>
            </a:r>
            <a:r>
              <a:rPr lang="en-US" sz="1300" dirty="0" err="1">
                <a:solidFill>
                  <a:srgbClr val="291A19"/>
                </a:solidFill>
                <a:latin typeface="Trebuchet MS"/>
              </a:rPr>
              <a:t>Byshiv</a:t>
            </a:r>
            <a:r>
              <a:rPr lang="en-US" sz="1300" dirty="0">
                <a:solidFill>
                  <a:srgbClr val="291A19"/>
                </a:solidFill>
                <a:latin typeface="Trebuchet MS"/>
              </a:rPr>
              <a:t> followed by fierce fighting in surrounding villages.</a:t>
            </a:r>
          </a:p>
          <a:p>
            <a:pPr>
              <a:spcBef>
                <a:spcPts val="600"/>
              </a:spcBef>
              <a:spcAft>
                <a:spcPts val="840"/>
              </a:spcAft>
            </a:pPr>
            <a:r>
              <a:rPr lang="en-US" sz="1300" dirty="0">
                <a:solidFill>
                  <a:srgbClr val="291A19"/>
                </a:solidFill>
                <a:latin typeface="Trebuchet MS"/>
              </a:rPr>
              <a:t>What remains now is barely inhabitable. Our homes have been destroyed, our schools burnt-out, and our families torn apart. Images of </a:t>
            </a:r>
            <a:r>
              <a:rPr lang="en-US" sz="1300" dirty="0" err="1">
                <a:solidFill>
                  <a:srgbClr val="291A19"/>
                </a:solidFill>
                <a:latin typeface="Trebuchet MS"/>
              </a:rPr>
              <a:t>Byshiv</a:t>
            </a:r>
            <a:r>
              <a:rPr lang="en-US" sz="1300" dirty="0">
                <a:solidFill>
                  <a:srgbClr val="291A19"/>
                </a:solidFill>
                <a:latin typeface="Trebuchet MS"/>
              </a:rPr>
              <a:t> and the ‘Road of Death’ to neighboring </a:t>
            </a:r>
            <a:r>
              <a:rPr lang="en-US" sz="1300" dirty="0" err="1">
                <a:solidFill>
                  <a:srgbClr val="291A19"/>
                </a:solidFill>
                <a:latin typeface="Trebuchet MS"/>
              </a:rPr>
              <a:t>Yasnogorodka</a:t>
            </a:r>
            <a:r>
              <a:rPr lang="en-US" sz="1300" dirty="0">
                <a:solidFill>
                  <a:srgbClr val="291A19"/>
                </a:solidFill>
                <a:latin typeface="Trebuchet MS"/>
              </a:rPr>
              <a:t> quickly spread around the world.</a:t>
            </a:r>
          </a:p>
          <a:p>
            <a:pPr>
              <a:spcBef>
                <a:spcPts val="600"/>
              </a:spcBef>
            </a:pPr>
            <a:r>
              <a:rPr lang="en-US" sz="1300" dirty="0">
                <a:solidFill>
                  <a:srgbClr val="291A19"/>
                </a:solidFill>
                <a:latin typeface="Trebuchet MS"/>
              </a:rPr>
              <a:t>To those who stayed behind to defend our community - some with their lives - we owe a lifelong debt of gratitude. Now, we must stand together to create a better and brighter future for Ukraine.</a:t>
            </a:r>
          </a:p>
        </p:txBody>
      </p:sp>
      <p:sp>
        <p:nvSpPr>
          <p:cNvPr id="6" name="Прямокутник 5"/>
          <p:cNvSpPr/>
          <p:nvPr/>
        </p:nvSpPr>
        <p:spPr>
          <a:xfrm>
            <a:off x="2396225" y="7319055"/>
            <a:ext cx="2222752" cy="426182"/>
          </a:xfrm>
          <a:prstGeom prst="rect">
            <a:avLst/>
          </a:prstGeom>
        </p:spPr>
        <p:txBody>
          <a:bodyPr lIns="0" tIns="0" rIns="0" bIns="0">
            <a:noAutofit/>
          </a:bodyPr>
          <a:lstStyle/>
          <a:p>
            <a:pPr>
              <a:spcAft>
                <a:spcPts val="210"/>
              </a:spcAft>
            </a:pPr>
            <a:r>
              <a:rPr lang="en-US" sz="1200" b="1" dirty="0">
                <a:latin typeface="Trebuchet MS"/>
              </a:rPr>
              <a:t>Maryna </a:t>
            </a:r>
            <a:r>
              <a:rPr lang="en-US" sz="1200" b="1" dirty="0" err="1">
                <a:latin typeface="Trebuchet MS"/>
              </a:rPr>
              <a:t>Koltsova</a:t>
            </a:r>
            <a:endParaRPr lang="en-US" sz="1200" b="1" dirty="0">
              <a:latin typeface="Trebuchet MS"/>
            </a:endParaRPr>
          </a:p>
          <a:p>
            <a:r>
              <a:rPr lang="en-US" sz="1200" dirty="0">
                <a:latin typeface="Trebuchet MS"/>
              </a:rPr>
              <a:t>Chair of </a:t>
            </a:r>
            <a:r>
              <a:rPr lang="en-US" sz="1200" dirty="0" err="1">
                <a:latin typeface="Trebuchet MS"/>
              </a:rPr>
              <a:t>URenew</a:t>
            </a:r>
            <a:r>
              <a:rPr lang="en-US" sz="1200" dirty="0">
                <a:latin typeface="Trebuchet MS"/>
              </a:rPr>
              <a:t> Foundation</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7260437" cy="8553450"/>
          </a:xfrm>
          <a:prstGeom prst="rect">
            <a:avLst/>
          </a:prstGeom>
        </p:spPr>
      </p:pic>
      <p:sp>
        <p:nvSpPr>
          <p:cNvPr id="3" name="Прямокутник 2">
            <a:extLst>
              <a:ext uri="{FF2B5EF4-FFF2-40B4-BE49-F238E27FC236}">
                <a16:creationId xmlns:a16="http://schemas.microsoft.com/office/drawing/2014/main" id="{31B7773C-F916-4FE2-824A-F0A729F3DF4C}"/>
              </a:ext>
            </a:extLst>
          </p:cNvPr>
          <p:cNvSpPr/>
          <p:nvPr/>
        </p:nvSpPr>
        <p:spPr>
          <a:xfrm>
            <a:off x="7702081" y="775783"/>
            <a:ext cx="3110214" cy="5782634"/>
          </a:xfrm>
          <a:prstGeom prst="rect">
            <a:avLst/>
          </a:prstGeom>
        </p:spPr>
        <p:txBody>
          <a:bodyPr lIns="0" tIns="0" rIns="0" bIns="0">
            <a:noAutofit/>
          </a:bodyPr>
          <a:lstStyle/>
          <a:p>
            <a:pPr marR="880872"/>
            <a:r>
              <a:rPr lang="en-US" sz="1400" b="1" dirty="0">
                <a:solidFill>
                  <a:srgbClr val="0057B7"/>
                </a:solidFill>
                <a:latin typeface="Trebuchet MS"/>
              </a:rPr>
              <a:t>Ty</a:t>
            </a:r>
            <a:r>
              <a:rPr lang="uk-UA" sz="1400" b="1" dirty="0">
                <a:solidFill>
                  <a:srgbClr val="0057B7"/>
                </a:solidFill>
                <a:latin typeface="Trebuchet MS"/>
              </a:rPr>
              <a:t>т для кращого майбутнього</a:t>
            </a:r>
          </a:p>
          <a:p>
            <a:pPr marR="880872"/>
            <a:r>
              <a:rPr lang="en-US" sz="1400" b="1" dirty="0">
                <a:solidFill>
                  <a:srgbClr val="0057B7"/>
                </a:solidFill>
                <a:latin typeface="Trebuchet MS"/>
              </a:rPr>
              <a:t>Here for the best future</a:t>
            </a:r>
            <a:endParaRPr lang="uk-UA" sz="1400" b="1" dirty="0">
              <a:solidFill>
                <a:srgbClr val="0057B7"/>
              </a:solidFill>
              <a:latin typeface="Trebuchet MS"/>
            </a:endParaRPr>
          </a:p>
          <a:p>
            <a:pPr marR="880872"/>
            <a:endParaRPr lang="en-US" sz="1400" b="1" dirty="0">
              <a:solidFill>
                <a:srgbClr val="0057B7"/>
              </a:solidFill>
              <a:latin typeface="Trebuchet MS"/>
            </a:endParaRPr>
          </a:p>
          <a:p>
            <a:pPr>
              <a:spcBef>
                <a:spcPts val="600"/>
              </a:spcBef>
              <a:spcAft>
                <a:spcPts val="840"/>
              </a:spcAft>
            </a:pPr>
            <a:r>
              <a:rPr lang="uk-UA" sz="1200" i="1" dirty="0">
                <a:latin typeface="Trebuchet MS" panose="020B0603020202020204" pitchFamily="34" charset="0"/>
              </a:rPr>
              <a:t>«</a:t>
            </a:r>
            <a:r>
              <a:rPr lang="en-US" sz="1200" i="1" dirty="0" err="1">
                <a:latin typeface="Trebuchet MS" panose="020B0603020202020204" pitchFamily="34" charset="0"/>
              </a:rPr>
              <a:t>Hapa</a:t>
            </a:r>
            <a:r>
              <a:rPr lang="uk-UA" sz="1200" i="1" dirty="0">
                <a:latin typeface="Trebuchet MS" panose="020B0603020202020204" pitchFamily="34" charset="0"/>
              </a:rPr>
              <a:t>зі життя в Україні зупинилося</a:t>
            </a:r>
            <a:r>
              <a:rPr lang="en-US" sz="1200" i="1" dirty="0">
                <a:latin typeface="Trebuchet MS" panose="020B0603020202020204" pitchFamily="34" charset="0"/>
              </a:rPr>
              <a:t>. </a:t>
            </a:r>
            <a:r>
              <a:rPr lang="uk-UA" sz="1200" i="1" dirty="0">
                <a:latin typeface="Trebuchet MS" panose="020B0603020202020204" pitchFamily="34" charset="0"/>
              </a:rPr>
              <a:t>Нам терміново потрібно піднімати на ноги такі громади, як наша. Ремонт пошкоджених будинків, відбудова шкіл та садочків, захист культурної спадщини відновлять серце і душу місцевих громад. Якщо ми не діятимемо зараз, багато мешканців будуть змушені виїжджати з нажитих місць, а Україна втратить найдорожче, що має – людей. З допомогою </a:t>
            </a:r>
            <a:r>
              <a:rPr lang="en-US" sz="1200" i="1" dirty="0" err="1">
                <a:latin typeface="Trebuchet MS" panose="020B0603020202020204" pitchFamily="34" charset="0"/>
              </a:rPr>
              <a:t>URenew</a:t>
            </a:r>
            <a:r>
              <a:rPr lang="en-US" sz="1200" i="1" dirty="0">
                <a:latin typeface="Trebuchet MS" panose="020B0603020202020204" pitchFamily="34" charset="0"/>
              </a:rPr>
              <a:t> </a:t>
            </a:r>
            <a:r>
              <a:rPr lang="uk-UA" sz="1200" i="1" dirty="0">
                <a:latin typeface="Trebuchet MS" panose="020B0603020202020204" pitchFamily="34" charset="0"/>
              </a:rPr>
              <a:t>ми працюємо над тим, щоб побудувати краще майбутнє для </a:t>
            </a:r>
            <a:r>
              <a:rPr lang="uk-UA" sz="1200" i="1" dirty="0" err="1">
                <a:latin typeface="Trebuchet MS" panose="020B0603020202020204" pitchFamily="34" charset="0"/>
              </a:rPr>
              <a:t>Бишева</a:t>
            </a:r>
            <a:r>
              <a:rPr lang="uk-UA" sz="1200" i="1" dirty="0">
                <a:latin typeface="Trebuchet MS" panose="020B0603020202020204" pitchFamily="34" charset="0"/>
              </a:rPr>
              <a:t>, а також для України. Ми щиро вдячні за Вашу підтримку.»</a:t>
            </a:r>
          </a:p>
          <a:p>
            <a:pPr>
              <a:spcBef>
                <a:spcPts val="600"/>
              </a:spcBef>
              <a:spcAft>
                <a:spcPts val="1890"/>
              </a:spcAft>
            </a:pPr>
            <a:r>
              <a:rPr lang="en-US" sz="1200" dirty="0">
                <a:latin typeface="Trebuchet MS"/>
              </a:rPr>
              <a:t>Right now, life in Ukraine is on hold. We urgently need to get communities like mine back on their feet. Repairing homes, rebuilding schools and protecting our cultural heritage will restore the heart and soul of local communities. If we don’t act now, more residents will be forced to leave and Ukraine will lose its most precious possession - it’s people. Through </a:t>
            </a:r>
            <a:r>
              <a:rPr lang="en-US" sz="1200" dirty="0" err="1">
                <a:latin typeface="Trebuchet MS"/>
              </a:rPr>
              <a:t>URenew</a:t>
            </a:r>
            <a:r>
              <a:rPr lang="en-US" sz="1200" dirty="0">
                <a:latin typeface="Trebuchet MS"/>
              </a:rPr>
              <a:t>, we are working to build the best future for </a:t>
            </a:r>
            <a:r>
              <a:rPr lang="en-US" sz="1200" dirty="0" err="1">
                <a:latin typeface="Trebuchet MS"/>
              </a:rPr>
              <a:t>Byshiv</a:t>
            </a:r>
            <a:r>
              <a:rPr lang="en-US" sz="1200" dirty="0">
                <a:latin typeface="Trebuchet MS"/>
              </a:rPr>
              <a:t> and Ukraine. We are truly grateful for your support.</a:t>
            </a:r>
          </a:p>
        </p:txBody>
      </p:sp>
      <p:pic>
        <p:nvPicPr>
          <p:cNvPr id="4" name="Рисунок 3">
            <a:extLst>
              <a:ext uri="{FF2B5EF4-FFF2-40B4-BE49-F238E27FC236}">
                <a16:creationId xmlns:a16="http://schemas.microsoft.com/office/drawing/2014/main" id="{8AFB6E00-5A27-4623-A85C-9062DE2408ED}"/>
              </a:ext>
            </a:extLst>
          </p:cNvPr>
          <p:cNvPicPr>
            <a:picLocks noChangeAspect="1"/>
          </p:cNvPicPr>
          <p:nvPr/>
        </p:nvPicPr>
        <p:blipFill>
          <a:blip r:embed="rId3"/>
          <a:stretch>
            <a:fillRect/>
          </a:stretch>
        </p:blipFill>
        <p:spPr>
          <a:xfrm>
            <a:off x="7770235" y="7064793"/>
            <a:ext cx="722376" cy="734568"/>
          </a:xfrm>
          <a:prstGeom prst="rect">
            <a:avLst/>
          </a:prstGeom>
        </p:spPr>
      </p:pic>
      <p:sp>
        <p:nvSpPr>
          <p:cNvPr id="5" name="Прямокутник 4">
            <a:extLst>
              <a:ext uri="{FF2B5EF4-FFF2-40B4-BE49-F238E27FC236}">
                <a16:creationId xmlns:a16="http://schemas.microsoft.com/office/drawing/2014/main" id="{17C2726B-92A7-4C31-A2C0-B03BC8907AB2}"/>
              </a:ext>
            </a:extLst>
          </p:cNvPr>
          <p:cNvSpPr/>
          <p:nvPr/>
        </p:nvSpPr>
        <p:spPr>
          <a:xfrm>
            <a:off x="9002410" y="7319146"/>
            <a:ext cx="1682496" cy="335280"/>
          </a:xfrm>
          <a:prstGeom prst="rect">
            <a:avLst/>
          </a:prstGeom>
        </p:spPr>
        <p:txBody>
          <a:bodyPr lIns="0" tIns="0" rIns="0" bIns="0">
            <a:noAutofit/>
          </a:bodyPr>
          <a:lstStyle/>
          <a:p>
            <a:pPr>
              <a:spcBef>
                <a:spcPts val="1890"/>
              </a:spcBef>
              <a:spcAft>
                <a:spcPts val="210"/>
              </a:spcAft>
            </a:pPr>
            <a:r>
              <a:rPr lang="en-US" sz="1050" b="1" dirty="0">
                <a:latin typeface="Trebuchet MS"/>
              </a:rPr>
              <a:t>Ivan </a:t>
            </a:r>
            <a:r>
              <a:rPr lang="en-US" sz="1050" b="1" dirty="0" err="1">
                <a:latin typeface="Trebuchet MS"/>
              </a:rPr>
              <a:t>Roznai</a:t>
            </a:r>
            <a:endParaRPr lang="en-US" sz="1050" b="1" dirty="0">
              <a:latin typeface="Trebuchet MS"/>
            </a:endParaRPr>
          </a:p>
          <a:p>
            <a:r>
              <a:rPr lang="en-US" sz="1050" dirty="0">
                <a:latin typeface="Trebuchet MS"/>
              </a:rPr>
              <a:t>Head of </a:t>
            </a:r>
            <a:r>
              <a:rPr lang="en-US" sz="1050" dirty="0" err="1">
                <a:latin typeface="Trebuchet MS"/>
              </a:rPr>
              <a:t>Byshiv</a:t>
            </a:r>
            <a:r>
              <a:rPr lang="en-US" sz="1050" dirty="0">
                <a:latin typeface="Trebuchet MS"/>
              </a:rPr>
              <a:t> Community</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81957" y="0"/>
            <a:ext cx="7422643" cy="8553450"/>
          </a:xfrm>
          <a:prstGeom prst="rect">
            <a:avLst/>
          </a:prstGeom>
        </p:spPr>
      </p:pic>
      <p:sp>
        <p:nvSpPr>
          <p:cNvPr id="3" name="Прямокутник 2"/>
          <p:cNvSpPr/>
          <p:nvPr/>
        </p:nvSpPr>
        <p:spPr>
          <a:xfrm>
            <a:off x="796920" y="864197"/>
            <a:ext cx="2965704" cy="5276088"/>
          </a:xfrm>
          <a:prstGeom prst="rect">
            <a:avLst/>
          </a:prstGeom>
        </p:spPr>
        <p:txBody>
          <a:bodyPr lIns="0" tIns="0" rIns="0" bIns="0">
            <a:noAutofit/>
          </a:bodyPr>
          <a:lstStyle/>
          <a:p>
            <a:pPr>
              <a:spcAft>
                <a:spcPts val="1260"/>
              </a:spcAft>
            </a:pPr>
            <a:r>
              <a:rPr lang="en-US" sz="1050" b="1" dirty="0" err="1">
                <a:solidFill>
                  <a:srgbClr val="0057B7"/>
                </a:solidFill>
                <a:latin typeface="Trebuchet MS"/>
              </a:rPr>
              <a:t>Byshiv</a:t>
            </a:r>
            <a:r>
              <a:rPr lang="en-US" sz="1050" b="1" dirty="0">
                <a:solidFill>
                  <a:srgbClr val="0057B7"/>
                </a:solidFill>
                <a:latin typeface="Trebuchet MS"/>
              </a:rPr>
              <a:t> as a blueprint for renewal</a:t>
            </a:r>
          </a:p>
          <a:p>
            <a:pPr>
              <a:lnSpc>
                <a:spcPts val="1344"/>
              </a:lnSpc>
              <a:spcAft>
                <a:spcPts val="840"/>
              </a:spcAft>
            </a:pPr>
            <a:r>
              <a:rPr lang="en-US" sz="1050" dirty="0">
                <a:solidFill>
                  <a:srgbClr val="3D3D3D"/>
                </a:solidFill>
                <a:latin typeface="Trebuchet MS"/>
              </a:rPr>
              <a:t>Just as </a:t>
            </a:r>
            <a:r>
              <a:rPr lang="en-US" sz="1050" dirty="0" err="1">
                <a:solidFill>
                  <a:srgbClr val="3D3D3D"/>
                </a:solidFill>
                <a:latin typeface="Trebuchet MS"/>
              </a:rPr>
              <a:t>Byshiv</a:t>
            </a:r>
            <a:r>
              <a:rPr lang="en-US" sz="1050" dirty="0">
                <a:solidFill>
                  <a:srgbClr val="3D3D3D"/>
                </a:solidFill>
                <a:latin typeface="Trebuchet MS"/>
              </a:rPr>
              <a:t> became a symbol of needless destruction around the world, it can become a beacon of hope for a better future for Ukraine.</a:t>
            </a:r>
          </a:p>
          <a:p>
            <a:pPr>
              <a:lnSpc>
                <a:spcPts val="1344"/>
              </a:lnSpc>
              <a:spcAft>
                <a:spcPts val="840"/>
              </a:spcAft>
            </a:pPr>
            <a:r>
              <a:rPr lang="en-US" sz="1050" dirty="0">
                <a:solidFill>
                  <a:srgbClr val="3D3D3D"/>
                </a:solidFill>
                <a:latin typeface="Trebuchet MS"/>
              </a:rPr>
              <a:t>Lack of expertise, capacity and language skills are hindering local communities like </a:t>
            </a:r>
            <a:r>
              <a:rPr lang="en-US" sz="1050" dirty="0" err="1">
                <a:solidFill>
                  <a:srgbClr val="3D3D3D"/>
                </a:solidFill>
                <a:latin typeface="Trebuchet MS"/>
              </a:rPr>
              <a:t>Byshiv</a:t>
            </a:r>
            <a:r>
              <a:rPr lang="en-US" sz="1050" dirty="0">
                <a:solidFill>
                  <a:srgbClr val="3D3D3D"/>
                </a:solidFill>
                <a:latin typeface="Trebuchet MS"/>
              </a:rPr>
              <a:t> from benefiting from international aid support and developing </a:t>
            </a:r>
            <a:r>
              <a:rPr lang="en-US" sz="1050" dirty="0" err="1">
                <a:solidFill>
                  <a:srgbClr val="3D3D3D"/>
                </a:solidFill>
                <a:latin typeface="Trebuchet MS"/>
              </a:rPr>
              <a:t>localised</a:t>
            </a:r>
            <a:r>
              <a:rPr lang="en-US" sz="1050" dirty="0">
                <a:solidFill>
                  <a:srgbClr val="3D3D3D"/>
                </a:solidFill>
                <a:latin typeface="Trebuchet MS"/>
              </a:rPr>
              <a:t> solutions that work for them.</a:t>
            </a:r>
          </a:p>
          <a:p>
            <a:pPr>
              <a:lnSpc>
                <a:spcPts val="1344"/>
              </a:lnSpc>
              <a:spcAft>
                <a:spcPts val="840"/>
              </a:spcAft>
            </a:pPr>
            <a:r>
              <a:rPr lang="en-US" sz="1050" dirty="0">
                <a:solidFill>
                  <a:srgbClr val="3D3D3D"/>
                </a:solidFill>
                <a:latin typeface="Trebuchet MS"/>
              </a:rPr>
              <a:t>Through a reconstruction </a:t>
            </a:r>
            <a:r>
              <a:rPr lang="en-US" sz="1050" dirty="0" err="1">
                <a:solidFill>
                  <a:srgbClr val="3D3D3D"/>
                </a:solidFill>
                <a:latin typeface="Trebuchet MS"/>
              </a:rPr>
              <a:t>programme</a:t>
            </a:r>
            <a:r>
              <a:rPr lang="en-US" sz="1050" dirty="0">
                <a:solidFill>
                  <a:srgbClr val="3D3D3D"/>
                </a:solidFill>
                <a:latin typeface="Trebuchet MS"/>
              </a:rPr>
              <a:t> that is community led and financed, we believe </a:t>
            </a:r>
            <a:r>
              <a:rPr lang="en-US" sz="1050" dirty="0" err="1">
                <a:solidFill>
                  <a:srgbClr val="3D3D3D"/>
                </a:solidFill>
                <a:latin typeface="Trebuchet MS"/>
              </a:rPr>
              <a:t>Byshiv</a:t>
            </a:r>
            <a:r>
              <a:rPr lang="en-US" sz="1050" dirty="0">
                <a:solidFill>
                  <a:srgbClr val="3D3D3D"/>
                </a:solidFill>
                <a:latin typeface="Trebuchet MS"/>
              </a:rPr>
              <a:t> can emerge from the devastation of war as a sustainable model for renewal across Ukraine.</a:t>
            </a:r>
          </a:p>
          <a:p>
            <a:pPr>
              <a:lnSpc>
                <a:spcPts val="1344"/>
              </a:lnSpc>
              <a:spcAft>
                <a:spcPts val="840"/>
              </a:spcAft>
            </a:pPr>
            <a:r>
              <a:rPr lang="en-US" sz="1050" dirty="0">
                <a:solidFill>
                  <a:srgbClr val="3D3D3D"/>
                </a:solidFill>
                <a:latin typeface="Trebuchet MS"/>
              </a:rPr>
              <a:t>We can bring world-leading expertise in urban practice and sustainability to work with residents to create a brighter and more resilient future.</a:t>
            </a:r>
          </a:p>
          <a:p>
            <a:pPr>
              <a:lnSpc>
                <a:spcPts val="1344"/>
              </a:lnSpc>
              <a:spcAft>
                <a:spcPts val="840"/>
              </a:spcAft>
            </a:pPr>
            <a:r>
              <a:rPr lang="en-US" sz="1050" dirty="0">
                <a:solidFill>
                  <a:srgbClr val="3D3D3D"/>
                </a:solidFill>
                <a:latin typeface="Trebuchet MS"/>
              </a:rPr>
              <a:t>Through partnership, business, philanthropic and investment opportunities, we’re creating a vision for </a:t>
            </a:r>
            <a:r>
              <a:rPr lang="en-US" sz="1050" dirty="0" err="1">
                <a:solidFill>
                  <a:srgbClr val="3D3D3D"/>
                </a:solidFill>
                <a:latin typeface="Trebuchet MS"/>
              </a:rPr>
              <a:t>Byshiv</a:t>
            </a:r>
            <a:r>
              <a:rPr lang="en-US" sz="1050" dirty="0">
                <a:solidFill>
                  <a:srgbClr val="3D3D3D"/>
                </a:solidFill>
                <a:latin typeface="Trebuchet MS"/>
              </a:rPr>
              <a:t> that can be replicated in home-towns across this incredible country.</a:t>
            </a:r>
          </a:p>
          <a:p>
            <a:pPr>
              <a:lnSpc>
                <a:spcPts val="1344"/>
              </a:lnSpc>
              <a:spcAft>
                <a:spcPts val="840"/>
              </a:spcAft>
            </a:pPr>
            <a:r>
              <a:rPr lang="en-US" sz="1050" dirty="0">
                <a:solidFill>
                  <a:srgbClr val="3D3D3D"/>
                </a:solidFill>
                <a:latin typeface="Trebuchet MS"/>
              </a:rPr>
              <a:t>Renewing Ukraine starts now. And it starts in </a:t>
            </a:r>
            <a:r>
              <a:rPr lang="en-US" sz="1050" dirty="0" err="1">
                <a:solidFill>
                  <a:srgbClr val="3D3D3D"/>
                </a:solidFill>
                <a:latin typeface="Trebuchet MS"/>
              </a:rPr>
              <a:t>Byshiv</a:t>
            </a:r>
            <a:r>
              <a:rPr lang="en-US" sz="1050" dirty="0">
                <a:solidFill>
                  <a:srgbClr val="3D3D3D"/>
                </a:solidFill>
                <a:latin typeface="Trebuchet MS"/>
              </a:rPr>
              <a:t>.</a:t>
            </a:r>
          </a:p>
          <a:p>
            <a:r>
              <a:rPr lang="en-US" sz="1050" b="1" dirty="0">
                <a:solidFill>
                  <a:srgbClr val="0057B7"/>
                </a:solidFill>
                <a:latin typeface="Trebuchet MS"/>
              </a:rPr>
              <a:t>We are U Renew. Join us.</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Прямокутник 3"/>
          <p:cNvSpPr/>
          <p:nvPr/>
        </p:nvSpPr>
        <p:spPr>
          <a:xfrm>
            <a:off x="8375702" y="854201"/>
            <a:ext cx="2322555" cy="324657"/>
          </a:xfrm>
          <a:prstGeom prst="rect">
            <a:avLst/>
          </a:prstGeom>
        </p:spPr>
        <p:txBody>
          <a:bodyPr wrap="none" lIns="0" tIns="0" rIns="0" bIns="0">
            <a:noAutofit/>
          </a:bodyPr>
          <a:lstStyle/>
          <a:p>
            <a:r>
              <a:rPr lang="en-US" sz="1400" b="1" dirty="0">
                <a:solidFill>
                  <a:srgbClr val="0057B7"/>
                </a:solidFill>
                <a:latin typeface="Trebuchet MS" panose="020B0603020202020204" pitchFamily="34" charset="0"/>
              </a:rPr>
              <a:t>Counting the cost of war</a:t>
            </a:r>
          </a:p>
        </p:txBody>
      </p:sp>
      <p:sp>
        <p:nvSpPr>
          <p:cNvPr id="5" name="Прямокутник 4"/>
          <p:cNvSpPr/>
          <p:nvPr/>
        </p:nvSpPr>
        <p:spPr>
          <a:xfrm>
            <a:off x="0" y="0"/>
            <a:ext cx="7810052" cy="8553450"/>
          </a:xfrm>
          <a:prstGeom prst="rect">
            <a:avLst/>
          </a:prstGeom>
          <a:solidFill>
            <a:srgbClr val="2E1F15"/>
          </a:solidFill>
        </p:spPr>
        <p:txBody>
          <a:bodyPr lIns="0" tIns="0" rIns="0" bIns="0">
            <a:noAutofit/>
          </a:bodyPr>
          <a:lstStyle/>
          <a:p>
            <a:pPr marL="720000" algn="just">
              <a:lnSpc>
                <a:spcPts val="1392"/>
              </a:lnSpc>
              <a:spcBef>
                <a:spcPts val="1200"/>
              </a:spcBef>
              <a:spcAft>
                <a:spcPts val="840"/>
              </a:spcAft>
            </a:pPr>
            <a:endParaRPr lang="en-US" sz="1200" i="1" dirty="0">
              <a:solidFill>
                <a:srgbClr val="FFFFFF"/>
              </a:solidFill>
              <a:latin typeface="Trebuchet MS"/>
            </a:endParaRPr>
          </a:p>
          <a:p>
            <a:pPr marL="720000" algn="just">
              <a:lnSpc>
                <a:spcPts val="1392"/>
              </a:lnSpc>
              <a:spcBef>
                <a:spcPts val="1200"/>
              </a:spcBef>
              <a:spcAft>
                <a:spcPts val="840"/>
              </a:spcAft>
            </a:pPr>
            <a:endParaRPr lang="en-US" sz="1200" i="1" dirty="0">
              <a:solidFill>
                <a:srgbClr val="FFFFFF"/>
              </a:solidFill>
              <a:latin typeface="Trebuchet MS"/>
            </a:endParaRPr>
          </a:p>
        </p:txBody>
      </p:sp>
      <p:sp>
        <p:nvSpPr>
          <p:cNvPr id="6" name="Прямокутник 5"/>
          <p:cNvSpPr/>
          <p:nvPr/>
        </p:nvSpPr>
        <p:spPr>
          <a:xfrm>
            <a:off x="8083074" y="1178859"/>
            <a:ext cx="2615184" cy="2116028"/>
          </a:xfrm>
          <a:prstGeom prst="rect">
            <a:avLst/>
          </a:prstGeom>
        </p:spPr>
        <p:txBody>
          <a:bodyPr lIns="0" tIns="0" rIns="0" bIns="0">
            <a:noAutofit/>
          </a:bodyPr>
          <a:lstStyle/>
          <a:p>
            <a:r>
              <a:rPr lang="en-US" sz="1400" b="1" dirty="0" err="1">
                <a:solidFill>
                  <a:srgbClr val="0057B7"/>
                </a:solidFill>
                <a:latin typeface="Trebuchet MS" panose="020B0603020202020204" pitchFamily="34" charset="0"/>
              </a:rPr>
              <a:t>Byshiv</a:t>
            </a:r>
            <a:r>
              <a:rPr lang="en-US" sz="1400" b="1" dirty="0">
                <a:solidFill>
                  <a:srgbClr val="0057B7"/>
                </a:solidFill>
                <a:latin typeface="Trebuchet MS" panose="020B0603020202020204" pitchFamily="34" charset="0"/>
              </a:rPr>
              <a:t>:</a:t>
            </a:r>
          </a:p>
          <a:p>
            <a:pPr>
              <a:spcBef>
                <a:spcPts val="600"/>
              </a:spcBef>
            </a:pPr>
            <a:r>
              <a:rPr lang="en-US" sz="1200" dirty="0">
                <a:latin typeface="Trebuchet MS" panose="020B0603020202020204" pitchFamily="34" charset="0"/>
              </a:rPr>
              <a:t>6 civilian lives lost</a:t>
            </a:r>
          </a:p>
          <a:p>
            <a:pPr>
              <a:spcBef>
                <a:spcPts val="600"/>
              </a:spcBef>
            </a:pPr>
            <a:r>
              <a:rPr lang="en-US" sz="1200" dirty="0">
                <a:latin typeface="Trebuchet MS" panose="020B0603020202020204" pitchFamily="34" charset="0"/>
              </a:rPr>
              <a:t>50 families displaced</a:t>
            </a:r>
          </a:p>
          <a:p>
            <a:pPr>
              <a:spcBef>
                <a:spcPts val="600"/>
              </a:spcBef>
            </a:pPr>
            <a:r>
              <a:rPr lang="en-US" sz="1200" dirty="0">
                <a:latin typeface="Trebuchet MS" panose="020B0603020202020204" pitchFamily="34" charset="0"/>
              </a:rPr>
              <a:t>256 buildings destroyed or damaged</a:t>
            </a:r>
          </a:p>
          <a:p>
            <a:pPr>
              <a:spcBef>
                <a:spcPts val="600"/>
              </a:spcBef>
            </a:pPr>
            <a:r>
              <a:rPr lang="en-US" sz="1200" dirty="0">
                <a:latin typeface="Trebuchet MS" panose="020B0603020202020204" pitchFamily="34" charset="0"/>
              </a:rPr>
              <a:t>2 cultural </a:t>
            </a:r>
            <a:r>
              <a:rPr lang="en-US" sz="1200" dirty="0" err="1">
                <a:latin typeface="Trebuchet MS" panose="020B0603020202020204" pitchFamily="34" charset="0"/>
              </a:rPr>
              <a:t>centres</a:t>
            </a:r>
            <a:endParaRPr lang="en-US" sz="1200" dirty="0">
              <a:latin typeface="Trebuchet MS" panose="020B0603020202020204" pitchFamily="34" charset="0"/>
            </a:endParaRPr>
          </a:p>
          <a:p>
            <a:pPr>
              <a:spcBef>
                <a:spcPts val="600"/>
              </a:spcBef>
            </a:pPr>
            <a:r>
              <a:rPr lang="en-US" sz="1200" dirty="0">
                <a:latin typeface="Trebuchet MS" panose="020B0603020202020204" pitchFamily="34" charset="0"/>
              </a:rPr>
              <a:t>2 schools</a:t>
            </a:r>
          </a:p>
          <a:p>
            <a:pPr>
              <a:spcBef>
                <a:spcPts val="600"/>
              </a:spcBef>
            </a:pPr>
            <a:r>
              <a:rPr lang="en-US" sz="1200" dirty="0">
                <a:latin typeface="Trebuchet MS" panose="020B0603020202020204" pitchFamily="34" charset="0"/>
              </a:rPr>
              <a:t>2 kindergartens</a:t>
            </a:r>
          </a:p>
          <a:p>
            <a:pPr>
              <a:spcBef>
                <a:spcPts val="600"/>
              </a:spcBef>
            </a:pPr>
            <a:r>
              <a:rPr lang="en-US" sz="1200" dirty="0">
                <a:latin typeface="Trebuchet MS" panose="020B0603020202020204" pitchFamily="34" charset="0"/>
              </a:rPr>
              <a:t>1 medical </a:t>
            </a:r>
            <a:r>
              <a:rPr lang="en-US" sz="1200" dirty="0" err="1">
                <a:latin typeface="Trebuchet MS" panose="020B0603020202020204" pitchFamily="34" charset="0"/>
              </a:rPr>
              <a:t>centre</a:t>
            </a:r>
            <a:endParaRPr lang="en-US" sz="1200" dirty="0">
              <a:latin typeface="Trebuchet MS" panose="020B0603020202020204" pitchFamily="34" charset="0"/>
            </a:endParaRPr>
          </a:p>
          <a:p>
            <a:pPr>
              <a:spcBef>
                <a:spcPts val="600"/>
              </a:spcBef>
            </a:pPr>
            <a:r>
              <a:rPr lang="en-US" sz="1200" dirty="0">
                <a:latin typeface="Trebuchet MS" panose="020B0603020202020204" pitchFamily="34" charset="0"/>
              </a:rPr>
              <a:t>1 castle</a:t>
            </a:r>
          </a:p>
          <a:p>
            <a:pPr>
              <a:spcBef>
                <a:spcPts val="600"/>
              </a:spcBef>
            </a:pPr>
            <a:r>
              <a:rPr lang="en-US" sz="1200" dirty="0">
                <a:latin typeface="Trebuchet MS" panose="020B0603020202020204" pitchFamily="34" charset="0"/>
              </a:rPr>
              <a:t>225 homes</a:t>
            </a:r>
          </a:p>
          <a:p>
            <a:pPr>
              <a:spcBef>
                <a:spcPts val="600"/>
              </a:spcBef>
            </a:pPr>
            <a:r>
              <a:rPr lang="en-US" sz="1200" dirty="0">
                <a:latin typeface="Trebuchet MS" panose="020B0603020202020204" pitchFamily="34" charset="0"/>
              </a:rPr>
              <a:t>Est. cost: $35 million</a:t>
            </a:r>
          </a:p>
        </p:txBody>
      </p:sp>
      <p:sp>
        <p:nvSpPr>
          <p:cNvPr id="7" name="Прямокутник 6"/>
          <p:cNvSpPr/>
          <p:nvPr/>
        </p:nvSpPr>
        <p:spPr>
          <a:xfrm>
            <a:off x="8083074" y="4460788"/>
            <a:ext cx="2840300" cy="1821677"/>
          </a:xfrm>
          <a:prstGeom prst="rect">
            <a:avLst/>
          </a:prstGeom>
        </p:spPr>
        <p:txBody>
          <a:bodyPr lIns="0" tIns="0" rIns="0" bIns="0">
            <a:noAutofit/>
          </a:bodyPr>
          <a:lstStyle/>
          <a:p>
            <a:pPr>
              <a:spcBef>
                <a:spcPts val="600"/>
              </a:spcBef>
            </a:pPr>
            <a:r>
              <a:rPr lang="en-US" sz="1400" b="1" dirty="0">
                <a:solidFill>
                  <a:srgbClr val="0057B7"/>
                </a:solidFill>
                <a:latin typeface="Trebuchet MS" panose="020B0603020202020204" pitchFamily="34" charset="0"/>
              </a:rPr>
              <a:t>Ukraine:</a:t>
            </a:r>
          </a:p>
          <a:p>
            <a:pPr>
              <a:spcBef>
                <a:spcPts val="600"/>
              </a:spcBef>
            </a:pPr>
            <a:r>
              <a:rPr lang="en-US" sz="1200" dirty="0">
                <a:solidFill>
                  <a:srgbClr val="3D3D3D"/>
                </a:solidFill>
                <a:latin typeface="Trebuchet MS" panose="020B0603020202020204" pitchFamily="34" charset="0"/>
              </a:rPr>
              <a:t>9,511 civilian lives lost by Aug 2023 </a:t>
            </a:r>
          </a:p>
          <a:p>
            <a:pPr>
              <a:spcBef>
                <a:spcPts val="600"/>
              </a:spcBef>
            </a:pPr>
            <a:r>
              <a:rPr lang="en-US" sz="1200" dirty="0">
                <a:solidFill>
                  <a:srgbClr val="3D3D3D"/>
                </a:solidFill>
                <a:latin typeface="Trebuchet MS" panose="020B0603020202020204" pitchFamily="34" charset="0"/>
              </a:rPr>
              <a:t>Over 8 million families displaced</a:t>
            </a:r>
          </a:p>
          <a:p>
            <a:pPr>
              <a:spcBef>
                <a:spcPts val="600"/>
              </a:spcBef>
            </a:pPr>
            <a:r>
              <a:rPr lang="en-US" sz="1200" dirty="0">
                <a:solidFill>
                  <a:srgbClr val="3D3D3D"/>
                </a:solidFill>
                <a:latin typeface="Trebuchet MS" panose="020B0603020202020204" pitchFamily="34" charset="0"/>
              </a:rPr>
              <a:t> </a:t>
            </a:r>
            <a:r>
              <a:rPr lang="en-US" sz="1200" dirty="0">
                <a:latin typeface="Trebuchet MS" panose="020B0603020202020204" pitchFamily="34" charset="0"/>
              </a:rPr>
              <a:t>Countless buildings destroyed or damaged</a:t>
            </a:r>
          </a:p>
          <a:p>
            <a:pPr>
              <a:spcBef>
                <a:spcPts val="600"/>
              </a:spcBef>
            </a:pPr>
            <a:r>
              <a:rPr lang="en-US" sz="1200" dirty="0">
                <a:latin typeface="Trebuchet MS" panose="020B0603020202020204" pitchFamily="34" charset="0"/>
              </a:rPr>
              <a:t>24,000km of roads and 346 bridges </a:t>
            </a:r>
          </a:p>
          <a:p>
            <a:pPr>
              <a:spcBef>
                <a:spcPts val="600"/>
              </a:spcBef>
            </a:pPr>
            <a:r>
              <a:rPr lang="en-US" sz="1200" dirty="0">
                <a:latin typeface="Trebuchet MS" panose="020B0603020202020204" pitchFamily="34" charset="0"/>
              </a:rPr>
              <a:t>715 hospitals</a:t>
            </a:r>
          </a:p>
          <a:p>
            <a:pPr>
              <a:spcBef>
                <a:spcPts val="600"/>
              </a:spcBef>
            </a:pPr>
            <a:r>
              <a:rPr lang="en-US" sz="1200" dirty="0">
                <a:latin typeface="Trebuchet MS" panose="020B0603020202020204" pitchFamily="34" charset="0"/>
              </a:rPr>
              <a:t>1,520 cultural and religious </a:t>
            </a:r>
            <a:r>
              <a:rPr lang="en-US" sz="1200" dirty="0" err="1">
                <a:latin typeface="Trebuchet MS" panose="020B0603020202020204" pitchFamily="34" charset="0"/>
              </a:rPr>
              <a:t>centres</a:t>
            </a:r>
            <a:r>
              <a:rPr lang="en-US" sz="1200" dirty="0">
                <a:latin typeface="Trebuchet MS" panose="020B0603020202020204" pitchFamily="34" charset="0"/>
              </a:rPr>
              <a:t> </a:t>
            </a:r>
          </a:p>
          <a:p>
            <a:pPr>
              <a:spcBef>
                <a:spcPts val="600"/>
              </a:spcBef>
            </a:pPr>
            <a:r>
              <a:rPr lang="en-US" sz="1200" dirty="0">
                <a:latin typeface="Trebuchet MS" panose="020B0603020202020204" pitchFamily="34" charset="0"/>
              </a:rPr>
              <a:t>274 UNESCO heritage sites</a:t>
            </a:r>
          </a:p>
          <a:p>
            <a:pPr>
              <a:spcBef>
                <a:spcPts val="600"/>
              </a:spcBef>
            </a:pPr>
            <a:r>
              <a:rPr lang="en-US" sz="1200" dirty="0">
                <a:latin typeface="Trebuchet MS" panose="020B0603020202020204" pitchFamily="34" charset="0"/>
              </a:rPr>
              <a:t>3,400 schools and educational institutions</a:t>
            </a:r>
          </a:p>
          <a:p>
            <a:pPr>
              <a:spcBef>
                <a:spcPts val="600"/>
              </a:spcBef>
            </a:pPr>
            <a:r>
              <a:rPr lang="en-US" sz="1200" dirty="0">
                <a:latin typeface="Trebuchet MS" panose="020B0603020202020204" pitchFamily="34" charset="0"/>
              </a:rPr>
              <a:t>167,200 homes</a:t>
            </a:r>
          </a:p>
          <a:p>
            <a:pPr>
              <a:spcBef>
                <a:spcPts val="600"/>
              </a:spcBef>
            </a:pPr>
            <a:r>
              <a:rPr lang="en-US" sz="1200" dirty="0">
                <a:latin typeface="Trebuchet MS" panose="020B0603020202020204" pitchFamily="34" charset="0"/>
              </a:rPr>
              <a:t>Est. cost: $150 billion</a:t>
            </a:r>
          </a:p>
        </p:txBody>
      </p:sp>
      <p:pic>
        <p:nvPicPr>
          <p:cNvPr id="2" name="Рисунок 1"/>
          <p:cNvPicPr>
            <a:picLocks noChangeAspect="1"/>
          </p:cNvPicPr>
          <p:nvPr/>
        </p:nvPicPr>
        <p:blipFill>
          <a:blip r:embed="rId2"/>
          <a:stretch>
            <a:fillRect/>
          </a:stretch>
        </p:blipFill>
        <p:spPr>
          <a:xfrm>
            <a:off x="-1" y="4352616"/>
            <a:ext cx="7810051" cy="4200834"/>
          </a:xfrm>
          <a:prstGeom prst="rect">
            <a:avLst/>
          </a:prstGeom>
        </p:spPr>
      </p:pic>
      <p:sp>
        <p:nvSpPr>
          <p:cNvPr id="3" name="Прямокутник 2"/>
          <p:cNvSpPr/>
          <p:nvPr/>
        </p:nvSpPr>
        <p:spPr>
          <a:xfrm>
            <a:off x="1437269" y="589554"/>
            <a:ext cx="2467757" cy="414000"/>
          </a:xfrm>
          <a:prstGeom prst="rect">
            <a:avLst/>
          </a:prstGeom>
          <a:solidFill>
            <a:srgbClr val="2E1F15"/>
          </a:solidFill>
        </p:spPr>
        <p:txBody>
          <a:bodyPr wrap="none" lIns="0" tIns="0" rIns="0" bIns="0">
            <a:noAutofit/>
          </a:bodyPr>
          <a:lstStyle/>
          <a:p>
            <a:r>
              <a:rPr lang="en-US" sz="1400" b="1" dirty="0">
                <a:solidFill>
                  <a:srgbClr val="FFFFFF"/>
                </a:solidFill>
                <a:latin typeface="Verdana" panose="020B0604030504040204" pitchFamily="34" charset="0"/>
                <a:ea typeface="Verdana" panose="020B0604030504040204" pitchFamily="34" charset="0"/>
              </a:rPr>
              <a:t>The gift of life returned</a:t>
            </a:r>
          </a:p>
        </p:txBody>
      </p:sp>
      <p:sp>
        <p:nvSpPr>
          <p:cNvPr id="8" name="TextBox 7">
            <a:extLst>
              <a:ext uri="{FF2B5EF4-FFF2-40B4-BE49-F238E27FC236}">
                <a16:creationId xmlns:a16="http://schemas.microsoft.com/office/drawing/2014/main" id="{4F8C7EF9-751C-4C88-8E9C-7A51F14D2C37}"/>
              </a:ext>
            </a:extLst>
          </p:cNvPr>
          <p:cNvSpPr txBox="1"/>
          <p:nvPr/>
        </p:nvSpPr>
        <p:spPr>
          <a:xfrm>
            <a:off x="706342" y="1003554"/>
            <a:ext cx="5966307" cy="3477875"/>
          </a:xfrm>
          <a:prstGeom prst="rect">
            <a:avLst/>
          </a:prstGeom>
          <a:noFill/>
        </p:spPr>
        <p:txBody>
          <a:bodyPr wrap="square" rtlCol="0">
            <a:spAutoFit/>
          </a:bodyPr>
          <a:lstStyle/>
          <a:p>
            <a:pPr algn="just">
              <a:spcBef>
                <a:spcPts val="600"/>
              </a:spcBef>
            </a:pPr>
            <a:r>
              <a:rPr lang="en-US" sz="1400" i="1" dirty="0">
                <a:solidFill>
                  <a:srgbClr val="FFFFFF"/>
                </a:solidFill>
                <a:latin typeface="Trebuchet MS" panose="020B0603020202020204" pitchFamily="34" charset="0"/>
                <a:ea typeface="Verdana" panose="020B0604030504040204" pitchFamily="34" charset="0"/>
              </a:rPr>
              <a:t>"When the school in </a:t>
            </a:r>
            <a:r>
              <a:rPr lang="en-US" sz="1400" i="1" dirty="0" err="1">
                <a:solidFill>
                  <a:srgbClr val="FFFFFF"/>
                </a:solidFill>
                <a:latin typeface="Trebuchet MS" panose="020B0603020202020204" pitchFamily="34" charset="0"/>
                <a:ea typeface="Verdana" panose="020B0604030504040204" pitchFamily="34" charset="0"/>
              </a:rPr>
              <a:t>Yasnogorodka</a:t>
            </a:r>
            <a:r>
              <a:rPr lang="en-US" sz="1400" i="1" dirty="0">
                <a:solidFill>
                  <a:srgbClr val="FFFFFF"/>
                </a:solidFill>
                <a:latin typeface="Trebuchet MS" panose="020B0603020202020204" pitchFamily="34" charset="0"/>
                <a:ea typeface="Verdana" panose="020B0604030504040204" pitchFamily="34" charset="0"/>
              </a:rPr>
              <a:t> was damaged, it was no longer safe for my children Makar and </a:t>
            </a:r>
            <a:r>
              <a:rPr lang="en-US" sz="1400" i="1" dirty="0" err="1">
                <a:solidFill>
                  <a:srgbClr val="FFFFFF"/>
                </a:solidFill>
                <a:latin typeface="Trebuchet MS" panose="020B0603020202020204" pitchFamily="34" charset="0"/>
                <a:ea typeface="Verdana" panose="020B0604030504040204" pitchFamily="34" charset="0"/>
              </a:rPr>
              <a:t>Katrusya</a:t>
            </a:r>
            <a:r>
              <a:rPr lang="en-US" sz="1400" i="1" dirty="0">
                <a:solidFill>
                  <a:srgbClr val="FFFFFF"/>
                </a:solidFill>
                <a:latin typeface="Trebuchet MS" panose="020B0603020202020204" pitchFamily="34" charset="0"/>
                <a:ea typeface="Verdana" panose="020B0604030504040204" pitchFamily="34" charset="0"/>
              </a:rPr>
              <a:t> to go to school. Since March, they've been studying either online, separated from their friends, or in school, risking their lives. During rocket or drone attacks, parents have to quickly bring their children home. I am a doctor, so my constant presence in the hospital is crucial for both me and my patients. We are watching a generation lose their childhoods to war and we live daily with the uncertainty of what might come next. We need to start living our lives again but to do that, we need as much help as possible. It not really about bricks and mortar, it’s about hope, belonging and community.”</a:t>
            </a:r>
          </a:p>
          <a:p>
            <a:pPr algn="just">
              <a:lnSpc>
                <a:spcPts val="1392"/>
              </a:lnSpc>
              <a:spcAft>
                <a:spcPts val="840"/>
              </a:spcAft>
            </a:pPr>
            <a:endParaRPr lang="en-US" sz="1400" dirty="0">
              <a:solidFill>
                <a:srgbClr val="FFFFFF"/>
              </a:solidFill>
              <a:latin typeface="Trebuchet MS" panose="020B0603020202020204" pitchFamily="34" charset="0"/>
              <a:ea typeface="Verdana" panose="020B0604030504040204" pitchFamily="34" charset="0"/>
            </a:endParaRPr>
          </a:p>
          <a:p>
            <a:pPr algn="just">
              <a:spcAft>
                <a:spcPts val="210"/>
              </a:spcAft>
            </a:pPr>
            <a:r>
              <a:rPr lang="en-US" sz="1400" b="1" dirty="0" err="1">
                <a:solidFill>
                  <a:srgbClr val="FFFFFF"/>
                </a:solidFill>
                <a:latin typeface="Trebuchet MS" panose="020B0603020202020204" pitchFamily="34" charset="0"/>
                <a:ea typeface="Verdana" panose="020B0604030504040204" pitchFamily="34" charset="0"/>
              </a:rPr>
              <a:t>Ulyana</a:t>
            </a:r>
            <a:r>
              <a:rPr lang="en-US" sz="1400" b="1" dirty="0">
                <a:solidFill>
                  <a:srgbClr val="FFFFFF"/>
                </a:solidFill>
                <a:latin typeface="Trebuchet MS" panose="020B0603020202020204" pitchFamily="34" charset="0"/>
                <a:ea typeface="Verdana" panose="020B0604030504040204" pitchFamily="34" charset="0"/>
              </a:rPr>
              <a:t> </a:t>
            </a:r>
            <a:r>
              <a:rPr lang="en-US" sz="1400" b="1" dirty="0" err="1">
                <a:solidFill>
                  <a:srgbClr val="FFFFFF"/>
                </a:solidFill>
                <a:latin typeface="Trebuchet MS" panose="020B0603020202020204" pitchFamily="34" charset="0"/>
                <a:ea typeface="Verdana" panose="020B0604030504040204" pitchFamily="34" charset="0"/>
              </a:rPr>
              <a:t>Duchenko</a:t>
            </a:r>
            <a:endParaRPr lang="en-US" sz="1400" b="1" dirty="0">
              <a:solidFill>
                <a:srgbClr val="FFFFFF"/>
              </a:solidFill>
              <a:latin typeface="Trebuchet MS" panose="020B0603020202020204" pitchFamily="34" charset="0"/>
              <a:ea typeface="Verdana" panose="020B0604030504040204" pitchFamily="34" charset="0"/>
            </a:endParaRPr>
          </a:p>
          <a:p>
            <a:pPr algn="just"/>
            <a:r>
              <a:rPr lang="en-US" sz="1400" dirty="0">
                <a:solidFill>
                  <a:srgbClr val="FFFFFF"/>
                </a:solidFill>
                <a:latin typeface="Trebuchet MS" panose="020B0603020202020204" pitchFamily="34" charset="0"/>
                <a:ea typeface="Verdana" panose="020B0604030504040204" pitchFamily="34" charset="0"/>
              </a:rPr>
              <a:t>Family doctor in </a:t>
            </a:r>
            <a:r>
              <a:rPr lang="en-US" sz="1400" dirty="0" err="1">
                <a:solidFill>
                  <a:srgbClr val="FFFFFF"/>
                </a:solidFill>
                <a:latin typeface="Trebuchet MS" panose="020B0603020202020204" pitchFamily="34" charset="0"/>
                <a:ea typeface="Verdana" panose="020B0604030504040204" pitchFamily="34" charset="0"/>
              </a:rPr>
              <a:t>Byshiv</a:t>
            </a:r>
            <a:r>
              <a:rPr lang="en-US" sz="1400" dirty="0">
                <a:solidFill>
                  <a:srgbClr val="FFFFFF"/>
                </a:solidFill>
                <a:latin typeface="Trebuchet MS" panose="020B0603020202020204" pitchFamily="34" charset="0"/>
                <a:ea typeface="Verdana" panose="020B0604030504040204" pitchFamily="34" charset="0"/>
              </a:rPr>
              <a:t> community.</a:t>
            </a:r>
          </a:p>
          <a:p>
            <a:endParaRPr lang="uk-UA" dirty="0"/>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тексту 1">
            <a:extLst>
              <a:ext uri="{FF2B5EF4-FFF2-40B4-BE49-F238E27FC236}">
                <a16:creationId xmlns:a16="http://schemas.microsoft.com/office/drawing/2014/main" id="{39A156F4-C972-44A0-9F1B-A93C914C0A49}"/>
              </a:ext>
            </a:extLst>
          </p:cNvPr>
          <p:cNvSpPr>
            <a:spLocks noGrp="1"/>
          </p:cNvSpPr>
          <p:nvPr>
            <p:ph type="body" sz="quarter" idx="11"/>
          </p:nvPr>
        </p:nvSpPr>
        <p:spPr/>
        <p:txBody>
          <a:bodyPr/>
          <a:lstStyle/>
          <a:p>
            <a:endParaRPr lang="uk-UA"/>
          </a:p>
        </p:txBody>
      </p:sp>
      <p:pic>
        <p:nvPicPr>
          <p:cNvPr id="5" name="Рисунок 4">
            <a:extLst>
              <a:ext uri="{FF2B5EF4-FFF2-40B4-BE49-F238E27FC236}">
                <a16:creationId xmlns:a16="http://schemas.microsoft.com/office/drawing/2014/main" id="{7D089C8C-5D0E-4DE7-90AB-106512F91DF0}"/>
              </a:ext>
            </a:extLst>
          </p:cNvPr>
          <p:cNvPicPr>
            <a:picLocks noChangeAspect="1"/>
          </p:cNvPicPr>
          <p:nvPr/>
        </p:nvPicPr>
        <p:blipFill>
          <a:blip r:embed="rId2"/>
          <a:stretch>
            <a:fillRect/>
          </a:stretch>
        </p:blipFill>
        <p:spPr>
          <a:xfrm>
            <a:off x="670765" y="1706562"/>
            <a:ext cx="6515100" cy="4886325"/>
          </a:xfrm>
          <a:prstGeom prst="rect">
            <a:avLst/>
          </a:prstGeom>
        </p:spPr>
      </p:pic>
      <p:sp>
        <p:nvSpPr>
          <p:cNvPr id="6" name="TextBox 5">
            <a:extLst>
              <a:ext uri="{FF2B5EF4-FFF2-40B4-BE49-F238E27FC236}">
                <a16:creationId xmlns:a16="http://schemas.microsoft.com/office/drawing/2014/main" id="{3EFC4EE6-D88A-46A5-B8DB-1C8F9C8374E8}"/>
              </a:ext>
            </a:extLst>
          </p:cNvPr>
          <p:cNvSpPr txBox="1">
            <a:spLocks noChangeAspect="1"/>
          </p:cNvSpPr>
          <p:nvPr/>
        </p:nvSpPr>
        <p:spPr>
          <a:xfrm>
            <a:off x="670765" y="7201316"/>
            <a:ext cx="5731777" cy="226665"/>
          </a:xfrm>
          <a:prstGeom prst="rect">
            <a:avLst/>
          </a:prstGeom>
          <a:noFill/>
        </p:spPr>
        <p:txBody>
          <a:bodyPr wrap="square" rtlCol="0">
            <a:spAutoFit/>
          </a:bodyPr>
          <a:lstStyle/>
          <a:p>
            <a:r>
              <a:rPr lang="en-US" sz="873" i="1" dirty="0">
                <a:solidFill>
                  <a:schemeClr val="bg1">
                    <a:lumMod val="50000"/>
                  </a:schemeClr>
                </a:solidFill>
                <a:latin typeface="FuturaBookC" panose="04000500000000000000" pitchFamily="82" charset="0"/>
                <a:cs typeface="Arial" panose="020B0604020202020204" pitchFamily="34" charset="0"/>
              </a:rPr>
              <a:t>* All projects are subject to conceptual design phase and community approval process</a:t>
            </a:r>
            <a:endParaRPr lang="ru-RU" sz="873" i="1" dirty="0">
              <a:solidFill>
                <a:schemeClr val="bg1">
                  <a:lumMod val="50000"/>
                </a:schemeClr>
              </a:solidFill>
              <a:latin typeface="FuturaBookC" panose="04000500000000000000" pitchFamily="82" charset="0"/>
              <a:cs typeface="Arial" panose="020B0604020202020204" pitchFamily="34" charset="0"/>
            </a:endParaRPr>
          </a:p>
        </p:txBody>
      </p:sp>
      <p:sp>
        <p:nvSpPr>
          <p:cNvPr id="7" name="Прямокутник 6">
            <a:extLst>
              <a:ext uri="{FF2B5EF4-FFF2-40B4-BE49-F238E27FC236}">
                <a16:creationId xmlns:a16="http://schemas.microsoft.com/office/drawing/2014/main" id="{1115DD0D-F137-4425-8BC0-88A8FD1E758D}"/>
              </a:ext>
            </a:extLst>
          </p:cNvPr>
          <p:cNvSpPr/>
          <p:nvPr/>
        </p:nvSpPr>
        <p:spPr>
          <a:xfrm>
            <a:off x="8428258" y="1041400"/>
            <a:ext cx="1612900" cy="330200"/>
          </a:xfrm>
          <a:prstGeom prst="rect">
            <a:avLst/>
          </a:prstGeom>
        </p:spPr>
        <p:txBody>
          <a:bodyPr wrap="none" lIns="0" tIns="0" rIns="0" bIns="0">
            <a:noAutofit/>
          </a:bodyPr>
          <a:lstStyle/>
          <a:p>
            <a:r>
              <a:rPr lang="en-US" sz="1400" b="1" dirty="0">
                <a:solidFill>
                  <a:srgbClr val="0057B7"/>
                </a:solidFill>
                <a:latin typeface="Trebuchet MS"/>
              </a:rPr>
              <a:t>Why </a:t>
            </a:r>
            <a:r>
              <a:rPr lang="en-US" sz="1400" b="1" dirty="0" err="1">
                <a:solidFill>
                  <a:srgbClr val="0057B7"/>
                </a:solidFill>
                <a:latin typeface="Trebuchet MS"/>
              </a:rPr>
              <a:t>Byshiv</a:t>
            </a:r>
            <a:r>
              <a:rPr lang="en-US" sz="1400" b="1" dirty="0">
                <a:solidFill>
                  <a:srgbClr val="0057B7"/>
                </a:solidFill>
                <a:latin typeface="Trebuchet MS"/>
              </a:rPr>
              <a:t>?</a:t>
            </a:r>
          </a:p>
        </p:txBody>
      </p:sp>
      <p:sp>
        <p:nvSpPr>
          <p:cNvPr id="8" name="Прямокутник 7">
            <a:extLst>
              <a:ext uri="{FF2B5EF4-FFF2-40B4-BE49-F238E27FC236}">
                <a16:creationId xmlns:a16="http://schemas.microsoft.com/office/drawing/2014/main" id="{C2F5213D-A1DB-4B9E-81B0-85C427049770}"/>
              </a:ext>
            </a:extLst>
          </p:cNvPr>
          <p:cNvSpPr/>
          <p:nvPr/>
        </p:nvSpPr>
        <p:spPr>
          <a:xfrm>
            <a:off x="7401698" y="1706562"/>
            <a:ext cx="3247252" cy="4691502"/>
          </a:xfrm>
          <a:prstGeom prst="rect">
            <a:avLst/>
          </a:prstGeom>
        </p:spPr>
        <p:txBody>
          <a:bodyPr lIns="0" tIns="0" rIns="0" bIns="0">
            <a:noAutofit/>
          </a:bodyPr>
          <a:lstStyle/>
          <a:p>
            <a:pPr>
              <a:spcBef>
                <a:spcPts val="600"/>
              </a:spcBef>
              <a:spcAft>
                <a:spcPts val="840"/>
              </a:spcAft>
            </a:pPr>
            <a:r>
              <a:rPr lang="en-US" sz="1200" dirty="0">
                <a:latin typeface="Trebuchet MS"/>
              </a:rPr>
              <a:t>Our vision for </a:t>
            </a:r>
            <a:r>
              <a:rPr lang="en-US" sz="1200" dirty="0" err="1">
                <a:latin typeface="Trebuchet MS"/>
              </a:rPr>
              <a:t>Byshiv</a:t>
            </a:r>
            <a:r>
              <a:rPr lang="en-US" sz="1200" dirty="0">
                <a:latin typeface="Trebuchet MS"/>
              </a:rPr>
              <a:t> is not just driven by the urgency of human need, but the strategic opportunity that it presents for wider Ukraine.</a:t>
            </a:r>
          </a:p>
          <a:p>
            <a:pPr>
              <a:spcBef>
                <a:spcPts val="600"/>
              </a:spcBef>
              <a:spcAft>
                <a:spcPts val="840"/>
              </a:spcAft>
            </a:pPr>
            <a:r>
              <a:rPr lang="en-US" sz="1200" dirty="0">
                <a:latin typeface="Trebuchet MS"/>
              </a:rPr>
              <a:t>We believe the following factors make </a:t>
            </a:r>
            <a:r>
              <a:rPr lang="en-US" sz="1200" dirty="0" err="1">
                <a:latin typeface="Trebuchet MS"/>
              </a:rPr>
              <a:t>Byshiv</a:t>
            </a:r>
            <a:r>
              <a:rPr lang="en-US" sz="1200" dirty="0">
                <a:latin typeface="Trebuchet MS"/>
              </a:rPr>
              <a:t> a prime location to pilot an ambitious, sustainable model for regenerating the country from the devastation of war.</a:t>
            </a:r>
          </a:p>
          <a:p>
            <a:pPr>
              <a:spcBef>
                <a:spcPts val="600"/>
              </a:spcBef>
            </a:pPr>
            <a:r>
              <a:rPr lang="en-US" sz="1200" b="1" dirty="0">
                <a:latin typeface="Trebuchet MS"/>
              </a:rPr>
              <a:t>Prime location for business</a:t>
            </a:r>
          </a:p>
          <a:p>
            <a:pPr>
              <a:spcBef>
                <a:spcPts val="600"/>
              </a:spcBef>
              <a:spcAft>
                <a:spcPts val="840"/>
              </a:spcAft>
            </a:pPr>
            <a:r>
              <a:rPr lang="en-US" sz="1200" dirty="0" err="1">
                <a:latin typeface="Trebuchet MS"/>
              </a:rPr>
              <a:t>Byshiv</a:t>
            </a:r>
            <a:r>
              <a:rPr lang="en-US" sz="1200" dirty="0">
                <a:latin typeface="Trebuchet MS"/>
              </a:rPr>
              <a:t> is 50km from the capital, Kyiv, and well connected by the Kyiv/</a:t>
            </a:r>
            <a:r>
              <a:rPr lang="en-US" sz="1200" dirty="0" err="1">
                <a:latin typeface="Trebuchet MS"/>
              </a:rPr>
              <a:t>Lviv</a:t>
            </a:r>
            <a:r>
              <a:rPr lang="en-US" sz="1200" dirty="0">
                <a:latin typeface="Trebuchet MS"/>
              </a:rPr>
              <a:t> highway and European road routes that span across Europe from as far as the port of Calais in France. With an affordable cost of living, </a:t>
            </a:r>
            <a:r>
              <a:rPr lang="en-US" sz="1200" dirty="0" err="1">
                <a:latin typeface="Trebuchet MS"/>
              </a:rPr>
              <a:t>Byshiv</a:t>
            </a:r>
            <a:r>
              <a:rPr lang="en-US" sz="1200" dirty="0">
                <a:latin typeface="Trebuchet MS"/>
              </a:rPr>
              <a:t> is an attractive area for relocation, expansion and further private investment.</a:t>
            </a:r>
          </a:p>
          <a:p>
            <a:pPr>
              <a:spcBef>
                <a:spcPts val="600"/>
              </a:spcBef>
            </a:pPr>
            <a:r>
              <a:rPr lang="en-US" sz="1200" b="1" dirty="0">
                <a:latin typeface="Trebuchet MS"/>
              </a:rPr>
              <a:t>A skilled workforce</a:t>
            </a:r>
          </a:p>
          <a:p>
            <a:pPr>
              <a:spcBef>
                <a:spcPts val="600"/>
              </a:spcBef>
              <a:spcAft>
                <a:spcPts val="840"/>
              </a:spcAft>
            </a:pPr>
            <a:r>
              <a:rPr lang="en-US" sz="1200" dirty="0">
                <a:latin typeface="Trebuchet MS"/>
              </a:rPr>
              <a:t>Existing business and technology parks, as well as tourist </a:t>
            </a:r>
            <a:r>
              <a:rPr lang="en-US" sz="1200" dirty="0" err="1">
                <a:latin typeface="Trebuchet MS"/>
              </a:rPr>
              <a:t>centres</a:t>
            </a:r>
            <a:r>
              <a:rPr lang="en-US" sz="1200" dirty="0">
                <a:latin typeface="Trebuchet MS"/>
              </a:rPr>
              <a:t>, will attract a wide range of professional skills across engineering, IT, science, agriculture and hospitality.</a:t>
            </a:r>
          </a:p>
          <a:p>
            <a:pPr>
              <a:spcBef>
                <a:spcPts val="600"/>
              </a:spcBef>
            </a:pPr>
            <a:r>
              <a:rPr lang="en-US" sz="1200" b="1" dirty="0">
                <a:latin typeface="Trebuchet MS"/>
              </a:rPr>
              <a:t>Tourism opportunities</a:t>
            </a:r>
          </a:p>
          <a:p>
            <a:pPr>
              <a:spcBef>
                <a:spcPts val="600"/>
              </a:spcBef>
            </a:pPr>
            <a:r>
              <a:rPr lang="en-US" sz="1200" dirty="0">
                <a:latin typeface="Trebuchet MS"/>
              </a:rPr>
              <a:t>The largest Ostrich farm in </a:t>
            </a:r>
            <a:r>
              <a:rPr lang="en-US" sz="1200" dirty="0" err="1">
                <a:latin typeface="Trebuchet MS"/>
              </a:rPr>
              <a:t>Yasnogorodka</a:t>
            </a:r>
            <a:r>
              <a:rPr lang="en-US" sz="1200" dirty="0">
                <a:latin typeface="Trebuchet MS"/>
              </a:rPr>
              <a:t> (Eco-park) and the region’s spectacular flower park (</a:t>
            </a:r>
            <a:r>
              <a:rPr lang="en-US" sz="1200" dirty="0" err="1">
                <a:latin typeface="Trebuchet MS"/>
              </a:rPr>
              <a:t>Dobropark</a:t>
            </a:r>
            <a:r>
              <a:rPr lang="en-US" sz="1200" dirty="0">
                <a:latin typeface="Trebuchet MS"/>
              </a:rPr>
              <a:t>) and outlet village will create a thriving weekend getaway, providing positive family opportunities in the wake of the devastation of war.</a:t>
            </a:r>
          </a:p>
        </p:txBody>
      </p:sp>
    </p:spTree>
    <p:extLst>
      <p:ext uri="{BB962C8B-B14F-4D97-AF65-F5344CB8AC3E}">
        <p14:creationId xmlns:p14="http://schemas.microsoft.com/office/powerpoint/2010/main" val="198787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11404600" cy="855345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486434" y="0"/>
            <a:ext cx="6918166" cy="8553450"/>
          </a:xfrm>
          <a:prstGeom prst="rect">
            <a:avLst/>
          </a:prstGeom>
        </p:spPr>
      </p:pic>
      <p:sp>
        <p:nvSpPr>
          <p:cNvPr id="3" name="Прямокутник 2"/>
          <p:cNvSpPr/>
          <p:nvPr/>
        </p:nvSpPr>
        <p:spPr>
          <a:xfrm>
            <a:off x="774700" y="1219200"/>
            <a:ext cx="3205766" cy="4991100"/>
          </a:xfrm>
          <a:prstGeom prst="rect">
            <a:avLst/>
          </a:prstGeom>
        </p:spPr>
        <p:txBody>
          <a:bodyPr lIns="0" tIns="0" rIns="0" bIns="0">
            <a:noAutofit/>
          </a:bodyPr>
          <a:lstStyle/>
          <a:p>
            <a:pPr algn="just">
              <a:spcBef>
                <a:spcPts val="600"/>
              </a:spcBef>
              <a:spcAft>
                <a:spcPts val="1260"/>
              </a:spcAft>
            </a:pPr>
            <a:r>
              <a:rPr lang="en-US" sz="1400" b="1" dirty="0">
                <a:solidFill>
                  <a:srgbClr val="0057B7"/>
                </a:solidFill>
                <a:latin typeface="Trebuchet MS"/>
              </a:rPr>
              <a:t>A place of safety</a:t>
            </a:r>
          </a:p>
          <a:p>
            <a:pPr algn="just">
              <a:spcBef>
                <a:spcPts val="600"/>
              </a:spcBef>
              <a:spcAft>
                <a:spcPts val="840"/>
              </a:spcAft>
            </a:pPr>
            <a:r>
              <a:rPr lang="en-US" sz="1200" dirty="0">
                <a:latin typeface="Trebuchet MS"/>
              </a:rPr>
              <a:t>The children of </a:t>
            </a:r>
            <a:r>
              <a:rPr lang="en-US" sz="1200" dirty="0" err="1">
                <a:latin typeface="Trebuchet MS"/>
              </a:rPr>
              <a:t>Byshiv</a:t>
            </a:r>
            <a:r>
              <a:rPr lang="en-US" sz="1200" dirty="0">
                <a:latin typeface="Trebuchet MS"/>
              </a:rPr>
              <a:t>, in particular the village of </a:t>
            </a:r>
            <a:r>
              <a:rPr lang="en-US" sz="1200" dirty="0" err="1">
                <a:latin typeface="Trebuchet MS"/>
              </a:rPr>
              <a:t>Yasnogorodka</a:t>
            </a:r>
            <a:r>
              <a:rPr lang="en-US" sz="1200" dirty="0">
                <a:latin typeface="Trebuchet MS"/>
              </a:rPr>
              <a:t>, are missing out on in-person education. The knock-on effect is parents and </a:t>
            </a:r>
            <a:r>
              <a:rPr lang="en-US" sz="1200" dirty="0" err="1">
                <a:latin typeface="Trebuchet MS"/>
              </a:rPr>
              <a:t>carers</a:t>
            </a:r>
            <a:r>
              <a:rPr lang="en-US" sz="1200" dirty="0">
                <a:latin typeface="Trebuchet MS"/>
              </a:rPr>
              <a:t> unable to go to work to earn money to rebuild their lives.</a:t>
            </a:r>
          </a:p>
          <a:p>
            <a:pPr>
              <a:spcBef>
                <a:spcPts val="600"/>
              </a:spcBef>
              <a:spcAft>
                <a:spcPts val="840"/>
              </a:spcAft>
            </a:pPr>
            <a:r>
              <a:rPr lang="en-US" sz="1200" dirty="0">
                <a:latin typeface="Trebuchet MS"/>
              </a:rPr>
              <a:t>Children across Ukraine dream of attending school, playing, learning and achieving without the threat of missile strikes and drone attacks.</a:t>
            </a:r>
          </a:p>
          <a:p>
            <a:pPr>
              <a:spcBef>
                <a:spcPts val="600"/>
              </a:spcBef>
              <a:spcAft>
                <a:spcPts val="840"/>
              </a:spcAft>
            </a:pPr>
            <a:r>
              <a:rPr lang="en-US" sz="1200" dirty="0">
                <a:latin typeface="Trebuchet MS"/>
              </a:rPr>
              <a:t>With no usable shelter to protect the children from attack, </a:t>
            </a:r>
            <a:r>
              <a:rPr lang="en-US" sz="1200" dirty="0" err="1">
                <a:latin typeface="Trebuchet MS"/>
              </a:rPr>
              <a:t>Yasnogorodka</a:t>
            </a:r>
            <a:r>
              <a:rPr lang="en-US" sz="1200" dirty="0">
                <a:latin typeface="Trebuchet MS"/>
              </a:rPr>
              <a:t> school cannot legally be used.</a:t>
            </a:r>
          </a:p>
          <a:p>
            <a:pPr algn="just">
              <a:spcBef>
                <a:spcPts val="600"/>
              </a:spcBef>
              <a:spcAft>
                <a:spcPts val="840"/>
              </a:spcAft>
            </a:pPr>
            <a:r>
              <a:rPr lang="en-US" sz="1200" dirty="0">
                <a:latin typeface="Trebuchet MS"/>
              </a:rPr>
              <a:t>To ensure that children can learn and thrive alongside their friends again, we’re seeking immediate support to build a shelter.</a:t>
            </a:r>
          </a:p>
          <a:p>
            <a:pPr>
              <a:spcBef>
                <a:spcPts val="600"/>
              </a:spcBef>
              <a:spcAft>
                <a:spcPts val="840"/>
              </a:spcAft>
            </a:pPr>
            <a:r>
              <a:rPr lang="en-US" sz="1200" dirty="0">
                <a:latin typeface="Trebuchet MS"/>
              </a:rPr>
              <a:t>Your gift will provide hope among chaos and daily upheaval. It will provide an environment where our young people can flourish academically, emotionally and socially once again. It will begin to give our children their childhood back.</a:t>
            </a:r>
          </a:p>
          <a:p>
            <a:pPr>
              <a:spcBef>
                <a:spcPts val="600"/>
              </a:spcBef>
            </a:pPr>
            <a:r>
              <a:rPr lang="en-US" sz="1200" b="1" dirty="0">
                <a:latin typeface="Trebuchet MS"/>
              </a:rPr>
              <a:t>Your gift will be the first step on the path towards a normal life once again.</a:t>
            </a:r>
          </a:p>
        </p:txBody>
      </p:sp>
    </p:spTree>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BGS_GRID_TYPE" val="Appendix"/>
  <p:tag name="FASLAYOUTGRI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3139</Words>
  <Application>Microsoft Office PowerPoint</Application>
  <PresentationFormat>Довільний</PresentationFormat>
  <Paragraphs>184</Paragraphs>
  <Slides>19</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19</vt:i4>
      </vt:variant>
    </vt:vector>
  </HeadingPairs>
  <TitlesOfParts>
    <vt:vector size="26" baseType="lpstr">
      <vt:lpstr>Arial</vt:lpstr>
      <vt:lpstr>Calibri</vt:lpstr>
      <vt:lpstr>Century Gothic</vt:lpstr>
      <vt:lpstr>FuturaBookC</vt:lpstr>
      <vt:lpstr>Trebuchet MS</vt:lpstr>
      <vt:lpstr>Verdana</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Екатерина Жмур</dc:creator>
  <cp:lastModifiedBy>Antonina Vysota</cp:lastModifiedBy>
  <cp:revision>18</cp:revision>
  <cp:lastPrinted>2023-10-27T22:20:39Z</cp:lastPrinted>
  <dcterms:modified xsi:type="dcterms:W3CDTF">2023-11-21T11:34:52Z</dcterms:modified>
</cp:coreProperties>
</file>