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6"/>
  </p:notesMasterIdLst>
  <p:sldIdLst>
    <p:sldId id="353" r:id="rId2"/>
    <p:sldId id="336" r:id="rId3"/>
    <p:sldId id="318" r:id="rId4"/>
    <p:sldId id="360" r:id="rId5"/>
    <p:sldId id="361" r:id="rId6"/>
    <p:sldId id="362" r:id="rId7"/>
    <p:sldId id="363" r:id="rId8"/>
    <p:sldId id="364" r:id="rId9"/>
    <p:sldId id="359" r:id="rId10"/>
    <p:sldId id="355" r:id="rId11"/>
    <p:sldId id="319" r:id="rId12"/>
    <p:sldId id="317" r:id="rId13"/>
    <p:sldId id="366" r:id="rId14"/>
    <p:sldId id="358" r:id="rId15"/>
  </p:sldIdLst>
  <p:sldSz cx="9144000" cy="6858000" type="screen4x3"/>
  <p:notesSz cx="7315200" cy="96012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903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E257E05-D358-2C24-8279-5629973996DF}" name="Povoroznyk, Iryna" initials="PI" userId="S::ipovor01@atkearney.com::d099eb4b-117d-45f0-aa87-39b19449946a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dyrkulova, Dariia" initials="KD" lastIdx="2" clrIdx="0">
    <p:extLst>
      <p:ext uri="{19B8F6BF-5375-455C-9EA6-DF929625EA0E}">
        <p15:presenceInfo xmlns:p15="http://schemas.microsoft.com/office/powerpoint/2012/main" userId="S-1-5-21-2800664165-146498085-484308319-31643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E4EF"/>
    <a:srgbClr val="137EC6"/>
    <a:srgbClr val="FEF0C0"/>
    <a:srgbClr val="FFC81F"/>
    <a:srgbClr val="FFC000"/>
    <a:srgbClr val="CDFF5D"/>
    <a:srgbClr val="9692BE"/>
    <a:srgbClr val="7740FF"/>
    <a:srgbClr val="EEFFCC"/>
    <a:srgbClr val="3EB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64" autoAdjust="0"/>
    <p:restoredTop sz="95256" autoAdjust="0"/>
  </p:normalViewPr>
  <p:slideViewPr>
    <p:cSldViewPr snapToGrid="0" showGuides="1">
      <p:cViewPr>
        <p:scale>
          <a:sx n="80" d="100"/>
          <a:sy n="80" d="100"/>
        </p:scale>
        <p:origin x="1690" y="106"/>
      </p:cViewPr>
      <p:guideLst>
        <p:guide orient="horz" pos="2160"/>
        <p:guide pos="2903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A8307D-840E-43D8-B4D9-E4BF8E429FCB}" type="datetimeFigureOut">
              <a:rPr lang="ru-RU" smtClean="0"/>
              <a:t>21.11.2023</a:t>
            </a:fld>
            <a:endParaRPr lang="ru-R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621213"/>
            <a:ext cx="5851525" cy="37798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0DEE3C-977C-4415-823F-4560BE05B768}" type="slidenum">
              <a:rPr lang="ru-RU" smtClean="0"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9466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0DEE3C-977C-4415-823F-4560BE05B768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9185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Об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2B2E13E-CDE0-493F-9E20-D2C33CE7173E}"/>
              </a:ext>
            </a:extLst>
          </p:cNvPr>
          <p:cNvSpPr/>
          <p:nvPr userDrawn="1"/>
        </p:nvSpPr>
        <p:spPr>
          <a:xfrm>
            <a:off x="0" y="0"/>
            <a:ext cx="5583116" cy="6858000"/>
          </a:xfrm>
          <a:prstGeom prst="rect">
            <a:avLst/>
          </a:prstGeom>
          <a:solidFill>
            <a:srgbClr val="FBCF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847" tIns="49847" rIns="49847" bIns="49847" rtlCol="0" anchor="ctr"/>
          <a:lstStyle/>
          <a:p>
            <a:pPr algn="ctr"/>
            <a:endParaRPr lang="ru-RU" sz="831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CAB4FB-938D-423A-91EB-8F4BFA88D40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8613" y="438150"/>
            <a:ext cx="4735755" cy="1862758"/>
          </a:xfrm>
        </p:spPr>
        <p:txBody>
          <a:bodyPr anchor="t">
            <a:normAutofit/>
          </a:bodyPr>
          <a:lstStyle>
            <a:lvl1pPr algn="ctr">
              <a:defRPr sz="4500" b="1">
                <a:solidFill>
                  <a:schemeClr val="bg1"/>
                </a:solidFill>
                <a:latin typeface="FuturaBookC"/>
              </a:defRPr>
            </a:lvl1pPr>
          </a:lstStyle>
          <a:p>
            <a:br>
              <a:rPr lang="en-US" dirty="0"/>
            </a:br>
            <a:r>
              <a:rPr lang="en-US" dirty="0"/>
              <a:t>Case to support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B751D3D5-7574-485D-AC97-C012CFDCCAA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3928" y="2300908"/>
            <a:ext cx="4023579" cy="91989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000" b="1">
                <a:solidFill>
                  <a:schemeClr val="bg1"/>
                </a:solidFill>
              </a:defRPr>
            </a:lvl1pPr>
            <a:lvl2pPr marL="342935" indent="0" algn="ctr">
              <a:buNone/>
              <a:defRPr sz="1500"/>
            </a:lvl2pPr>
            <a:lvl3pPr marL="685868" indent="0" algn="ctr">
              <a:buNone/>
              <a:defRPr sz="1351"/>
            </a:lvl3pPr>
            <a:lvl4pPr marL="1028804" indent="0" algn="ctr">
              <a:buNone/>
              <a:defRPr sz="1200"/>
            </a:lvl4pPr>
            <a:lvl5pPr marL="1371737" indent="0" algn="ctr">
              <a:buNone/>
              <a:defRPr sz="1200"/>
            </a:lvl5pPr>
            <a:lvl6pPr marL="1714672" indent="0" algn="ctr">
              <a:buNone/>
              <a:defRPr sz="1200"/>
            </a:lvl6pPr>
            <a:lvl7pPr marL="2057606" indent="0" algn="ctr">
              <a:buNone/>
              <a:defRPr sz="1200"/>
            </a:lvl7pPr>
            <a:lvl8pPr marL="2400540" indent="0" algn="ctr">
              <a:buNone/>
              <a:defRPr sz="1200"/>
            </a:lvl8pPr>
            <a:lvl9pPr marL="2743475" indent="0" algn="ctr">
              <a:buNone/>
              <a:defRPr sz="1200"/>
            </a:lvl9pPr>
          </a:lstStyle>
          <a:p>
            <a:r>
              <a:rPr lang="en-US" dirty="0"/>
              <a:t>Medical Equipment for Ambulant Clinic </a:t>
            </a:r>
          </a:p>
          <a:p>
            <a:r>
              <a:rPr lang="en-US" dirty="0"/>
              <a:t>(</a:t>
            </a:r>
            <a:r>
              <a:rPr lang="en-US" dirty="0" err="1"/>
              <a:t>Byshiv</a:t>
            </a:r>
            <a:r>
              <a:rPr lang="en-US" dirty="0"/>
              <a:t> community, Kyiv region)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AB99FDC-68D8-487C-BB6A-169C436EC3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75883" y="0"/>
            <a:ext cx="4168119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53AEE52-6D61-4414-96A7-62855FC564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8613" y="5734539"/>
            <a:ext cx="919895" cy="919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583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bgs_grid" hidden="1"/>
          <p:cNvGrpSpPr/>
          <p:nvPr userDrawn="1">
            <p:custDataLst>
              <p:tags r:id="rId1"/>
            </p:custDataLst>
          </p:nvPr>
        </p:nvGrpSpPr>
        <p:grpSpPr>
          <a:xfrm>
            <a:off x="450605" y="1417134"/>
            <a:ext cx="8244987" cy="4612193"/>
            <a:chOff x="269875" y="1193800"/>
            <a:chExt cx="9356725" cy="4894263"/>
          </a:xfrm>
        </p:grpSpPr>
        <p:sp>
          <p:nvSpPr>
            <p:cNvPr id="23" name="part0" hidden="1"/>
            <p:cNvSpPr/>
            <p:nvPr userDrawn="1"/>
          </p:nvSpPr>
          <p:spPr>
            <a:xfrm>
              <a:off x="269875" y="1193800"/>
              <a:ext cx="9356725" cy="4894263"/>
            </a:xfrm>
            <a:prstGeom prst="rect">
              <a:avLst/>
            </a:prstGeom>
            <a:noFill/>
            <a:ln w="3175">
              <a:solidFill>
                <a:srgbClr val="DCDDDD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61" dirty="0"/>
            </a:p>
          </p:txBody>
        </p:sp>
        <p:sp>
          <p:nvSpPr>
            <p:cNvPr id="24" name="part1" hidden="1"/>
            <p:cNvSpPr/>
            <p:nvPr userDrawn="1"/>
          </p:nvSpPr>
          <p:spPr>
            <a:xfrm>
              <a:off x="2468277" y="1193800"/>
              <a:ext cx="187150" cy="4894263"/>
            </a:xfrm>
            <a:prstGeom prst="rect">
              <a:avLst/>
            </a:prstGeom>
            <a:noFill/>
            <a:ln w="3175">
              <a:solidFill>
                <a:srgbClr val="DCDDDD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61" dirty="0"/>
            </a:p>
          </p:txBody>
        </p:sp>
        <p:sp>
          <p:nvSpPr>
            <p:cNvPr id="42" name="part2" hidden="1"/>
            <p:cNvSpPr/>
            <p:nvPr userDrawn="1"/>
          </p:nvSpPr>
          <p:spPr>
            <a:xfrm>
              <a:off x="4861314" y="1193800"/>
              <a:ext cx="181015" cy="4894263"/>
            </a:xfrm>
            <a:prstGeom prst="rect">
              <a:avLst/>
            </a:prstGeom>
            <a:noFill/>
            <a:ln w="3175">
              <a:solidFill>
                <a:srgbClr val="DCDDDD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61" dirty="0"/>
            </a:p>
          </p:txBody>
        </p:sp>
        <p:sp>
          <p:nvSpPr>
            <p:cNvPr id="43" name="part3" hidden="1"/>
            <p:cNvSpPr/>
            <p:nvPr userDrawn="1"/>
          </p:nvSpPr>
          <p:spPr>
            <a:xfrm>
              <a:off x="7231898" y="1193800"/>
              <a:ext cx="188625" cy="4894263"/>
            </a:xfrm>
            <a:prstGeom prst="rect">
              <a:avLst/>
            </a:prstGeom>
            <a:noFill/>
            <a:ln w="3175">
              <a:solidFill>
                <a:srgbClr val="DCDDDD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61" dirty="0"/>
            </a:p>
          </p:txBody>
        </p:sp>
        <p:sp>
          <p:nvSpPr>
            <p:cNvPr id="44" name="part4" hidden="1"/>
            <p:cNvSpPr/>
            <p:nvPr userDrawn="1"/>
          </p:nvSpPr>
          <p:spPr>
            <a:xfrm>
              <a:off x="269875" y="3536988"/>
              <a:ext cx="9356725" cy="213507"/>
            </a:xfrm>
            <a:prstGeom prst="rect">
              <a:avLst/>
            </a:prstGeom>
            <a:noFill/>
            <a:ln w="3175">
              <a:solidFill>
                <a:srgbClr val="DCDDDD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61" dirty="0"/>
            </a:p>
          </p:txBody>
        </p:sp>
      </p:grpSp>
      <p:sp>
        <p:nvSpPr>
          <p:cNvPr id="5" name="SectionTitle"/>
          <p:cNvSpPr>
            <a:spLocks noGrp="1"/>
          </p:cNvSpPr>
          <p:nvPr>
            <p:ph type="body" sz="quarter" idx="11" hasCustomPrompt="1"/>
          </p:nvPr>
        </p:nvSpPr>
        <p:spPr>
          <a:xfrm>
            <a:off x="337624" y="221944"/>
            <a:ext cx="7213829" cy="1420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lang="en-US" sz="923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lvl="0" defTabSz="685868">
              <a:spcBef>
                <a:spcPts val="277"/>
              </a:spcBef>
              <a:spcAft>
                <a:spcPts val="277"/>
              </a:spcAft>
              <a:buFont typeface="Arial" panose="020B0604020202020204" pitchFamily="34" charset="0"/>
            </a:pPr>
            <a:r>
              <a:rPr lang="en-US" dirty="0"/>
              <a:t>Super title here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24003" y="438163"/>
            <a:ext cx="7218072" cy="434975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GB" b="1" dirty="0">
                <a:solidFill>
                  <a:srgbClr val="137EC6"/>
                </a:solidFill>
                <a:latin typeface="FuturaBookC" panose="04000500000000000000" pitchFamily="82" charset="0"/>
                <a:cs typeface="Arial" panose="020B0604020202020204" pitchFamily="34" charset="0"/>
              </a:defRPr>
            </a:lvl1pPr>
          </a:lstStyle>
          <a:p>
            <a:pPr lvl="0" defTabSz="685868"/>
            <a:r>
              <a:rPr lang="ru-RU" dirty="0"/>
              <a:t>Образец заголовка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6173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8A775A-0202-36B5-B549-DCF1A099BA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003" y="1316072"/>
            <a:ext cx="8502009" cy="495772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4505F36A-9A75-433E-BB70-398BF295A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415842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ристуваць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38C7E5-46FE-4273-9CF0-331C2F35B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Клацніть, щоб редагувати стиль зразка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790617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Користуваць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B62F8B-92B7-40E0-8CB8-B1545866A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820024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7AA93E41-3659-5C46-E9E5-1ADF2677F82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183363275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4" name="think-cell Slide" r:id="rId9" imgW="395" imgH="396" progId="TCLayout.ActiveDocument.1">
                  <p:embed/>
                </p:oleObj>
              </mc:Choice>
              <mc:Fallback>
                <p:oleObj name="think-cell Slide" r:id="rId9" imgW="395" imgH="39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7AA93E41-3659-5C46-E9E5-1ADF2677F82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4004" y="438161"/>
            <a:ext cx="7217723" cy="435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9" name="Shape 8"/>
          <p:cNvSpPr txBox="1">
            <a:spLocks/>
          </p:cNvSpPr>
          <p:nvPr userDrawn="1"/>
        </p:nvSpPr>
        <p:spPr>
          <a:xfrm>
            <a:off x="8465965" y="6447918"/>
            <a:ext cx="360047" cy="149412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US" sz="831" smtClean="0">
                <a:solidFill>
                  <a:srgbClr val="2552A3"/>
                </a:solidFill>
                <a:latin typeface="+mn-lt"/>
                <a:ea typeface="Arial"/>
                <a:cs typeface="Arial" panose="020B0604020202020204" pitchFamily="34" charset="0"/>
              </a:rPr>
              <a:pPr algn="r"/>
              <a:t>‹№›</a:t>
            </a:fld>
            <a:endParaRPr lang="en-US" sz="831" dirty="0">
              <a:solidFill>
                <a:srgbClr val="2552A3"/>
              </a:solidFill>
              <a:latin typeface="+mn-lt"/>
              <a:ea typeface="Arial"/>
              <a:cs typeface="Arial" panose="020B0604020202020204" pitchFamily="34" charset="0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EEBED29-10D2-4C2B-975B-024AC7C2B55E}"/>
              </a:ext>
            </a:extLst>
          </p:cNvPr>
          <p:cNvGrpSpPr/>
          <p:nvPr userDrawn="1"/>
        </p:nvGrpSpPr>
        <p:grpSpPr>
          <a:xfrm>
            <a:off x="9406313" y="438152"/>
            <a:ext cx="1457005" cy="3486003"/>
            <a:chOff x="3634369" y="318226"/>
            <a:chExt cx="1578422" cy="3486003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A211EEB3-F0B6-482C-8E99-27448E81670E}"/>
                </a:ext>
              </a:extLst>
            </p:cNvPr>
            <p:cNvGrpSpPr/>
            <p:nvPr/>
          </p:nvGrpSpPr>
          <p:grpSpPr>
            <a:xfrm>
              <a:off x="3634369" y="318226"/>
              <a:ext cx="1578422" cy="363467"/>
              <a:chOff x="3634369" y="318226"/>
              <a:chExt cx="1578422" cy="363467"/>
            </a:xfrm>
          </p:grpSpPr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08FABE2E-3541-4803-B99C-EA7AE3F6FB47}"/>
                  </a:ext>
                </a:extLst>
              </p:cNvPr>
              <p:cNvSpPr/>
              <p:nvPr/>
            </p:nvSpPr>
            <p:spPr>
              <a:xfrm>
                <a:off x="3634371" y="318226"/>
                <a:ext cx="1305312" cy="212883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/>
              <a:p>
                <a:pPr marL="0" marR="0" lvl="0" indent="0" defTabSz="844083" eaLnBrk="1" fontAlgn="auto" latinLnBrk="0" hangingPunct="1">
                  <a:lnSpc>
                    <a:spcPct val="100000"/>
                  </a:lnSpc>
                  <a:spcBef>
                    <a:spcPts val="923"/>
                  </a:spcBef>
                  <a:spcAft>
                    <a:spcPts val="277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739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6B6F77"/>
                    </a:solidFill>
                    <a:effectLst/>
                    <a:uLnTx/>
                    <a:uFillTx/>
                  </a:rPr>
                  <a:t>Основная палитра</a:t>
                </a:r>
                <a:endParaRPr kumimoji="0" lang="en-US" sz="739" b="1" i="0" u="none" strike="noStrike" kern="0" cap="none" spc="0" normalizeH="0" baseline="0" noProof="0" dirty="0">
                  <a:ln>
                    <a:noFill/>
                  </a:ln>
                  <a:solidFill>
                    <a:srgbClr val="6B6F77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102" name="Group 101">
                <a:extLst>
                  <a:ext uri="{FF2B5EF4-FFF2-40B4-BE49-F238E27FC236}">
                    <a16:creationId xmlns:a16="http://schemas.microsoft.com/office/drawing/2014/main" id="{3D3E6DF0-9F3D-433D-906C-1E5900E89145}"/>
                  </a:ext>
                </a:extLst>
              </p:cNvPr>
              <p:cNvGrpSpPr/>
              <p:nvPr/>
            </p:nvGrpSpPr>
            <p:grpSpPr>
              <a:xfrm>
                <a:off x="3634369" y="468810"/>
                <a:ext cx="1578422" cy="212883"/>
                <a:chOff x="3634369" y="496518"/>
                <a:chExt cx="1868455" cy="252000"/>
              </a:xfrm>
            </p:grpSpPr>
            <p:sp>
              <p:nvSpPr>
                <p:cNvPr id="103" name="Oval 102">
                  <a:extLst>
                    <a:ext uri="{FF2B5EF4-FFF2-40B4-BE49-F238E27FC236}">
                      <a16:creationId xmlns:a16="http://schemas.microsoft.com/office/drawing/2014/main" id="{4A4AD596-43F2-404B-A2FB-D011A5B562E8}"/>
                    </a:ext>
                  </a:extLst>
                </p:cNvPr>
                <p:cNvSpPr/>
                <p:nvPr/>
              </p:nvSpPr>
              <p:spPr>
                <a:xfrm>
                  <a:off x="3957661" y="496518"/>
                  <a:ext cx="252000" cy="252000"/>
                </a:xfrm>
                <a:prstGeom prst="ellipse">
                  <a:avLst/>
                </a:prstGeom>
                <a:solidFill>
                  <a:srgbClr val="A39C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84408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61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4" name="Oval 103">
                  <a:extLst>
                    <a:ext uri="{FF2B5EF4-FFF2-40B4-BE49-F238E27FC236}">
                      <a16:creationId xmlns:a16="http://schemas.microsoft.com/office/drawing/2014/main" id="{EA2A3FBA-84F0-40D8-ACDC-686AE4DD7FD5}"/>
                    </a:ext>
                  </a:extLst>
                </p:cNvPr>
                <p:cNvSpPr/>
                <p:nvPr/>
              </p:nvSpPr>
              <p:spPr>
                <a:xfrm>
                  <a:off x="4280951" y="496518"/>
                  <a:ext cx="252000" cy="252000"/>
                </a:xfrm>
                <a:prstGeom prst="ellipse">
                  <a:avLst/>
                </a:prstGeom>
                <a:solidFill>
                  <a:srgbClr val="7740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84408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61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411BDC62-208F-4F7A-B90E-AF5274BD3071}"/>
                    </a:ext>
                  </a:extLst>
                </p:cNvPr>
                <p:cNvSpPr/>
                <p:nvPr/>
              </p:nvSpPr>
              <p:spPr>
                <a:xfrm>
                  <a:off x="4604243" y="496518"/>
                  <a:ext cx="252000" cy="252000"/>
                </a:xfrm>
                <a:prstGeom prst="ellipse">
                  <a:avLst/>
                </a:prstGeom>
                <a:solidFill>
                  <a:srgbClr val="A39C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84408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61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6" name="Oval 105">
                  <a:extLst>
                    <a:ext uri="{FF2B5EF4-FFF2-40B4-BE49-F238E27FC236}">
                      <a16:creationId xmlns:a16="http://schemas.microsoft.com/office/drawing/2014/main" id="{77E7A8CD-3368-4798-83D0-F71856706BA2}"/>
                    </a:ext>
                  </a:extLst>
                </p:cNvPr>
                <p:cNvSpPr/>
                <p:nvPr/>
              </p:nvSpPr>
              <p:spPr>
                <a:xfrm>
                  <a:off x="4927533" y="496518"/>
                  <a:ext cx="252000" cy="252000"/>
                </a:xfrm>
                <a:prstGeom prst="ellipse">
                  <a:avLst/>
                </a:prstGeom>
                <a:solidFill>
                  <a:srgbClr val="CAC5F9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84408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61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7" name="Oval 106">
                  <a:extLst>
                    <a:ext uri="{FF2B5EF4-FFF2-40B4-BE49-F238E27FC236}">
                      <a16:creationId xmlns:a16="http://schemas.microsoft.com/office/drawing/2014/main" id="{ECE10C69-ADA2-4425-B84C-4B725540A837}"/>
                    </a:ext>
                  </a:extLst>
                </p:cNvPr>
                <p:cNvSpPr/>
                <p:nvPr/>
              </p:nvSpPr>
              <p:spPr>
                <a:xfrm>
                  <a:off x="5250824" y="496518"/>
                  <a:ext cx="252000" cy="252000"/>
                </a:xfrm>
                <a:prstGeom prst="ellipse">
                  <a:avLst/>
                </a:prstGeom>
                <a:solidFill>
                  <a:srgbClr val="E4E4EF"/>
                </a:solidFill>
                <a:ln w="12700" cap="flat" cmpd="sng" algn="ctr">
                  <a:solidFill>
                    <a:srgbClr val="FFFFF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84408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61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8" name="Oval 107">
                  <a:extLst>
                    <a:ext uri="{FF2B5EF4-FFF2-40B4-BE49-F238E27FC236}">
                      <a16:creationId xmlns:a16="http://schemas.microsoft.com/office/drawing/2014/main" id="{FFB4497A-470D-412F-A591-D0BC9FF4725C}"/>
                    </a:ext>
                  </a:extLst>
                </p:cNvPr>
                <p:cNvSpPr/>
                <p:nvPr userDrawn="1"/>
              </p:nvSpPr>
              <p:spPr>
                <a:xfrm>
                  <a:off x="3634369" y="496518"/>
                  <a:ext cx="252000" cy="252000"/>
                </a:xfrm>
                <a:prstGeom prst="ellipse">
                  <a:avLst/>
                </a:prstGeom>
                <a:solidFill>
                  <a:srgbClr val="531A56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84408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61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3E164606-29E3-46B6-88D9-D61C65DAD62F}"/>
                </a:ext>
              </a:extLst>
            </p:cNvPr>
            <p:cNvGrpSpPr/>
            <p:nvPr/>
          </p:nvGrpSpPr>
          <p:grpSpPr>
            <a:xfrm>
              <a:off x="3634370" y="829678"/>
              <a:ext cx="1427157" cy="743938"/>
              <a:chOff x="3634370" y="885480"/>
              <a:chExt cx="1427157" cy="743938"/>
            </a:xfrm>
          </p:grpSpPr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2E01FF4D-462D-4A9F-BEC4-39614C429DFB}"/>
                  </a:ext>
                </a:extLst>
              </p:cNvPr>
              <p:cNvSpPr/>
              <p:nvPr/>
            </p:nvSpPr>
            <p:spPr>
              <a:xfrm>
                <a:off x="3634371" y="885480"/>
                <a:ext cx="1427156" cy="239890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/>
              <a:p>
                <a:pPr marL="0" marR="0" lvl="0" indent="0" defTabSz="844083" eaLnBrk="1" fontAlgn="auto" latinLnBrk="0" hangingPunct="1">
                  <a:lnSpc>
                    <a:spcPct val="100000"/>
                  </a:lnSpc>
                  <a:spcBef>
                    <a:spcPts val="923"/>
                  </a:spcBef>
                  <a:spcAft>
                    <a:spcPts val="277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739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6B6F77"/>
                    </a:solidFill>
                    <a:effectLst/>
                    <a:uLnTx/>
                    <a:uFillTx/>
                  </a:rPr>
                  <a:t>Вторичная палитра </a:t>
                </a:r>
                <a:r>
                  <a:rPr kumimoji="0" lang="ru-RU" sz="73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6B6F77"/>
                    </a:solidFill>
                    <a:effectLst/>
                    <a:uLnTx/>
                    <a:uFillTx/>
                  </a:rPr>
                  <a:t>(стилеобразующий элемент)</a:t>
                </a:r>
                <a:endParaRPr kumimoji="0" lang="en-US" sz="739" b="0" i="0" u="none" strike="noStrike" kern="0" cap="none" spc="0" normalizeH="0" baseline="0" noProof="0" dirty="0">
                  <a:ln>
                    <a:noFill/>
                  </a:ln>
                  <a:solidFill>
                    <a:srgbClr val="6B6F77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7B3E21BF-3A2D-44C3-AA8D-2A884591710F}"/>
                  </a:ext>
                </a:extLst>
              </p:cNvPr>
              <p:cNvGrpSpPr/>
              <p:nvPr/>
            </p:nvGrpSpPr>
            <p:grpSpPr>
              <a:xfrm>
                <a:off x="3634370" y="1160238"/>
                <a:ext cx="1305312" cy="469180"/>
                <a:chOff x="3634370" y="1206418"/>
                <a:chExt cx="1545164" cy="555392"/>
              </a:xfrm>
            </p:grpSpPr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18B6D129-93FA-4993-8C97-92D7108E9B4F}"/>
                    </a:ext>
                  </a:extLst>
                </p:cNvPr>
                <p:cNvSpPr/>
                <p:nvPr/>
              </p:nvSpPr>
              <p:spPr>
                <a:xfrm>
                  <a:off x="3634370" y="1206418"/>
                  <a:ext cx="252000" cy="252000"/>
                </a:xfrm>
                <a:prstGeom prst="ellipse">
                  <a:avLst/>
                </a:prstGeom>
                <a:solidFill>
                  <a:srgbClr val="A39C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84408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61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Oval 91">
                  <a:extLst>
                    <a:ext uri="{FF2B5EF4-FFF2-40B4-BE49-F238E27FC236}">
                      <a16:creationId xmlns:a16="http://schemas.microsoft.com/office/drawing/2014/main" id="{97634C8F-8C15-4780-9EBC-7B89E1518774}"/>
                    </a:ext>
                  </a:extLst>
                </p:cNvPr>
                <p:cNvSpPr/>
                <p:nvPr/>
              </p:nvSpPr>
              <p:spPr>
                <a:xfrm>
                  <a:off x="3957661" y="1206418"/>
                  <a:ext cx="252000" cy="252000"/>
                </a:xfrm>
                <a:prstGeom prst="ellipse">
                  <a:avLst/>
                </a:prstGeom>
                <a:solidFill>
                  <a:srgbClr val="7740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84408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61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F1F411BF-AF26-4BFF-94F5-8BB2216D4873}"/>
                    </a:ext>
                  </a:extLst>
                </p:cNvPr>
                <p:cNvSpPr/>
                <p:nvPr/>
              </p:nvSpPr>
              <p:spPr>
                <a:xfrm>
                  <a:off x="4280952" y="1206418"/>
                  <a:ext cx="252000" cy="252000"/>
                </a:xfrm>
                <a:prstGeom prst="ellipse">
                  <a:avLst/>
                </a:prstGeom>
                <a:solidFill>
                  <a:srgbClr val="A39C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84408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61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Oval 93">
                  <a:extLst>
                    <a:ext uri="{FF2B5EF4-FFF2-40B4-BE49-F238E27FC236}">
                      <a16:creationId xmlns:a16="http://schemas.microsoft.com/office/drawing/2014/main" id="{16A5DFEE-35BE-41DA-9619-B10FB825CFD6}"/>
                    </a:ext>
                  </a:extLst>
                </p:cNvPr>
                <p:cNvSpPr/>
                <p:nvPr/>
              </p:nvSpPr>
              <p:spPr>
                <a:xfrm>
                  <a:off x="4604243" y="1206418"/>
                  <a:ext cx="252000" cy="252000"/>
                </a:xfrm>
                <a:prstGeom prst="ellipse">
                  <a:avLst/>
                </a:prstGeom>
                <a:solidFill>
                  <a:srgbClr val="CAC5F9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84408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61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5" name="Oval 94">
                  <a:extLst>
                    <a:ext uri="{FF2B5EF4-FFF2-40B4-BE49-F238E27FC236}">
                      <a16:creationId xmlns:a16="http://schemas.microsoft.com/office/drawing/2014/main" id="{0F472C4A-DF07-48B8-A96A-4FEA4241F3F2}"/>
                    </a:ext>
                  </a:extLst>
                </p:cNvPr>
                <p:cNvSpPr/>
                <p:nvPr/>
              </p:nvSpPr>
              <p:spPr>
                <a:xfrm>
                  <a:off x="4927534" y="1206418"/>
                  <a:ext cx="252000" cy="252000"/>
                </a:xfrm>
                <a:prstGeom prst="ellipse">
                  <a:avLst/>
                </a:prstGeom>
                <a:solidFill>
                  <a:srgbClr val="E4E4EF"/>
                </a:solidFill>
                <a:ln w="12700" cap="flat" cmpd="sng" algn="ctr">
                  <a:solidFill>
                    <a:srgbClr val="FFFFF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84408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61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6" name="Oval 95">
                  <a:extLst>
                    <a:ext uri="{FF2B5EF4-FFF2-40B4-BE49-F238E27FC236}">
                      <a16:creationId xmlns:a16="http://schemas.microsoft.com/office/drawing/2014/main" id="{DB79AA95-ADB7-4439-ABE2-3578B5BC1FD5}"/>
                    </a:ext>
                  </a:extLst>
                </p:cNvPr>
                <p:cNvSpPr/>
                <p:nvPr/>
              </p:nvSpPr>
              <p:spPr>
                <a:xfrm>
                  <a:off x="3634370" y="1509810"/>
                  <a:ext cx="252000" cy="252000"/>
                </a:xfrm>
                <a:prstGeom prst="ellipse">
                  <a:avLst/>
                </a:prstGeom>
                <a:solidFill>
                  <a:srgbClr val="CDFF5D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84408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61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Oval 96">
                  <a:extLst>
                    <a:ext uri="{FF2B5EF4-FFF2-40B4-BE49-F238E27FC236}">
                      <a16:creationId xmlns:a16="http://schemas.microsoft.com/office/drawing/2014/main" id="{76C3484D-684B-43CA-8BE6-1F446C9ED5F8}"/>
                    </a:ext>
                  </a:extLst>
                </p:cNvPr>
                <p:cNvSpPr/>
                <p:nvPr/>
              </p:nvSpPr>
              <p:spPr>
                <a:xfrm>
                  <a:off x="3957661" y="1509810"/>
                  <a:ext cx="252000" cy="252000"/>
                </a:xfrm>
                <a:prstGeom prst="ellipse">
                  <a:avLst/>
                </a:prstGeom>
                <a:solidFill>
                  <a:srgbClr val="00DD99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84408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61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Oval 97">
                  <a:extLst>
                    <a:ext uri="{FF2B5EF4-FFF2-40B4-BE49-F238E27FC236}">
                      <a16:creationId xmlns:a16="http://schemas.microsoft.com/office/drawing/2014/main" id="{BBB7BFFD-B7B4-4009-9EBA-34282EF8C700}"/>
                    </a:ext>
                  </a:extLst>
                </p:cNvPr>
                <p:cNvSpPr/>
                <p:nvPr/>
              </p:nvSpPr>
              <p:spPr>
                <a:xfrm>
                  <a:off x="4280952" y="1509810"/>
                  <a:ext cx="252000" cy="252000"/>
                </a:xfrm>
                <a:prstGeom prst="ellipse">
                  <a:avLst/>
                </a:prstGeom>
                <a:solidFill>
                  <a:srgbClr val="2ADBD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84408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61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Oval 98">
                  <a:extLst>
                    <a:ext uri="{FF2B5EF4-FFF2-40B4-BE49-F238E27FC236}">
                      <a16:creationId xmlns:a16="http://schemas.microsoft.com/office/drawing/2014/main" id="{110CAFD4-4D3C-47EE-A709-830BD34F90D1}"/>
                    </a:ext>
                  </a:extLst>
                </p:cNvPr>
                <p:cNvSpPr/>
                <p:nvPr/>
              </p:nvSpPr>
              <p:spPr>
                <a:xfrm>
                  <a:off x="4604243" y="1509810"/>
                  <a:ext cx="252000" cy="252000"/>
                </a:xfrm>
                <a:prstGeom prst="ellipse">
                  <a:avLst/>
                </a:prstGeom>
                <a:solidFill>
                  <a:srgbClr val="FF605C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84408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61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Oval 99">
                  <a:extLst>
                    <a:ext uri="{FF2B5EF4-FFF2-40B4-BE49-F238E27FC236}">
                      <a16:creationId xmlns:a16="http://schemas.microsoft.com/office/drawing/2014/main" id="{4AE092DE-7E7B-41E0-8806-A1C42B722BE9}"/>
                    </a:ext>
                  </a:extLst>
                </p:cNvPr>
                <p:cNvSpPr/>
                <p:nvPr/>
              </p:nvSpPr>
              <p:spPr>
                <a:xfrm>
                  <a:off x="4927534" y="1509810"/>
                  <a:ext cx="252000" cy="252000"/>
                </a:xfrm>
                <a:prstGeom prst="ellipse">
                  <a:avLst/>
                </a:prstGeom>
                <a:solidFill>
                  <a:srgbClr val="FFAB66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84408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61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7384F90B-26F3-482B-8AEE-EBEFF0E8BB0F}"/>
                </a:ext>
              </a:extLst>
            </p:cNvPr>
            <p:cNvGrpSpPr/>
            <p:nvPr/>
          </p:nvGrpSpPr>
          <p:grpSpPr>
            <a:xfrm>
              <a:off x="3634370" y="1740062"/>
              <a:ext cx="1214722" cy="2064167"/>
              <a:chOff x="3634370" y="1944415"/>
              <a:chExt cx="1214722" cy="2064167"/>
            </a:xfrm>
          </p:grpSpPr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9057B456-B971-4C20-8DBA-95DC7CF8A164}"/>
                  </a:ext>
                </a:extLst>
              </p:cNvPr>
              <p:cNvSpPr/>
              <p:nvPr/>
            </p:nvSpPr>
            <p:spPr>
              <a:xfrm>
                <a:off x="3634372" y="1944415"/>
                <a:ext cx="1214720" cy="258293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/>
              <a:p>
                <a:pPr marL="0" marR="0" lvl="0" indent="0" defTabSz="844083" eaLnBrk="1" fontAlgn="auto" latinLnBrk="0" hangingPunct="1">
                  <a:lnSpc>
                    <a:spcPct val="100000"/>
                  </a:lnSpc>
                  <a:spcBef>
                    <a:spcPts val="923"/>
                  </a:spcBef>
                  <a:spcAft>
                    <a:spcPts val="277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739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6B6F77"/>
                    </a:solidFill>
                    <a:effectLst/>
                    <a:uLnTx/>
                    <a:uFillTx/>
                  </a:rPr>
                  <a:t>Третичная палитра</a:t>
                </a:r>
                <a:br>
                  <a:rPr kumimoji="0" lang="ru-RU" sz="739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6B6F77"/>
                    </a:solidFill>
                    <a:effectLst/>
                    <a:uLnTx/>
                    <a:uFillTx/>
                  </a:rPr>
                </a:br>
                <a:r>
                  <a:rPr kumimoji="0" lang="ru-RU" sz="73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6B6F77"/>
                    </a:solidFill>
                    <a:effectLst/>
                    <a:uLnTx/>
                    <a:uFillTx/>
                  </a:rPr>
                  <a:t>(графики, карты, схемы)</a:t>
                </a:r>
                <a:endParaRPr kumimoji="0" lang="en-US" sz="739" b="0" i="0" u="none" strike="noStrike" kern="0" cap="none" spc="0" normalizeH="0" baseline="0" noProof="0" dirty="0">
                  <a:ln>
                    <a:noFill/>
                  </a:ln>
                  <a:solidFill>
                    <a:srgbClr val="6B6F77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3A3E9439-0EC2-4F67-9113-6DA357215083}"/>
                  </a:ext>
                </a:extLst>
              </p:cNvPr>
              <p:cNvGrpSpPr/>
              <p:nvPr/>
            </p:nvGrpSpPr>
            <p:grpSpPr>
              <a:xfrm>
                <a:off x="3634370" y="2247808"/>
                <a:ext cx="1032205" cy="1760774"/>
                <a:chOff x="3634370" y="2410870"/>
                <a:chExt cx="1221873" cy="2084316"/>
              </a:xfrm>
            </p:grpSpPr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FEDE97A8-6339-44AC-8A50-F1498E098547}"/>
                    </a:ext>
                  </a:extLst>
                </p:cNvPr>
                <p:cNvSpPr/>
                <p:nvPr/>
              </p:nvSpPr>
              <p:spPr>
                <a:xfrm>
                  <a:off x="3634370" y="2410870"/>
                  <a:ext cx="252000" cy="252000"/>
                </a:xfrm>
                <a:prstGeom prst="ellipse">
                  <a:avLst/>
                </a:prstGeom>
                <a:solidFill>
                  <a:srgbClr val="6091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84408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61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Oval 66">
                  <a:extLst>
                    <a:ext uri="{FF2B5EF4-FFF2-40B4-BE49-F238E27FC236}">
                      <a16:creationId xmlns:a16="http://schemas.microsoft.com/office/drawing/2014/main" id="{27FDBFA2-646C-415E-B3DD-8EAA53D20E2E}"/>
                    </a:ext>
                  </a:extLst>
                </p:cNvPr>
                <p:cNvSpPr/>
                <p:nvPr/>
              </p:nvSpPr>
              <p:spPr>
                <a:xfrm>
                  <a:off x="3957661" y="2410870"/>
                  <a:ext cx="252000" cy="252000"/>
                </a:xfrm>
                <a:prstGeom prst="ellipse">
                  <a:avLst/>
                </a:prstGeom>
                <a:solidFill>
                  <a:srgbClr val="A8E5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84408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61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415B8E75-306C-48ED-98DF-1FA6472D82EF}"/>
                    </a:ext>
                  </a:extLst>
                </p:cNvPr>
                <p:cNvSpPr/>
                <p:nvPr/>
              </p:nvSpPr>
              <p:spPr>
                <a:xfrm>
                  <a:off x="4280952" y="2410870"/>
                  <a:ext cx="252000" cy="252000"/>
                </a:xfrm>
                <a:prstGeom prst="ellipse">
                  <a:avLst/>
                </a:prstGeom>
                <a:solidFill>
                  <a:srgbClr val="EEFFCC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84408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61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Oval 68">
                  <a:extLst>
                    <a:ext uri="{FF2B5EF4-FFF2-40B4-BE49-F238E27FC236}">
                      <a16:creationId xmlns:a16="http://schemas.microsoft.com/office/drawing/2014/main" id="{53016F3A-0270-4094-8848-FFBE32EB0C9A}"/>
                    </a:ext>
                  </a:extLst>
                </p:cNvPr>
                <p:cNvSpPr/>
                <p:nvPr/>
              </p:nvSpPr>
              <p:spPr>
                <a:xfrm>
                  <a:off x="3634370" y="2716256"/>
                  <a:ext cx="252000" cy="252000"/>
                </a:xfrm>
                <a:prstGeom prst="ellipse">
                  <a:avLst/>
                </a:prstGeom>
                <a:solidFill>
                  <a:srgbClr val="00513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84408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61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4BA89610-74C0-4900-987F-69B8DD73143C}"/>
                    </a:ext>
                  </a:extLst>
                </p:cNvPr>
                <p:cNvSpPr/>
                <p:nvPr/>
              </p:nvSpPr>
              <p:spPr>
                <a:xfrm>
                  <a:off x="3957661" y="2716256"/>
                  <a:ext cx="252000" cy="252000"/>
                </a:xfrm>
                <a:prstGeom prst="ellipse">
                  <a:avLst/>
                </a:prstGeom>
                <a:solidFill>
                  <a:srgbClr val="00A364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84408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61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Oval 70">
                  <a:extLst>
                    <a:ext uri="{FF2B5EF4-FFF2-40B4-BE49-F238E27FC236}">
                      <a16:creationId xmlns:a16="http://schemas.microsoft.com/office/drawing/2014/main" id="{77676740-49A6-4CAE-8F04-2F5966F3883D}"/>
                    </a:ext>
                  </a:extLst>
                </p:cNvPr>
                <p:cNvSpPr/>
                <p:nvPr/>
              </p:nvSpPr>
              <p:spPr>
                <a:xfrm>
                  <a:off x="4280952" y="2716256"/>
                  <a:ext cx="252000" cy="252000"/>
                </a:xfrm>
                <a:prstGeom prst="ellipse">
                  <a:avLst/>
                </a:prstGeom>
                <a:solidFill>
                  <a:srgbClr val="8DFFD1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84408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61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id="{AC307C6B-2D1B-4E3A-98A1-40784AD6864D}"/>
                    </a:ext>
                  </a:extLst>
                </p:cNvPr>
                <p:cNvSpPr/>
                <p:nvPr/>
              </p:nvSpPr>
              <p:spPr>
                <a:xfrm>
                  <a:off x="3634370" y="3021642"/>
                  <a:ext cx="252000" cy="252000"/>
                </a:xfrm>
                <a:prstGeom prst="ellipse">
                  <a:avLst/>
                </a:prstGeom>
                <a:solidFill>
                  <a:srgbClr val="004F4D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84408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61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Oval 72">
                  <a:extLst>
                    <a:ext uri="{FF2B5EF4-FFF2-40B4-BE49-F238E27FC236}">
                      <a16:creationId xmlns:a16="http://schemas.microsoft.com/office/drawing/2014/main" id="{C69532A3-8A88-4503-953D-52D27B0177C7}"/>
                    </a:ext>
                  </a:extLst>
                </p:cNvPr>
                <p:cNvSpPr/>
                <p:nvPr/>
              </p:nvSpPr>
              <p:spPr>
                <a:xfrm>
                  <a:off x="3957661" y="3021642"/>
                  <a:ext cx="252000" cy="252000"/>
                </a:xfrm>
                <a:prstGeom prst="ellipse">
                  <a:avLst/>
                </a:prstGeom>
                <a:solidFill>
                  <a:srgbClr val="00A094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84408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61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Oval 73">
                  <a:extLst>
                    <a:ext uri="{FF2B5EF4-FFF2-40B4-BE49-F238E27FC236}">
                      <a16:creationId xmlns:a16="http://schemas.microsoft.com/office/drawing/2014/main" id="{10FE55D7-2795-402A-82E9-D0A15C454722}"/>
                    </a:ext>
                  </a:extLst>
                </p:cNvPr>
                <p:cNvSpPr/>
                <p:nvPr/>
              </p:nvSpPr>
              <p:spPr>
                <a:xfrm>
                  <a:off x="4280952" y="3021642"/>
                  <a:ext cx="252000" cy="252000"/>
                </a:xfrm>
                <a:prstGeom prst="ellipse">
                  <a:avLst/>
                </a:prstGeom>
                <a:solidFill>
                  <a:srgbClr val="A5F9F3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84408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61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Oval 74">
                  <a:extLst>
                    <a:ext uri="{FF2B5EF4-FFF2-40B4-BE49-F238E27FC236}">
                      <a16:creationId xmlns:a16="http://schemas.microsoft.com/office/drawing/2014/main" id="{116475B1-BCEB-4287-87FB-D092A2890845}"/>
                    </a:ext>
                  </a:extLst>
                </p:cNvPr>
                <p:cNvSpPr/>
                <p:nvPr/>
              </p:nvSpPr>
              <p:spPr>
                <a:xfrm>
                  <a:off x="3634370" y="3327028"/>
                  <a:ext cx="252000" cy="252000"/>
                </a:xfrm>
                <a:prstGeom prst="ellipse">
                  <a:avLst/>
                </a:prstGeom>
                <a:solidFill>
                  <a:srgbClr val="6B151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84408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61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4567623F-F486-4301-BD34-7F9BA97EF6E4}"/>
                    </a:ext>
                  </a:extLst>
                </p:cNvPr>
                <p:cNvSpPr/>
                <p:nvPr/>
              </p:nvSpPr>
              <p:spPr>
                <a:xfrm>
                  <a:off x="3957661" y="3327028"/>
                  <a:ext cx="252000" cy="252000"/>
                </a:xfrm>
                <a:prstGeom prst="ellipse">
                  <a:avLst/>
                </a:prstGeom>
                <a:solidFill>
                  <a:srgbClr val="E23333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84408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61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Oval 76">
                  <a:extLst>
                    <a:ext uri="{FF2B5EF4-FFF2-40B4-BE49-F238E27FC236}">
                      <a16:creationId xmlns:a16="http://schemas.microsoft.com/office/drawing/2014/main" id="{96DA203A-C5F9-4858-9428-F3C03EFEADD6}"/>
                    </a:ext>
                  </a:extLst>
                </p:cNvPr>
                <p:cNvSpPr/>
                <p:nvPr/>
              </p:nvSpPr>
              <p:spPr>
                <a:xfrm>
                  <a:off x="4280952" y="3327028"/>
                  <a:ext cx="252000" cy="252000"/>
                </a:xfrm>
                <a:prstGeom prst="ellipse">
                  <a:avLst/>
                </a:prstGeom>
                <a:solidFill>
                  <a:srgbClr val="FF9994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84408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61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Oval 77">
                  <a:extLst>
                    <a:ext uri="{FF2B5EF4-FFF2-40B4-BE49-F238E27FC236}">
                      <a16:creationId xmlns:a16="http://schemas.microsoft.com/office/drawing/2014/main" id="{E7292132-5507-4830-B591-C100B8DF4935}"/>
                    </a:ext>
                  </a:extLst>
                </p:cNvPr>
                <p:cNvSpPr/>
                <p:nvPr/>
              </p:nvSpPr>
              <p:spPr>
                <a:xfrm>
                  <a:off x="3634370" y="3632414"/>
                  <a:ext cx="252000" cy="252000"/>
                </a:xfrm>
                <a:prstGeom prst="ellipse">
                  <a:avLst/>
                </a:prstGeom>
                <a:solidFill>
                  <a:srgbClr val="B22A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84408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61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08DB07A6-2958-4D63-9B0B-23861AA384F9}"/>
                    </a:ext>
                  </a:extLst>
                </p:cNvPr>
                <p:cNvSpPr/>
                <p:nvPr/>
              </p:nvSpPr>
              <p:spPr>
                <a:xfrm>
                  <a:off x="3957661" y="3632414"/>
                  <a:ext cx="252000" cy="252000"/>
                </a:xfrm>
                <a:prstGeom prst="ellipse">
                  <a:avLst/>
                </a:prstGeom>
                <a:solidFill>
                  <a:srgbClr val="EF5829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84408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61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Oval 79">
                  <a:extLst>
                    <a:ext uri="{FF2B5EF4-FFF2-40B4-BE49-F238E27FC236}">
                      <a16:creationId xmlns:a16="http://schemas.microsoft.com/office/drawing/2014/main" id="{29EB1941-4569-4E92-B379-1C06D87172F0}"/>
                    </a:ext>
                  </a:extLst>
                </p:cNvPr>
                <p:cNvSpPr/>
                <p:nvPr/>
              </p:nvSpPr>
              <p:spPr>
                <a:xfrm>
                  <a:off x="4280952" y="3632414"/>
                  <a:ext cx="252000" cy="252000"/>
                </a:xfrm>
                <a:prstGeom prst="ellipse">
                  <a:avLst/>
                </a:prstGeom>
                <a:solidFill>
                  <a:srgbClr val="FF7733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84408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61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Oval 80">
                  <a:extLst>
                    <a:ext uri="{FF2B5EF4-FFF2-40B4-BE49-F238E27FC236}">
                      <a16:creationId xmlns:a16="http://schemas.microsoft.com/office/drawing/2014/main" id="{23DA19BE-2520-4DCC-A2DE-C5C10BA1F57E}"/>
                    </a:ext>
                  </a:extLst>
                </p:cNvPr>
                <p:cNvSpPr/>
                <p:nvPr/>
              </p:nvSpPr>
              <p:spPr>
                <a:xfrm>
                  <a:off x="3634370" y="3937800"/>
                  <a:ext cx="252000" cy="252000"/>
                </a:xfrm>
                <a:prstGeom prst="ellipse">
                  <a:avLst/>
                </a:prstGeom>
                <a:solidFill>
                  <a:srgbClr val="003B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84408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61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Oval 81">
                  <a:extLst>
                    <a:ext uri="{FF2B5EF4-FFF2-40B4-BE49-F238E27FC236}">
                      <a16:creationId xmlns:a16="http://schemas.microsoft.com/office/drawing/2014/main" id="{DA39C734-DE95-47ED-89DF-CA5A42C35FC5}"/>
                    </a:ext>
                  </a:extLst>
                </p:cNvPr>
                <p:cNvSpPr/>
                <p:nvPr/>
              </p:nvSpPr>
              <p:spPr>
                <a:xfrm>
                  <a:off x="3957661" y="3937800"/>
                  <a:ext cx="252000" cy="252000"/>
                </a:xfrm>
                <a:prstGeom prst="ellipse">
                  <a:avLst/>
                </a:prstGeom>
                <a:solidFill>
                  <a:srgbClr val="0074B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84408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61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Oval 82">
                  <a:extLst>
                    <a:ext uri="{FF2B5EF4-FFF2-40B4-BE49-F238E27FC236}">
                      <a16:creationId xmlns:a16="http://schemas.microsoft.com/office/drawing/2014/main" id="{8B041319-A91E-4E27-8E67-11462447BF26}"/>
                    </a:ext>
                  </a:extLst>
                </p:cNvPr>
                <p:cNvSpPr/>
                <p:nvPr/>
              </p:nvSpPr>
              <p:spPr>
                <a:xfrm>
                  <a:off x="4280952" y="3937800"/>
                  <a:ext cx="252000" cy="252000"/>
                </a:xfrm>
                <a:prstGeom prst="ellipse">
                  <a:avLst/>
                </a:prstGeom>
                <a:solidFill>
                  <a:srgbClr val="3EBA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84408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61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Oval 83">
                  <a:extLst>
                    <a:ext uri="{FF2B5EF4-FFF2-40B4-BE49-F238E27FC236}">
                      <a16:creationId xmlns:a16="http://schemas.microsoft.com/office/drawing/2014/main" id="{D5E9FD08-3A35-498D-98DA-3F823BF96BE0}"/>
                    </a:ext>
                  </a:extLst>
                </p:cNvPr>
                <p:cNvSpPr/>
                <p:nvPr/>
              </p:nvSpPr>
              <p:spPr>
                <a:xfrm>
                  <a:off x="3634370" y="4243186"/>
                  <a:ext cx="252000" cy="252000"/>
                </a:xfrm>
                <a:prstGeom prst="ellipse">
                  <a:avLst/>
                </a:prstGeom>
                <a:solidFill>
                  <a:srgbClr val="6B6F77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84408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61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Oval 84">
                  <a:extLst>
                    <a:ext uri="{FF2B5EF4-FFF2-40B4-BE49-F238E27FC236}">
                      <a16:creationId xmlns:a16="http://schemas.microsoft.com/office/drawing/2014/main" id="{0E47A2A8-2199-42DC-8EEA-3E7051D0FC10}"/>
                    </a:ext>
                  </a:extLst>
                </p:cNvPr>
                <p:cNvSpPr/>
                <p:nvPr/>
              </p:nvSpPr>
              <p:spPr>
                <a:xfrm>
                  <a:off x="3957661" y="4243186"/>
                  <a:ext cx="252000" cy="252000"/>
                </a:xfrm>
                <a:prstGeom prst="ellipse">
                  <a:avLst/>
                </a:prstGeom>
                <a:solidFill>
                  <a:srgbClr val="898D93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84408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61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Oval 85">
                  <a:extLst>
                    <a:ext uri="{FF2B5EF4-FFF2-40B4-BE49-F238E27FC236}">
                      <a16:creationId xmlns:a16="http://schemas.microsoft.com/office/drawing/2014/main" id="{0C008736-B06F-4590-B990-13D285AFC5EE}"/>
                    </a:ext>
                  </a:extLst>
                </p:cNvPr>
                <p:cNvSpPr/>
                <p:nvPr/>
              </p:nvSpPr>
              <p:spPr>
                <a:xfrm>
                  <a:off x="4280952" y="4243186"/>
                  <a:ext cx="252000" cy="252000"/>
                </a:xfrm>
                <a:prstGeom prst="ellipse">
                  <a:avLst/>
                </a:prstGeom>
                <a:solidFill>
                  <a:srgbClr val="9B9DA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84408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61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Oval 86">
                  <a:extLst>
                    <a:ext uri="{FF2B5EF4-FFF2-40B4-BE49-F238E27FC236}">
                      <a16:creationId xmlns:a16="http://schemas.microsoft.com/office/drawing/2014/main" id="{D1F816A1-BF2B-4D07-B6E7-FCB5EDA8D094}"/>
                    </a:ext>
                  </a:extLst>
                </p:cNvPr>
                <p:cNvSpPr/>
                <p:nvPr/>
              </p:nvSpPr>
              <p:spPr>
                <a:xfrm>
                  <a:off x="4604243" y="3937800"/>
                  <a:ext cx="252000" cy="252000"/>
                </a:xfrm>
                <a:prstGeom prst="ellipse">
                  <a:avLst/>
                </a:prstGeom>
                <a:solidFill>
                  <a:srgbClr val="B6F0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84408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61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Oval 87">
                  <a:extLst>
                    <a:ext uri="{FF2B5EF4-FFF2-40B4-BE49-F238E27FC236}">
                      <a16:creationId xmlns:a16="http://schemas.microsoft.com/office/drawing/2014/main" id="{18EF3A9E-C6A3-4D02-B5F2-E951AA884FBA}"/>
                    </a:ext>
                  </a:extLst>
                </p:cNvPr>
                <p:cNvSpPr/>
                <p:nvPr/>
              </p:nvSpPr>
              <p:spPr>
                <a:xfrm>
                  <a:off x="4604243" y="4243186"/>
                  <a:ext cx="252000" cy="252000"/>
                </a:xfrm>
                <a:prstGeom prst="ellipse">
                  <a:avLst/>
                </a:prstGeom>
                <a:solidFill>
                  <a:srgbClr val="BEBDC9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84408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61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</p:grp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D751FE5C-2D04-0091-B1E9-B51AD65904BD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7597318" y="516313"/>
            <a:ext cx="1174725" cy="31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449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5" r:id="rId2"/>
    <p:sldLayoutId id="2147483725" r:id="rId3"/>
    <p:sldLayoutId id="2147483726" r:id="rId4"/>
    <p:sldLayoutId id="2147483727" r:id="rId5"/>
  </p:sldLayoutIdLst>
  <p:txStyles>
    <p:titleStyle>
      <a:lvl1pPr algn="l" defTabSz="844083" rtl="0" eaLnBrk="1" latinLnBrk="0" hangingPunct="1">
        <a:lnSpc>
          <a:spcPct val="90000"/>
        </a:lnSpc>
        <a:spcBef>
          <a:spcPct val="0"/>
        </a:spcBef>
        <a:buNone/>
        <a:defRPr sz="2585" b="0" kern="1200">
          <a:solidFill>
            <a:srgbClr val="2552A3"/>
          </a:solidFill>
          <a:latin typeface="+mn-lt"/>
          <a:ea typeface="+mj-ea"/>
          <a:cs typeface="+mj-cs"/>
        </a:defRPr>
      </a:lvl1pPr>
    </p:titleStyle>
    <p:bodyStyle>
      <a:lvl1pPr marL="0" indent="0" algn="l" defTabSz="844083" rtl="0" eaLnBrk="1" latinLnBrk="0" hangingPunct="1">
        <a:lnSpc>
          <a:spcPct val="100000"/>
        </a:lnSpc>
        <a:spcBef>
          <a:spcPts val="0"/>
        </a:spcBef>
        <a:spcAft>
          <a:spcPts val="554"/>
        </a:spcAft>
        <a:buFontTx/>
        <a:buNone/>
        <a:defRPr sz="831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844083" rtl="0" eaLnBrk="1" latinLnBrk="0" hangingPunct="1">
        <a:lnSpc>
          <a:spcPct val="100000"/>
        </a:lnSpc>
        <a:spcBef>
          <a:spcPts val="0"/>
        </a:spcBef>
        <a:spcAft>
          <a:spcPts val="554"/>
        </a:spcAft>
        <a:buFontTx/>
        <a:buNone/>
        <a:defRPr sz="831" kern="1200">
          <a:solidFill>
            <a:schemeClr val="tx2"/>
          </a:solidFill>
          <a:latin typeface="+mn-lt"/>
          <a:ea typeface="+mn-ea"/>
          <a:cs typeface="+mn-cs"/>
        </a:defRPr>
      </a:lvl2pPr>
      <a:lvl3pPr marL="199390" indent="-199390" algn="l" defTabSz="844083" rtl="0" eaLnBrk="1" latinLnBrk="0" hangingPunct="1">
        <a:lnSpc>
          <a:spcPct val="100000"/>
        </a:lnSpc>
        <a:spcBef>
          <a:spcPts val="0"/>
        </a:spcBef>
        <a:spcAft>
          <a:spcPts val="554"/>
        </a:spcAft>
        <a:buClr>
          <a:schemeClr val="tx2"/>
        </a:buClr>
        <a:buFont typeface="Arial" panose="020B0604020202020204" pitchFamily="34" charset="0"/>
        <a:buChar char="—"/>
        <a:defRPr sz="831" kern="1200">
          <a:solidFill>
            <a:schemeClr val="tx2"/>
          </a:solidFill>
          <a:latin typeface="+mn-lt"/>
          <a:ea typeface="+mn-ea"/>
          <a:cs typeface="+mn-cs"/>
        </a:defRPr>
      </a:lvl3pPr>
      <a:lvl4pPr marL="332316" indent="-132926" algn="l" defTabSz="844083" rtl="0" eaLnBrk="1" latinLnBrk="0" hangingPunct="1">
        <a:lnSpc>
          <a:spcPct val="100000"/>
        </a:lnSpc>
        <a:spcBef>
          <a:spcPts val="0"/>
        </a:spcBef>
        <a:spcAft>
          <a:spcPts val="554"/>
        </a:spcAft>
        <a:buClr>
          <a:schemeClr val="tx2"/>
        </a:buClr>
        <a:buFont typeface="Arial" panose="020B0604020202020204" pitchFamily="34" charset="0"/>
        <a:buChar char="-"/>
        <a:defRPr sz="831" kern="1200">
          <a:solidFill>
            <a:schemeClr val="tx2"/>
          </a:solidFill>
          <a:latin typeface="+mn-lt"/>
          <a:ea typeface="+mn-ea"/>
          <a:cs typeface="+mn-cs"/>
        </a:defRPr>
      </a:lvl4pPr>
      <a:lvl5pPr marL="531706" indent="-199390" algn="l" defTabSz="844083" rtl="0" eaLnBrk="1" latinLnBrk="0" hangingPunct="1">
        <a:lnSpc>
          <a:spcPct val="100000"/>
        </a:lnSpc>
        <a:spcBef>
          <a:spcPts val="0"/>
        </a:spcBef>
        <a:spcAft>
          <a:spcPts val="554"/>
        </a:spcAft>
        <a:buClr>
          <a:schemeClr val="tx2"/>
        </a:buClr>
        <a:buFont typeface="Arial" panose="020B0604020202020204" pitchFamily="34" charset="0"/>
        <a:buChar char="—"/>
        <a:defRPr sz="831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013564" indent="-212682" algn="l" defTabSz="844083" rtl="0" eaLnBrk="1" latinLnBrk="0" hangingPunct="1">
        <a:lnSpc>
          <a:spcPct val="100000"/>
        </a:lnSpc>
        <a:spcBef>
          <a:spcPts val="0"/>
        </a:spcBef>
        <a:spcAft>
          <a:spcPts val="554"/>
        </a:spcAft>
        <a:buClr>
          <a:schemeClr val="tx2"/>
        </a:buClr>
        <a:buFont typeface="Arial" panose="020B0604020202020204" pitchFamily="34" charset="0"/>
        <a:buChar char="-"/>
        <a:defRPr sz="831" kern="1200">
          <a:solidFill>
            <a:schemeClr val="tx2"/>
          </a:solidFill>
          <a:latin typeface="+mn-lt"/>
          <a:ea typeface="+mn-ea"/>
          <a:cs typeface="+mn-cs"/>
        </a:defRPr>
      </a:lvl6pPr>
      <a:lvl7pPr marL="1266124" indent="-262530" algn="l" defTabSz="844083" rtl="0" eaLnBrk="1" latinLnBrk="0" hangingPunct="1">
        <a:lnSpc>
          <a:spcPct val="100000"/>
        </a:lnSpc>
        <a:spcBef>
          <a:spcPts val="0"/>
        </a:spcBef>
        <a:spcAft>
          <a:spcPts val="554"/>
        </a:spcAft>
        <a:buClr>
          <a:schemeClr val="tx2"/>
        </a:buClr>
        <a:buFont typeface="Arial" panose="020B0604020202020204" pitchFamily="34" charset="0"/>
        <a:buChar char="—"/>
        <a:defRPr sz="831" kern="1200">
          <a:solidFill>
            <a:schemeClr val="tx2"/>
          </a:solidFill>
          <a:latin typeface="+mn-lt"/>
          <a:ea typeface="+mn-ea"/>
          <a:cs typeface="+mn-cs"/>
        </a:defRPr>
      </a:lvl7pPr>
      <a:lvl8pPr marL="1518684" indent="-211021" algn="l" defTabSz="844083" rtl="0" eaLnBrk="1" latinLnBrk="0" hangingPunct="1">
        <a:lnSpc>
          <a:spcPct val="100000"/>
        </a:lnSpc>
        <a:spcBef>
          <a:spcPts val="0"/>
        </a:spcBef>
        <a:spcAft>
          <a:spcPts val="554"/>
        </a:spcAft>
        <a:buClr>
          <a:schemeClr val="tx2"/>
        </a:buClr>
        <a:buFont typeface="Arial" panose="020B0604020202020204" pitchFamily="34" charset="0"/>
        <a:buChar char="-"/>
        <a:defRPr sz="831" kern="1200">
          <a:solidFill>
            <a:schemeClr val="tx2"/>
          </a:solidFill>
          <a:latin typeface="+mn-lt"/>
          <a:ea typeface="+mn-ea"/>
          <a:cs typeface="+mn-cs"/>
        </a:defRPr>
      </a:lvl8pPr>
      <a:lvl9pPr marL="3587351" indent="-211021" algn="l" defTabSz="844083" rtl="0" eaLnBrk="1" latinLnBrk="0" hangingPunct="1">
        <a:lnSpc>
          <a:spcPct val="90000"/>
        </a:lnSpc>
        <a:spcBef>
          <a:spcPts val="461"/>
        </a:spcBef>
        <a:buFont typeface="Arial" panose="020B0604020202020204" pitchFamily="34" charset="0"/>
        <a:buChar char="•"/>
        <a:defRPr sz="16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44083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1pPr>
      <a:lvl2pPr marL="422042" algn="l" defTabSz="844083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52" userDrawn="1">
          <p15:clr>
            <a:srgbClr val="F26B43"/>
          </p15:clr>
        </p15:guide>
        <p15:guide id="2" pos="200" userDrawn="1">
          <p15:clr>
            <a:srgbClr val="F26B43"/>
          </p15:clr>
        </p15:guide>
        <p15:guide id="3" pos="5560" userDrawn="1">
          <p15:clr>
            <a:srgbClr val="F26B43"/>
          </p15:clr>
        </p15:guide>
        <p15:guide id="4" orient="horz" pos="550" userDrawn="1">
          <p15:clr>
            <a:srgbClr val="F26B43"/>
          </p15:clr>
        </p15:guide>
        <p15:guide id="6" orient="horz" pos="278" userDrawn="1">
          <p15:clr>
            <a:srgbClr val="F26B43"/>
          </p15:clr>
        </p15:guide>
        <p15:guide id="7" orient="horz" pos="822" userDrawn="1">
          <p15:clr>
            <a:srgbClr val="F26B43"/>
          </p15:clr>
        </p15:guide>
        <p15:guide id="8" pos="2825" userDrawn="1">
          <p15:clr>
            <a:srgbClr val="F26B43"/>
          </p15:clr>
        </p15:guide>
        <p15:guide id="9" pos="2935" userDrawn="1">
          <p15:clr>
            <a:srgbClr val="F26B43"/>
          </p15:clr>
        </p15:guide>
        <p15:guide id="10" orient="horz" pos="406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4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.jp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openxmlformats.org/officeDocument/2006/relationships/image" Target="../media/image4.jpg"/><Relationship Id="rId21" Type="http://schemas.openxmlformats.org/officeDocument/2006/relationships/image" Target="../media/image40.jpeg"/><Relationship Id="rId7" Type="http://schemas.openxmlformats.org/officeDocument/2006/relationships/image" Target="../media/image26.png"/><Relationship Id="rId12" Type="http://schemas.openxmlformats.org/officeDocument/2006/relationships/image" Target="../media/image31.jpeg"/><Relationship Id="rId17" Type="http://schemas.openxmlformats.org/officeDocument/2006/relationships/image" Target="../media/image36.jp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5.jpe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24" Type="http://schemas.openxmlformats.org/officeDocument/2006/relationships/image" Target="../media/image42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23" Type="http://schemas.microsoft.com/office/2007/relationships/hdphoto" Target="../media/hdphoto1.wdp"/><Relationship Id="rId10" Type="http://schemas.openxmlformats.org/officeDocument/2006/relationships/image" Target="../media/image29.png"/><Relationship Id="rId19" Type="http://schemas.openxmlformats.org/officeDocument/2006/relationships/image" Target="../media/image38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Relationship Id="rId22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45.png"/><Relationship Id="rId9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jpeg"/><Relationship Id="rId2" Type="http://schemas.openxmlformats.org/officeDocument/2006/relationships/tags" Target="../tags/tag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.emf"/><Relationship Id="rId11" Type="http://schemas.openxmlformats.org/officeDocument/2006/relationships/image" Target="../media/image9.png"/><Relationship Id="rId5" Type="http://schemas.openxmlformats.org/officeDocument/2006/relationships/oleObject" Target="../embeddings/oleObject3.bin"/><Relationship Id="rId10" Type="http://schemas.openxmlformats.org/officeDocument/2006/relationships/image" Target="../media/image8.jpeg"/><Relationship Id="rId4" Type="http://schemas.openxmlformats.org/officeDocument/2006/relationships/image" Target="../media/image4.jpg"/><Relationship Id="rId9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ujifilm.com/uk/en/healthcare/x-ray/mobile-dr/fdr-nano" TargetMode="External"/><Relationship Id="rId3" Type="http://schemas.openxmlformats.org/officeDocument/2006/relationships/hyperlink" Target="https://alexmed.in.ua/ua/p1660184582-spirometr-spirolab-spo2.html?source=merchant_center&amp;gclid=CjwKCAjwvfmoBhAwEiwAG2tqzKfV87nSwU3mm8v2glVVWPCPKaI_z6GK8eLsPYw9w3NupyqsBXORyBoCciEQAvD_BwE" TargetMode="External"/><Relationship Id="rId7" Type="http://schemas.openxmlformats.org/officeDocument/2006/relationships/hyperlink" Target="file:///D:\byshiv\PROJECTS\ambulance\KP%20Mobi%20DR%20(DR%20Medray)_eng.docx" TargetMode="External"/><Relationship Id="rId2" Type="http://schemas.openxmlformats.org/officeDocument/2006/relationships/hyperlink" Target="https://www.spirometershop.com/p-1387-mir-spirodoc-spirometer-with-pulse-oximeter.aspx#:~:text=With%20an%20optional%20oximetry%20module,%2C%20motion%20analysis%2C%20and%20more.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edray.bg/en/index.php/mobi-dr/" TargetMode="External"/><Relationship Id="rId11" Type="http://schemas.openxmlformats.org/officeDocument/2006/relationships/image" Target="../media/image4.jpg"/><Relationship Id="rId5" Type="http://schemas.openxmlformats.org/officeDocument/2006/relationships/hyperlink" Target="https://www.scientificlabs.co.uk/product/MIC5200#overview" TargetMode="External"/><Relationship Id="rId10" Type="http://schemas.openxmlformats.org/officeDocument/2006/relationships/hyperlink" Target="file:///D:\byshiv\PROJECTS\ambulance\CP%20Versana%20Balance%203_eng.docx" TargetMode="External"/><Relationship Id="rId4" Type="http://schemas.openxmlformats.org/officeDocument/2006/relationships/hyperlink" Target="https://www.leica-microsystems.com/products/light-microscopes/p/leica-dm500/" TargetMode="External"/><Relationship Id="rId9" Type="http://schemas.openxmlformats.org/officeDocument/2006/relationships/hyperlink" Target="https://gehealthcare-ultrasound.com/versana-allround-ultrasound/versana-balance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FEF42078-2A41-97FC-AA5A-9386540342B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8" name="think-cell Slide" r:id="rId4" imgW="395" imgH="396" progId="TCLayout.ActiveDocument.1">
                  <p:embed/>
                </p:oleObj>
              </mc:Choice>
              <mc:Fallback>
                <p:oleObj name="think-cell Slide" r:id="rId4" imgW="395" imgH="39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FEF42078-2A41-97FC-AA5A-9386540342B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C688DFAB-9C32-4A42-AA95-5D402C89C3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8613" y="438150"/>
            <a:ext cx="4735755" cy="1862758"/>
          </a:xfrm>
        </p:spPr>
        <p:txBody>
          <a:bodyPr vert="horz">
            <a:normAutofit/>
          </a:bodyPr>
          <a:lstStyle/>
          <a:p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4DE04B94-AE26-43E5-85B3-8B9244074CF3}"/>
              </a:ext>
            </a:extLst>
          </p:cNvPr>
          <p:cNvSpPr/>
          <p:nvPr/>
        </p:nvSpPr>
        <p:spPr>
          <a:xfrm>
            <a:off x="227920" y="5015025"/>
            <a:ext cx="1451589" cy="45018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847" tIns="49847" rIns="49847" bIns="49847" rtlCol="0" anchor="ctr"/>
          <a:lstStyle/>
          <a:p>
            <a:pPr algn="ctr"/>
            <a:r>
              <a:rPr lang="en-US" sz="1300" b="1" dirty="0">
                <a:solidFill>
                  <a:srgbClr val="FBCF3A"/>
                </a:solidFill>
                <a:latin typeface="Century Gothic" panose="020B0502020202020204" pitchFamily="34" charset="0"/>
              </a:rPr>
              <a:t>November 2023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CC85B4-FFAC-4322-AA84-5FDA71109891}"/>
              </a:ext>
            </a:extLst>
          </p:cNvPr>
          <p:cNvSpPr txBox="1"/>
          <p:nvPr/>
        </p:nvSpPr>
        <p:spPr>
          <a:xfrm>
            <a:off x="1300981" y="3511719"/>
            <a:ext cx="4008664" cy="824593"/>
          </a:xfrm>
          <a:prstGeom prst="rect">
            <a:avLst/>
          </a:prstGeom>
          <a:noFill/>
        </p:spPr>
        <p:txBody>
          <a:bodyPr wrap="square" lIns="54610" tIns="54610" rIns="54610" bIns="54610" rtlCol="0">
            <a:noAutofit/>
          </a:bodyPr>
          <a:lstStyle/>
          <a:p>
            <a:pPr algn="r">
              <a:spcAft>
                <a:spcPts val="600"/>
              </a:spcAft>
            </a:pPr>
            <a:r>
              <a:rPr lang="en-US" sz="3000" b="1" dirty="0" err="1">
                <a:solidFill>
                  <a:schemeClr val="bg1"/>
                </a:solidFill>
                <a:latin typeface="FuturaBookC"/>
                <a:ea typeface="+mj-ea"/>
                <a:cs typeface="+mj-cs"/>
              </a:rPr>
              <a:t>Byshiv</a:t>
            </a:r>
            <a:r>
              <a:rPr lang="en-US" sz="3000" b="1" dirty="0">
                <a:solidFill>
                  <a:schemeClr val="bg1"/>
                </a:solidFill>
                <a:latin typeface="FuturaBookC"/>
                <a:ea typeface="+mj-ea"/>
                <a:cs typeface="+mj-cs"/>
              </a:rPr>
              <a:t> community </a:t>
            </a:r>
            <a:br>
              <a:rPr lang="en-US" sz="3000" b="1" dirty="0">
                <a:solidFill>
                  <a:schemeClr val="bg1"/>
                </a:solidFill>
                <a:latin typeface="FuturaBookC"/>
                <a:ea typeface="+mj-ea"/>
                <a:cs typeface="+mj-cs"/>
              </a:rPr>
            </a:br>
            <a:r>
              <a:rPr lang="en-US" sz="3000" b="1" dirty="0">
                <a:solidFill>
                  <a:schemeClr val="bg1"/>
                </a:solidFill>
                <a:latin typeface="FuturaBookC"/>
                <a:ea typeface="+mj-ea"/>
                <a:cs typeface="+mj-cs"/>
              </a:rPr>
              <a:t>Kyiv region </a:t>
            </a:r>
            <a:br>
              <a:rPr lang="en-US" sz="3000" b="1" dirty="0">
                <a:solidFill>
                  <a:schemeClr val="bg1"/>
                </a:solidFill>
                <a:latin typeface="FuturaBookC"/>
                <a:ea typeface="+mj-ea"/>
                <a:cs typeface="+mj-cs"/>
              </a:rPr>
            </a:br>
            <a:r>
              <a:rPr lang="en-US" sz="3000" b="1" dirty="0">
                <a:solidFill>
                  <a:schemeClr val="bg1"/>
                </a:solidFill>
                <a:latin typeface="FuturaBookC"/>
                <a:ea typeface="+mj-ea"/>
                <a:cs typeface="+mj-cs"/>
              </a:rPr>
              <a:t>Ukraine</a:t>
            </a:r>
            <a:endParaRPr lang="uk-UA" sz="3000" b="1" dirty="0" err="1">
              <a:solidFill>
                <a:schemeClr val="bg1"/>
              </a:solidFill>
              <a:latin typeface="FuturaBookC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061A33-3846-48E3-A0B6-107A69CE3973}"/>
              </a:ext>
            </a:extLst>
          </p:cNvPr>
          <p:cNvSpPr txBox="1"/>
          <p:nvPr/>
        </p:nvSpPr>
        <p:spPr>
          <a:xfrm>
            <a:off x="716308" y="1745431"/>
            <a:ext cx="5178009" cy="1953492"/>
          </a:xfrm>
          <a:prstGeom prst="rect">
            <a:avLst/>
          </a:prstGeom>
          <a:noFill/>
        </p:spPr>
        <p:txBody>
          <a:bodyPr wrap="square" lIns="54610" tIns="54610" rIns="54610" bIns="54610" rtlCol="0">
            <a:noAutofit/>
          </a:bodyPr>
          <a:lstStyle/>
          <a:p>
            <a:pPr>
              <a:spcAft>
                <a:spcPts val="600"/>
              </a:spcAft>
            </a:pPr>
            <a:r>
              <a:rPr lang="en-US" sz="3800" b="1" dirty="0">
                <a:solidFill>
                  <a:schemeClr val="bg1"/>
                </a:solidFill>
                <a:latin typeface="FuturaBookC"/>
                <a:ea typeface="+mj-ea"/>
                <a:cs typeface="+mj-cs"/>
              </a:rPr>
              <a:t>Ambulant clinic enhancement</a:t>
            </a:r>
            <a:endParaRPr lang="uk-UA" sz="3800" b="1" dirty="0" err="1">
              <a:solidFill>
                <a:schemeClr val="bg1"/>
              </a:solidFill>
              <a:latin typeface="FuturaBookC"/>
              <a:ea typeface="+mj-ea"/>
              <a:cs typeface="+mj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8AE5B1-5AD5-4B68-99CC-0AE9AF777EA7}"/>
              </a:ext>
            </a:extLst>
          </p:cNvPr>
          <p:cNvSpPr txBox="1"/>
          <p:nvPr/>
        </p:nvSpPr>
        <p:spPr>
          <a:xfrm>
            <a:off x="725283" y="606296"/>
            <a:ext cx="4754060" cy="1067460"/>
          </a:xfrm>
          <a:prstGeom prst="rect">
            <a:avLst/>
          </a:prstGeom>
          <a:noFill/>
        </p:spPr>
        <p:txBody>
          <a:bodyPr wrap="square" lIns="54610" tIns="54610" rIns="54610" bIns="54610" rtlCol="0">
            <a:noAutofit/>
          </a:bodyPr>
          <a:lstStyle/>
          <a:p>
            <a:pPr>
              <a:spcAft>
                <a:spcPts val="600"/>
              </a:spcAft>
            </a:pPr>
            <a:r>
              <a:rPr lang="en-US" sz="4200" b="1" dirty="0">
                <a:solidFill>
                  <a:schemeClr val="bg1"/>
                </a:solidFill>
                <a:latin typeface="FuturaBookC"/>
                <a:ea typeface="+mj-ea"/>
                <a:cs typeface="+mj-cs"/>
              </a:rPr>
              <a:t>Case to support</a:t>
            </a:r>
            <a:endParaRPr lang="uk-UA" sz="4200" b="1" dirty="0" err="1">
              <a:solidFill>
                <a:schemeClr val="bg1"/>
              </a:solidFill>
              <a:latin typeface="FuturaBookC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365372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5958768B-691F-40F9-A73D-731CF6A35E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9080" y="1"/>
            <a:ext cx="980918" cy="980918"/>
          </a:xfrm>
          <a:prstGeom prst="rect">
            <a:avLst/>
          </a:prstGeom>
        </p:spPr>
      </p:pic>
      <p:sp>
        <p:nvSpPr>
          <p:cNvPr id="2" name="Місце для тексту 1">
            <a:extLst>
              <a:ext uri="{FF2B5EF4-FFF2-40B4-BE49-F238E27FC236}">
                <a16:creationId xmlns:a16="http://schemas.microsoft.com/office/drawing/2014/main" id="{4B076144-52CE-EA31-3B9D-B6F0132F40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4256AE41-EC4C-9F7A-E144-8C2B38414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you ready provide a gift…</a:t>
            </a:r>
            <a:endParaRPr lang="uk-UA" dirty="0"/>
          </a:p>
        </p:txBody>
      </p:sp>
      <p:grpSp>
        <p:nvGrpSpPr>
          <p:cNvPr id="4" name="Группа 8">
            <a:extLst>
              <a:ext uri="{FF2B5EF4-FFF2-40B4-BE49-F238E27FC236}">
                <a16:creationId xmlns:a16="http://schemas.microsoft.com/office/drawing/2014/main" id="{821AFC76-5127-6C9D-961E-20B0BCDED87D}"/>
              </a:ext>
            </a:extLst>
          </p:cNvPr>
          <p:cNvGrpSpPr/>
          <p:nvPr/>
        </p:nvGrpSpPr>
        <p:grpSpPr>
          <a:xfrm>
            <a:off x="374543" y="1545045"/>
            <a:ext cx="884377" cy="608417"/>
            <a:chOff x="279598" y="1308807"/>
            <a:chExt cx="958075" cy="659118"/>
          </a:xfrm>
        </p:grpSpPr>
        <p:sp>
          <p:nvSpPr>
            <p:cNvPr id="5" name="Овал 4">
              <a:extLst>
                <a:ext uri="{FF2B5EF4-FFF2-40B4-BE49-F238E27FC236}">
                  <a16:creationId xmlns:a16="http://schemas.microsoft.com/office/drawing/2014/main" id="{81DB861F-423F-841D-312C-0F48CAD2C4E7}"/>
                </a:ext>
              </a:extLst>
            </p:cNvPr>
            <p:cNvSpPr/>
            <p:nvPr/>
          </p:nvSpPr>
          <p:spPr>
            <a:xfrm>
              <a:off x="335016" y="1308807"/>
              <a:ext cx="566754" cy="56675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9847" tIns="49847" rIns="49847" bIns="49847" rtlCol="0" anchor="ctr"/>
            <a:lstStyle/>
            <a:p>
              <a:pPr algn="ctr"/>
              <a:endParaRPr lang="ru-RU" sz="831" dirty="0">
                <a:solidFill>
                  <a:schemeClr val="bg1"/>
                </a:solidFill>
              </a:endParaRPr>
            </a:p>
          </p:txBody>
        </p:sp>
        <p:sp>
          <p:nvSpPr>
            <p:cNvPr id="6" name="Овал 5">
              <a:extLst>
                <a:ext uri="{FF2B5EF4-FFF2-40B4-BE49-F238E27FC236}">
                  <a16:creationId xmlns:a16="http://schemas.microsoft.com/office/drawing/2014/main" id="{63FA0449-7F10-7A78-2F87-B998057FEBFD}"/>
                </a:ext>
              </a:extLst>
            </p:cNvPr>
            <p:cNvSpPr/>
            <p:nvPr/>
          </p:nvSpPr>
          <p:spPr>
            <a:xfrm>
              <a:off x="279598" y="1401172"/>
              <a:ext cx="958075" cy="566753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9847" tIns="49847" rIns="49847" bIns="49847" rtlCol="0" anchor="ctr"/>
            <a:lstStyle/>
            <a:p>
              <a:pPr algn="ctr"/>
              <a:r>
                <a:rPr lang="en-US" sz="4062" b="1" dirty="0">
                  <a:solidFill>
                    <a:srgbClr val="FBCF3A"/>
                  </a:solidFill>
                  <a:latin typeface="FuturaBookC" panose="04000500000000000000" pitchFamily="82" charset="0"/>
                </a:rPr>
                <a:t>1.</a:t>
              </a:r>
              <a:endParaRPr lang="ru-RU" sz="4062" b="1" dirty="0">
                <a:solidFill>
                  <a:srgbClr val="FBCF3A"/>
                </a:solidFill>
                <a:latin typeface="FuturaBookC" panose="04000500000000000000" pitchFamily="82" charset="0"/>
              </a:endParaRPr>
            </a:p>
          </p:txBody>
        </p:sp>
      </p:grpSp>
      <p:grpSp>
        <p:nvGrpSpPr>
          <p:cNvPr id="7" name="Группа 10">
            <a:extLst>
              <a:ext uri="{FF2B5EF4-FFF2-40B4-BE49-F238E27FC236}">
                <a16:creationId xmlns:a16="http://schemas.microsoft.com/office/drawing/2014/main" id="{55CF243B-E4A1-F9A9-ED00-F892FD8473C6}"/>
              </a:ext>
            </a:extLst>
          </p:cNvPr>
          <p:cNvGrpSpPr/>
          <p:nvPr/>
        </p:nvGrpSpPr>
        <p:grpSpPr>
          <a:xfrm>
            <a:off x="425698" y="2747552"/>
            <a:ext cx="884377" cy="608417"/>
            <a:chOff x="279598" y="1308807"/>
            <a:chExt cx="958075" cy="659118"/>
          </a:xfrm>
        </p:grpSpPr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7A1F69E8-1DDD-6454-8F6B-6C7B1851E1C8}"/>
                </a:ext>
              </a:extLst>
            </p:cNvPr>
            <p:cNvSpPr/>
            <p:nvPr/>
          </p:nvSpPr>
          <p:spPr>
            <a:xfrm>
              <a:off x="335016" y="1308807"/>
              <a:ext cx="566754" cy="56675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9847" tIns="49847" rIns="49847" bIns="49847" rtlCol="0" anchor="ctr"/>
            <a:lstStyle/>
            <a:p>
              <a:pPr algn="ctr"/>
              <a:endParaRPr lang="ru-RU" sz="831" dirty="0">
                <a:solidFill>
                  <a:schemeClr val="bg1"/>
                </a:solidFill>
              </a:endParaRPr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C7B1AE95-597A-4C8E-47CD-409FF1E208AE}"/>
                </a:ext>
              </a:extLst>
            </p:cNvPr>
            <p:cNvSpPr/>
            <p:nvPr/>
          </p:nvSpPr>
          <p:spPr>
            <a:xfrm>
              <a:off x="279598" y="1401171"/>
              <a:ext cx="958075" cy="56675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9847" tIns="49847" rIns="49847" bIns="49847" rtlCol="0" anchor="ctr"/>
            <a:lstStyle/>
            <a:p>
              <a:pPr algn="ctr"/>
              <a:r>
                <a:rPr lang="en-US" sz="4062" b="1" dirty="0">
                  <a:solidFill>
                    <a:srgbClr val="FBCF3A"/>
                  </a:solidFill>
                  <a:latin typeface="FuturaBookC" panose="04000500000000000000" pitchFamily="82" charset="0"/>
                </a:rPr>
                <a:t>2.</a:t>
              </a:r>
              <a:endParaRPr lang="ru-RU" sz="4062" b="1" dirty="0">
                <a:solidFill>
                  <a:srgbClr val="FBCF3A"/>
                </a:solidFill>
                <a:latin typeface="FuturaBookC" panose="04000500000000000000" pitchFamily="82" charset="0"/>
              </a:endParaRPr>
            </a:p>
          </p:txBody>
        </p:sp>
      </p:grpSp>
      <p:sp>
        <p:nvSpPr>
          <p:cNvPr id="13" name="Прямоугольник: скругленные углы 69">
            <a:extLst>
              <a:ext uri="{FF2B5EF4-FFF2-40B4-BE49-F238E27FC236}">
                <a16:creationId xmlns:a16="http://schemas.microsoft.com/office/drawing/2014/main" id="{8C271C2A-241D-0853-2B2D-910D9F1B4AF2}"/>
              </a:ext>
            </a:extLst>
          </p:cNvPr>
          <p:cNvSpPr/>
          <p:nvPr/>
        </p:nvSpPr>
        <p:spPr>
          <a:xfrm>
            <a:off x="324002" y="873137"/>
            <a:ext cx="4247997" cy="291393"/>
          </a:xfrm>
          <a:prstGeom prst="roundRect">
            <a:avLst>
              <a:gd name="adj" fmla="val 50000"/>
            </a:avLst>
          </a:prstGeom>
          <a:solidFill>
            <a:srgbClr val="137E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847" tIns="49847" rIns="49847" bIns="49847" rtlCol="0" anchor="ctr"/>
          <a:lstStyle/>
          <a:p>
            <a:pPr algn="ctr"/>
            <a:r>
              <a:rPr lang="en-US" sz="1400" b="1" dirty="0">
                <a:latin typeface="FuturaBookC" panose="04000500000000000000"/>
              </a:rPr>
              <a:t>… and your gift is less then 1 000 $</a:t>
            </a:r>
            <a:endParaRPr lang="ru-RU" sz="1400" b="1" dirty="0"/>
          </a:p>
        </p:txBody>
      </p:sp>
      <p:sp>
        <p:nvSpPr>
          <p:cNvPr id="14" name="Прямоугольник: скругленные углы 194">
            <a:extLst>
              <a:ext uri="{FF2B5EF4-FFF2-40B4-BE49-F238E27FC236}">
                <a16:creationId xmlns:a16="http://schemas.microsoft.com/office/drawing/2014/main" id="{4C575AA4-B927-09DC-A78F-5CB35E378E80}"/>
              </a:ext>
            </a:extLst>
          </p:cNvPr>
          <p:cNvSpPr/>
          <p:nvPr/>
        </p:nvSpPr>
        <p:spPr>
          <a:xfrm>
            <a:off x="4728939" y="869185"/>
            <a:ext cx="3834850" cy="295346"/>
          </a:xfrm>
          <a:prstGeom prst="roundRect">
            <a:avLst>
              <a:gd name="adj" fmla="val 50000"/>
            </a:avLst>
          </a:prstGeom>
          <a:solidFill>
            <a:srgbClr val="FFC8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847" tIns="49847" rIns="49847" bIns="49847" rtlCol="0" anchor="ctr"/>
          <a:lstStyle/>
          <a:p>
            <a:pPr algn="ctr"/>
            <a:r>
              <a:rPr lang="en-US" sz="1400" b="1" dirty="0">
                <a:latin typeface="FuturaBookC" panose="04000500000000000000"/>
              </a:rPr>
              <a:t>..and your gift is more then 1 000 $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152BE4-AFE1-9B0F-AA70-243507927C34}"/>
              </a:ext>
            </a:extLst>
          </p:cNvPr>
          <p:cNvSpPr txBox="1"/>
          <p:nvPr/>
        </p:nvSpPr>
        <p:spPr>
          <a:xfrm>
            <a:off x="1139606" y="1405390"/>
            <a:ext cx="3363049" cy="815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>
                <a:solidFill>
                  <a:schemeClr val="tx2"/>
                </a:solidFill>
                <a:latin typeface="FuturaBookC" panose="04000500000000000000"/>
              </a:rPr>
              <a:t>Visit our website and donate through </a:t>
            </a:r>
            <a:r>
              <a:rPr lang="en-US" sz="1400" dirty="0" err="1">
                <a:solidFill>
                  <a:schemeClr val="tx2"/>
                </a:solidFill>
                <a:latin typeface="FuturaBookC" panose="04000500000000000000"/>
              </a:rPr>
              <a:t>Donorbox</a:t>
            </a:r>
            <a:r>
              <a:rPr lang="en-US" sz="1400" dirty="0">
                <a:solidFill>
                  <a:schemeClr val="tx2"/>
                </a:solidFill>
                <a:latin typeface="FuturaBookC" panose="04000500000000000000"/>
              </a:rPr>
              <a:t>:</a:t>
            </a:r>
          </a:p>
          <a:p>
            <a:pPr>
              <a:spcAft>
                <a:spcPts val="600"/>
              </a:spcAft>
            </a:pPr>
            <a:r>
              <a:rPr lang="en-US" sz="1400" b="1" dirty="0">
                <a:solidFill>
                  <a:schemeClr val="accent1"/>
                </a:solidFill>
                <a:latin typeface="FuturaBookC" panose="04000500000000000000"/>
              </a:rPr>
              <a:t>https://www.urenew.org/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F5BB2BA-740C-060E-EAC2-CFFCAE1DE593}"/>
              </a:ext>
            </a:extLst>
          </p:cNvPr>
          <p:cNvSpPr txBox="1"/>
          <p:nvPr/>
        </p:nvSpPr>
        <p:spPr>
          <a:xfrm>
            <a:off x="1179343" y="2461858"/>
            <a:ext cx="336304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>
                <a:solidFill>
                  <a:schemeClr val="tx2"/>
                </a:solidFill>
                <a:latin typeface="FuturaBookC" panose="04000500000000000000"/>
              </a:rPr>
              <a:t>Let us know if you want to publicly disclose your gift through our social media by contacting </a:t>
            </a:r>
            <a:r>
              <a:rPr lang="en-US" sz="1400" b="1" dirty="0">
                <a:solidFill>
                  <a:schemeClr val="accent1"/>
                </a:solidFill>
                <a:latin typeface="FuturaBookC" panose="04000500000000000000"/>
              </a:rPr>
              <a:t>avysota@urenew.com.ua</a:t>
            </a:r>
          </a:p>
        </p:txBody>
      </p:sp>
      <p:grpSp>
        <p:nvGrpSpPr>
          <p:cNvPr id="19" name="Группа 8">
            <a:extLst>
              <a:ext uri="{FF2B5EF4-FFF2-40B4-BE49-F238E27FC236}">
                <a16:creationId xmlns:a16="http://schemas.microsoft.com/office/drawing/2014/main" id="{BF508B4A-A56F-D566-9C3E-C001281CBA38}"/>
              </a:ext>
            </a:extLst>
          </p:cNvPr>
          <p:cNvGrpSpPr/>
          <p:nvPr/>
        </p:nvGrpSpPr>
        <p:grpSpPr>
          <a:xfrm>
            <a:off x="4774374" y="1784413"/>
            <a:ext cx="884377" cy="608417"/>
            <a:chOff x="279598" y="1308807"/>
            <a:chExt cx="958075" cy="659118"/>
          </a:xfrm>
        </p:grpSpPr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DA7D6540-469B-6258-5E77-E1BDDBDF7B68}"/>
                </a:ext>
              </a:extLst>
            </p:cNvPr>
            <p:cNvSpPr/>
            <p:nvPr/>
          </p:nvSpPr>
          <p:spPr>
            <a:xfrm>
              <a:off x="335016" y="1308807"/>
              <a:ext cx="566754" cy="56675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9847" tIns="49847" rIns="49847" bIns="49847" rtlCol="0" anchor="ctr"/>
            <a:lstStyle/>
            <a:p>
              <a:pPr algn="ctr"/>
              <a:endParaRPr lang="ru-RU" sz="831" dirty="0">
                <a:solidFill>
                  <a:schemeClr val="bg1"/>
                </a:solidFill>
              </a:endParaRPr>
            </a:p>
          </p:txBody>
        </p:sp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B70FBA02-7F8A-3789-DE58-CE7603D93BBA}"/>
                </a:ext>
              </a:extLst>
            </p:cNvPr>
            <p:cNvSpPr/>
            <p:nvPr/>
          </p:nvSpPr>
          <p:spPr>
            <a:xfrm>
              <a:off x="279598" y="1401171"/>
              <a:ext cx="958075" cy="56675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9847" tIns="49847" rIns="49847" bIns="49847" rtlCol="0" anchor="ctr"/>
            <a:lstStyle/>
            <a:p>
              <a:pPr algn="ctr"/>
              <a:r>
                <a:rPr lang="en-US" sz="4062" b="1" dirty="0">
                  <a:solidFill>
                    <a:srgbClr val="FBCF3A"/>
                  </a:solidFill>
                  <a:latin typeface="FuturaBookC" panose="04000500000000000000" pitchFamily="82" charset="0"/>
                </a:rPr>
                <a:t>1.</a:t>
              </a:r>
              <a:endParaRPr lang="ru-RU" sz="4062" b="1" dirty="0">
                <a:solidFill>
                  <a:srgbClr val="FBCF3A"/>
                </a:solidFill>
                <a:latin typeface="FuturaBookC" panose="04000500000000000000" pitchFamily="82" charset="0"/>
              </a:endParaRPr>
            </a:p>
          </p:txBody>
        </p:sp>
      </p:grpSp>
      <p:grpSp>
        <p:nvGrpSpPr>
          <p:cNvPr id="22" name="Группа 10">
            <a:extLst>
              <a:ext uri="{FF2B5EF4-FFF2-40B4-BE49-F238E27FC236}">
                <a16:creationId xmlns:a16="http://schemas.microsoft.com/office/drawing/2014/main" id="{5712FFB8-3CE2-10DE-A845-55C057AE612A}"/>
              </a:ext>
            </a:extLst>
          </p:cNvPr>
          <p:cNvGrpSpPr/>
          <p:nvPr/>
        </p:nvGrpSpPr>
        <p:grpSpPr>
          <a:xfrm>
            <a:off x="4774374" y="2975252"/>
            <a:ext cx="884377" cy="608417"/>
            <a:chOff x="279598" y="1308807"/>
            <a:chExt cx="958075" cy="659118"/>
          </a:xfrm>
        </p:grpSpPr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D1775C55-BE66-AD5F-CD00-667DAF1F8BE2}"/>
                </a:ext>
              </a:extLst>
            </p:cNvPr>
            <p:cNvSpPr/>
            <p:nvPr/>
          </p:nvSpPr>
          <p:spPr>
            <a:xfrm>
              <a:off x="335016" y="1308807"/>
              <a:ext cx="566754" cy="56675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9847" tIns="49847" rIns="49847" bIns="49847" rtlCol="0" anchor="ctr"/>
            <a:lstStyle/>
            <a:p>
              <a:pPr algn="ctr"/>
              <a:endParaRPr lang="ru-RU" sz="831" dirty="0">
                <a:solidFill>
                  <a:schemeClr val="bg1"/>
                </a:solidFill>
              </a:endParaRPr>
            </a:p>
          </p:txBody>
        </p:sp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039B7881-996A-6B8B-D9F4-5F077EF6801E}"/>
                </a:ext>
              </a:extLst>
            </p:cNvPr>
            <p:cNvSpPr/>
            <p:nvPr/>
          </p:nvSpPr>
          <p:spPr>
            <a:xfrm>
              <a:off x="279598" y="1401171"/>
              <a:ext cx="958075" cy="56675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9847" tIns="49847" rIns="49847" bIns="49847" rtlCol="0" anchor="ctr"/>
            <a:lstStyle/>
            <a:p>
              <a:pPr algn="ctr"/>
              <a:r>
                <a:rPr lang="en-US" sz="4062" b="1" dirty="0">
                  <a:solidFill>
                    <a:srgbClr val="FBCF3A"/>
                  </a:solidFill>
                  <a:latin typeface="FuturaBookC" panose="04000500000000000000" pitchFamily="82" charset="0"/>
                </a:rPr>
                <a:t>2.</a:t>
              </a:r>
              <a:endParaRPr lang="ru-RU" sz="4062" b="1" dirty="0">
                <a:solidFill>
                  <a:srgbClr val="FBCF3A"/>
                </a:solidFill>
                <a:latin typeface="FuturaBookC" panose="04000500000000000000" pitchFamily="82" charset="0"/>
              </a:endParaRP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22ABB41C-EE22-21CA-88F7-3926CEFEFCCD}"/>
              </a:ext>
            </a:extLst>
          </p:cNvPr>
          <p:cNvSpPr txBox="1"/>
          <p:nvPr/>
        </p:nvSpPr>
        <p:spPr>
          <a:xfrm>
            <a:off x="5602217" y="1450801"/>
            <a:ext cx="336304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>
                <a:solidFill>
                  <a:schemeClr val="tx2"/>
                </a:solidFill>
                <a:latin typeface="FuturaBookC" panose="04000500000000000000"/>
              </a:rPr>
              <a:t>Choose the legal entity which is more suitable for your gift: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  <a:latin typeface="FuturaBookC" panose="04000500000000000000"/>
              </a:rPr>
              <a:t>U-RENEW Foundation (Poland)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  <a:latin typeface="FuturaBookC" panose="04000500000000000000"/>
              </a:rPr>
              <a:t>U Renew Public Organization (Ukraine)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9AAE35A-E2E3-98F2-1DE8-56062D992D79}"/>
              </a:ext>
            </a:extLst>
          </p:cNvPr>
          <p:cNvSpPr txBox="1"/>
          <p:nvPr/>
        </p:nvSpPr>
        <p:spPr>
          <a:xfrm>
            <a:off x="5602216" y="2909221"/>
            <a:ext cx="336304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>
                <a:solidFill>
                  <a:schemeClr val="tx2"/>
                </a:solidFill>
                <a:latin typeface="FuturaBookC" panose="04000500000000000000"/>
              </a:rPr>
              <a:t>Contact  Antonina </a:t>
            </a:r>
            <a:r>
              <a:rPr lang="en-US" sz="1400" dirty="0" err="1">
                <a:solidFill>
                  <a:schemeClr val="tx2"/>
                </a:solidFill>
                <a:latin typeface="FuturaBookC" panose="04000500000000000000"/>
              </a:rPr>
              <a:t>Vysota</a:t>
            </a:r>
            <a:r>
              <a:rPr lang="en-US" sz="1400" dirty="0">
                <a:solidFill>
                  <a:schemeClr val="tx2"/>
                </a:solidFill>
                <a:latin typeface="FuturaBookC" panose="04000500000000000000"/>
              </a:rPr>
              <a:t> for gift  agreement signing</a:t>
            </a:r>
          </a:p>
          <a:p>
            <a:pPr>
              <a:spcAft>
                <a:spcPts val="600"/>
              </a:spcAft>
            </a:pPr>
            <a:r>
              <a:rPr lang="en-US" sz="1400" b="1" dirty="0">
                <a:solidFill>
                  <a:schemeClr val="accent1"/>
                </a:solidFill>
                <a:latin typeface="FuturaBookC" panose="04000500000000000000"/>
              </a:rPr>
              <a:t>avysota@urenew.com.ua</a:t>
            </a:r>
            <a:endParaRPr lang="en-US" sz="1400" dirty="0">
              <a:solidFill>
                <a:schemeClr val="tx2"/>
              </a:solidFill>
              <a:latin typeface="FuturaBookC" panose="04000500000000000000"/>
            </a:endParaRPr>
          </a:p>
          <a:p>
            <a:pPr>
              <a:spcAft>
                <a:spcPts val="600"/>
              </a:spcAft>
            </a:pPr>
            <a:endParaRPr lang="en-US" sz="1400" dirty="0">
              <a:solidFill>
                <a:schemeClr val="tx2"/>
              </a:solidFill>
              <a:latin typeface="FuturaBookC" panose="04000500000000000000"/>
            </a:endParaRPr>
          </a:p>
        </p:txBody>
      </p:sp>
      <p:grpSp>
        <p:nvGrpSpPr>
          <p:cNvPr id="45" name="Группа 10">
            <a:extLst>
              <a:ext uri="{FF2B5EF4-FFF2-40B4-BE49-F238E27FC236}">
                <a16:creationId xmlns:a16="http://schemas.microsoft.com/office/drawing/2014/main" id="{F60FBB2B-D7E8-D6EF-4CE7-3061CE92683B}"/>
              </a:ext>
            </a:extLst>
          </p:cNvPr>
          <p:cNvGrpSpPr/>
          <p:nvPr/>
        </p:nvGrpSpPr>
        <p:grpSpPr>
          <a:xfrm>
            <a:off x="4825529" y="4083248"/>
            <a:ext cx="884377" cy="608417"/>
            <a:chOff x="279598" y="1308807"/>
            <a:chExt cx="958075" cy="659118"/>
          </a:xfrm>
        </p:grpSpPr>
        <p:sp>
          <p:nvSpPr>
            <p:cNvPr id="46" name="Овал 45">
              <a:extLst>
                <a:ext uri="{FF2B5EF4-FFF2-40B4-BE49-F238E27FC236}">
                  <a16:creationId xmlns:a16="http://schemas.microsoft.com/office/drawing/2014/main" id="{5958F476-4C9F-57F1-B9F1-831C7D9C888D}"/>
                </a:ext>
              </a:extLst>
            </p:cNvPr>
            <p:cNvSpPr/>
            <p:nvPr/>
          </p:nvSpPr>
          <p:spPr>
            <a:xfrm>
              <a:off x="335016" y="1308807"/>
              <a:ext cx="566754" cy="56675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9847" tIns="49847" rIns="49847" bIns="49847" rtlCol="0" anchor="ctr"/>
            <a:lstStyle/>
            <a:p>
              <a:pPr algn="ctr"/>
              <a:endParaRPr lang="ru-RU" sz="831" dirty="0">
                <a:solidFill>
                  <a:schemeClr val="bg1"/>
                </a:solidFill>
              </a:endParaRPr>
            </a:p>
          </p:txBody>
        </p:sp>
        <p:sp>
          <p:nvSpPr>
            <p:cNvPr id="47" name="Овал 46">
              <a:extLst>
                <a:ext uri="{FF2B5EF4-FFF2-40B4-BE49-F238E27FC236}">
                  <a16:creationId xmlns:a16="http://schemas.microsoft.com/office/drawing/2014/main" id="{D6D1AEC8-72D3-D7BC-DDD5-B067EACA212A}"/>
                </a:ext>
              </a:extLst>
            </p:cNvPr>
            <p:cNvSpPr/>
            <p:nvPr/>
          </p:nvSpPr>
          <p:spPr>
            <a:xfrm>
              <a:off x="279598" y="1401171"/>
              <a:ext cx="958075" cy="56675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9847" tIns="49847" rIns="49847" bIns="49847" rtlCol="0" anchor="ctr"/>
            <a:lstStyle/>
            <a:p>
              <a:pPr algn="ctr"/>
              <a:r>
                <a:rPr lang="en-US" sz="4062" b="1" dirty="0">
                  <a:solidFill>
                    <a:srgbClr val="FBCF3A"/>
                  </a:solidFill>
                  <a:latin typeface="FuturaBookC" panose="04000500000000000000" pitchFamily="82" charset="0"/>
                </a:rPr>
                <a:t>3.</a:t>
              </a:r>
              <a:endParaRPr lang="ru-RU" sz="4062" b="1" dirty="0">
                <a:solidFill>
                  <a:srgbClr val="FBCF3A"/>
                </a:solidFill>
                <a:latin typeface="FuturaBookC" panose="04000500000000000000" pitchFamily="82" charset="0"/>
              </a:endParaRP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42CC1E45-8902-087C-7537-4ABF93E7054D}"/>
              </a:ext>
            </a:extLst>
          </p:cNvPr>
          <p:cNvSpPr txBox="1"/>
          <p:nvPr/>
        </p:nvSpPr>
        <p:spPr>
          <a:xfrm>
            <a:off x="5602216" y="4224513"/>
            <a:ext cx="3363049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>
                <a:solidFill>
                  <a:schemeClr val="tx2"/>
                </a:solidFill>
                <a:latin typeface="FuturaBookC" panose="04000500000000000000"/>
              </a:rPr>
              <a:t>Sign gift agreement, provide a gift</a:t>
            </a:r>
          </a:p>
          <a:p>
            <a:pPr>
              <a:spcAft>
                <a:spcPts val="600"/>
              </a:spcAft>
            </a:pPr>
            <a:endParaRPr lang="en-US" sz="1400" dirty="0">
              <a:solidFill>
                <a:schemeClr val="tx2"/>
              </a:solidFill>
              <a:latin typeface="FuturaBookC" panose="04000500000000000000"/>
            </a:endParaRPr>
          </a:p>
        </p:txBody>
      </p:sp>
      <p:sp>
        <p:nvSpPr>
          <p:cNvPr id="30" name="Прямоугольник: скругленные углы 194">
            <a:extLst>
              <a:ext uri="{FF2B5EF4-FFF2-40B4-BE49-F238E27FC236}">
                <a16:creationId xmlns:a16="http://schemas.microsoft.com/office/drawing/2014/main" id="{4231452C-959A-4E44-AB03-158B58EECEE1}"/>
              </a:ext>
            </a:extLst>
          </p:cNvPr>
          <p:cNvSpPr/>
          <p:nvPr/>
        </p:nvSpPr>
        <p:spPr>
          <a:xfrm>
            <a:off x="530575" y="3791075"/>
            <a:ext cx="3834850" cy="295346"/>
          </a:xfrm>
          <a:prstGeom prst="roundRect">
            <a:avLst>
              <a:gd name="adj" fmla="val 50000"/>
            </a:avLst>
          </a:prstGeom>
          <a:solidFill>
            <a:srgbClr val="FFC8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847" tIns="49847" rIns="49847" bIns="49847" rtlCol="0" anchor="ctr"/>
          <a:lstStyle/>
          <a:p>
            <a:pPr algn="ctr"/>
            <a:r>
              <a:rPr lang="en-US" sz="1400" b="1" dirty="0">
                <a:latin typeface="FuturaBookC" panose="04000500000000000000"/>
              </a:rPr>
              <a:t>... and you are the USA resident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3934117-7340-4D65-8719-399E14A6F66F}"/>
              </a:ext>
            </a:extLst>
          </p:cNvPr>
          <p:cNvSpPr txBox="1"/>
          <p:nvPr/>
        </p:nvSpPr>
        <p:spPr>
          <a:xfrm>
            <a:off x="1260106" y="4258770"/>
            <a:ext cx="336304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>
                <a:solidFill>
                  <a:schemeClr val="tx2"/>
                </a:solidFill>
                <a:latin typeface="FuturaBookC" panose="04000500000000000000"/>
              </a:rPr>
              <a:t>Please keep in mind that our project is fiscally sponsored of the Edward Charles Foundation (501(c)(3) non-profit organization)</a:t>
            </a:r>
            <a:endParaRPr lang="en-US" sz="1400" b="1" dirty="0">
              <a:solidFill>
                <a:schemeClr val="accent1"/>
              </a:solidFill>
              <a:latin typeface="FuturaBookC" panose="04000500000000000000"/>
            </a:endParaRPr>
          </a:p>
        </p:txBody>
      </p:sp>
      <p:grpSp>
        <p:nvGrpSpPr>
          <p:cNvPr id="34" name="Группа 8">
            <a:extLst>
              <a:ext uri="{FF2B5EF4-FFF2-40B4-BE49-F238E27FC236}">
                <a16:creationId xmlns:a16="http://schemas.microsoft.com/office/drawing/2014/main" id="{3F3DC574-BF55-4AC5-824C-8E6A872A0919}"/>
              </a:ext>
            </a:extLst>
          </p:cNvPr>
          <p:cNvGrpSpPr/>
          <p:nvPr/>
        </p:nvGrpSpPr>
        <p:grpSpPr>
          <a:xfrm>
            <a:off x="530575" y="4521527"/>
            <a:ext cx="884377" cy="608417"/>
            <a:chOff x="279598" y="1308807"/>
            <a:chExt cx="958075" cy="659118"/>
          </a:xfrm>
        </p:grpSpPr>
        <p:sp>
          <p:nvSpPr>
            <p:cNvPr id="35" name="Овал 34">
              <a:extLst>
                <a:ext uri="{FF2B5EF4-FFF2-40B4-BE49-F238E27FC236}">
                  <a16:creationId xmlns:a16="http://schemas.microsoft.com/office/drawing/2014/main" id="{875F61ED-37F5-4BB9-A45C-CE4DF18E6B43}"/>
                </a:ext>
              </a:extLst>
            </p:cNvPr>
            <p:cNvSpPr/>
            <p:nvPr/>
          </p:nvSpPr>
          <p:spPr>
            <a:xfrm>
              <a:off x="335016" y="1308807"/>
              <a:ext cx="566754" cy="56675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9847" tIns="49847" rIns="49847" bIns="49847" rtlCol="0" anchor="ctr"/>
            <a:lstStyle/>
            <a:p>
              <a:pPr algn="ctr"/>
              <a:endParaRPr lang="ru-RU" sz="831" dirty="0">
                <a:solidFill>
                  <a:schemeClr val="bg1"/>
                </a:solidFill>
              </a:endParaRPr>
            </a:p>
          </p:txBody>
        </p:sp>
        <p:sp>
          <p:nvSpPr>
            <p:cNvPr id="36" name="Овал 35">
              <a:extLst>
                <a:ext uri="{FF2B5EF4-FFF2-40B4-BE49-F238E27FC236}">
                  <a16:creationId xmlns:a16="http://schemas.microsoft.com/office/drawing/2014/main" id="{AE498C7B-6F63-4ADC-ABFD-D44F289714A6}"/>
                </a:ext>
              </a:extLst>
            </p:cNvPr>
            <p:cNvSpPr/>
            <p:nvPr/>
          </p:nvSpPr>
          <p:spPr>
            <a:xfrm>
              <a:off x="279598" y="1401171"/>
              <a:ext cx="958075" cy="56675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9847" tIns="49847" rIns="49847" bIns="49847" rtlCol="0" anchor="ctr"/>
            <a:lstStyle/>
            <a:p>
              <a:pPr algn="ctr"/>
              <a:r>
                <a:rPr lang="en-US" sz="4062" b="1" dirty="0">
                  <a:solidFill>
                    <a:srgbClr val="FBCF3A"/>
                  </a:solidFill>
                  <a:latin typeface="FuturaBookC" panose="04000500000000000000" pitchFamily="82" charset="0"/>
                </a:rPr>
                <a:t>1.</a:t>
              </a:r>
              <a:endParaRPr lang="ru-RU" sz="4062" b="1" dirty="0">
                <a:solidFill>
                  <a:srgbClr val="FBCF3A"/>
                </a:solidFill>
                <a:latin typeface="FuturaBookC" panose="04000500000000000000" pitchFamily="82" charset="0"/>
              </a:endParaRPr>
            </a:p>
          </p:txBody>
        </p:sp>
      </p:grpSp>
      <p:sp>
        <p:nvSpPr>
          <p:cNvPr id="17" name="Прямокутник: округлені кути 16">
            <a:extLst>
              <a:ext uri="{FF2B5EF4-FFF2-40B4-BE49-F238E27FC236}">
                <a16:creationId xmlns:a16="http://schemas.microsoft.com/office/drawing/2014/main" id="{67B8CD03-50F6-4355-88E0-F07B0E0386FD}"/>
              </a:ext>
            </a:extLst>
          </p:cNvPr>
          <p:cNvSpPr/>
          <p:nvPr/>
        </p:nvSpPr>
        <p:spPr>
          <a:xfrm>
            <a:off x="2239347" y="5533053"/>
            <a:ext cx="4889241" cy="335427"/>
          </a:xfrm>
          <a:prstGeom prst="roundRect">
            <a:avLst/>
          </a:prstGeom>
          <a:solidFill>
            <a:srgbClr val="E4E4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/>
            <a:r>
              <a:rPr lang="en-US" sz="1400" b="1" dirty="0">
                <a:solidFill>
                  <a:schemeClr val="tx2"/>
                </a:solidFill>
                <a:latin typeface="FuturaBookC" panose="04000500000000000000"/>
              </a:rPr>
              <a:t>Follow-up the project status through our social media</a:t>
            </a:r>
          </a:p>
        </p:txBody>
      </p:sp>
    </p:spTree>
    <p:extLst>
      <p:ext uri="{BB962C8B-B14F-4D97-AF65-F5344CB8AC3E}">
        <p14:creationId xmlns:p14="http://schemas.microsoft.com/office/powerpoint/2010/main" val="16046124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96684681-9A71-BAC2-33F3-38B167E65CD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1" name="think-cell Slide" r:id="rId4" imgW="395" imgH="396" progId="TCLayout.ActiveDocument.1">
                  <p:embed/>
                </p:oleObj>
              </mc:Choice>
              <mc:Fallback>
                <p:oleObj name="think-cell Slide" r:id="rId4" imgW="395" imgH="39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96684681-9A71-BAC2-33F3-38B167E65CD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5BF88A4F-4DD8-4B61-858F-40F6E327A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3" y="438163"/>
            <a:ext cx="7218072" cy="434975"/>
          </a:xfrm>
        </p:spPr>
        <p:txBody>
          <a:bodyPr vert="horz"/>
          <a:lstStyle/>
          <a:p>
            <a:r>
              <a:rPr lang="en-US" dirty="0"/>
              <a:t>URenew Mission and Values</a:t>
            </a:r>
            <a:endParaRPr lang="ru-RU" dirty="0"/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E4DF9126-F8A3-4269-BFA3-25EB3EF2C95C}"/>
              </a:ext>
            </a:extLst>
          </p:cNvPr>
          <p:cNvSpPr/>
          <p:nvPr/>
        </p:nvSpPr>
        <p:spPr>
          <a:xfrm>
            <a:off x="323988" y="2586207"/>
            <a:ext cx="3613530" cy="232616"/>
          </a:xfrm>
          <a:prstGeom prst="rect">
            <a:avLst/>
          </a:prstGeom>
          <a:solidFill>
            <a:srgbClr val="FBCF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FuturaBookC" panose="04000500000000000000" pitchFamily="82" charset="0"/>
              </a:rPr>
              <a:t>Our Mission</a:t>
            </a:r>
            <a:r>
              <a:rPr lang="uk-UA" sz="1400" b="1" dirty="0">
                <a:solidFill>
                  <a:schemeClr val="bg1"/>
                </a:solidFill>
                <a:latin typeface="FuturaBookC" panose="04000500000000000000" pitchFamily="82" charset="0"/>
              </a:rPr>
              <a:t> </a:t>
            </a:r>
            <a:r>
              <a:rPr lang="en-US" sz="1400" b="1" dirty="0">
                <a:solidFill>
                  <a:schemeClr val="bg1"/>
                </a:solidFill>
                <a:latin typeface="FuturaBookC" panose="04000500000000000000" pitchFamily="82" charset="0"/>
              </a:rPr>
              <a:t>and Vision</a:t>
            </a:r>
          </a:p>
        </p:txBody>
      </p:sp>
      <p:sp>
        <p:nvSpPr>
          <p:cNvPr id="20" name="Rectangle 3">
            <a:extLst>
              <a:ext uri="{FF2B5EF4-FFF2-40B4-BE49-F238E27FC236}">
                <a16:creationId xmlns:a16="http://schemas.microsoft.com/office/drawing/2014/main" id="{757A6E16-BE9C-4C89-A9CE-3566A13374C1}"/>
              </a:ext>
            </a:extLst>
          </p:cNvPr>
          <p:cNvSpPr/>
          <p:nvPr/>
        </p:nvSpPr>
        <p:spPr>
          <a:xfrm>
            <a:off x="4208106" y="2586207"/>
            <a:ext cx="4673174" cy="232616"/>
          </a:xfrm>
          <a:prstGeom prst="rect">
            <a:avLst/>
          </a:prstGeom>
          <a:solidFill>
            <a:srgbClr val="137EC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FuturaBookC" panose="04000500000000000000" pitchFamily="82" charset="0"/>
              </a:rPr>
              <a:t>Our Values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526F894-5283-C74E-C5C2-439DFCA75E5F}"/>
              </a:ext>
            </a:extLst>
          </p:cNvPr>
          <p:cNvSpPr/>
          <p:nvPr/>
        </p:nvSpPr>
        <p:spPr>
          <a:xfrm>
            <a:off x="323988" y="1110330"/>
            <a:ext cx="8596620" cy="1138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b="1" dirty="0" err="1">
                <a:solidFill>
                  <a:schemeClr val="tx1"/>
                </a:solidFill>
                <a:latin typeface="FuturaBookC" panose="04000500000000000000"/>
              </a:rPr>
              <a:t>URenew</a:t>
            </a:r>
            <a:r>
              <a:rPr lang="en-US" sz="1400" b="1" dirty="0">
                <a:solidFill>
                  <a:schemeClr val="tx1"/>
                </a:solidFill>
                <a:latin typeface="FuturaBookC" panose="04000500000000000000"/>
              </a:rPr>
              <a:t> platform was launched </a:t>
            </a:r>
            <a:r>
              <a:rPr lang="en-US" sz="1400" dirty="0">
                <a:solidFill>
                  <a:schemeClr val="tx1"/>
                </a:solidFill>
                <a:latin typeface="FuturaBookC" panose="04000500000000000000"/>
              </a:rPr>
              <a:t>by world fellowship</a:t>
            </a:r>
            <a:r>
              <a:rPr lang="en-US" sz="1400" b="1" dirty="0">
                <a:solidFill>
                  <a:schemeClr val="tx1"/>
                </a:solidFill>
                <a:latin typeface="FuturaBookC" panose="04000500000000000000"/>
              </a:rPr>
              <a:t> to help Ukrainian communities with renewal </a:t>
            </a:r>
            <a:r>
              <a:rPr lang="en-US" sz="1400" dirty="0">
                <a:solidFill>
                  <a:schemeClr val="tx1"/>
                </a:solidFill>
                <a:latin typeface="FuturaBookC" panose="04000500000000000000"/>
              </a:rPr>
              <a:t>after war destruction</a:t>
            </a:r>
            <a:r>
              <a:rPr lang="en-US" sz="1400" b="1" dirty="0">
                <a:solidFill>
                  <a:schemeClr val="tx1"/>
                </a:solidFill>
                <a:latin typeface="FuturaBookC" panose="04000500000000000000"/>
              </a:rPr>
              <a:t>. 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/>
                </a:solidFill>
                <a:latin typeface="FuturaBookC" panose="04000500000000000000"/>
              </a:rPr>
              <a:t>The aim of the project is to help communities to overcome current disaster</a:t>
            </a:r>
            <a:r>
              <a:rPr lang="en-US" sz="1400" dirty="0">
                <a:solidFill>
                  <a:schemeClr val="tx1"/>
                </a:solidFill>
                <a:latin typeface="FuturaBookC" panose="04000500000000000000"/>
              </a:rPr>
              <a:t> bringing best world expertise and urban practice as well as attract funds for reconstruction and development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/>
                </a:solidFill>
                <a:latin typeface="FuturaBookC" panose="04000500000000000000"/>
              </a:rPr>
              <a:t>The pilot area – </a:t>
            </a:r>
            <a:r>
              <a:rPr lang="en-US" sz="1400" b="1" dirty="0" err="1">
                <a:solidFill>
                  <a:schemeClr val="tx1"/>
                </a:solidFill>
                <a:latin typeface="FuturaBookC" panose="04000500000000000000"/>
              </a:rPr>
              <a:t>Byshiv</a:t>
            </a:r>
            <a:r>
              <a:rPr lang="en-US" sz="1400" b="1" dirty="0">
                <a:solidFill>
                  <a:schemeClr val="tx1"/>
                </a:solidFill>
                <a:latin typeface="FuturaBookC" panose="04000500000000000000"/>
              </a:rPr>
              <a:t> community, </a:t>
            </a:r>
            <a:r>
              <a:rPr lang="en-US" sz="1400" dirty="0">
                <a:solidFill>
                  <a:schemeClr val="tx1"/>
                </a:solidFill>
                <a:latin typeface="FuturaBookC" panose="04000500000000000000"/>
              </a:rPr>
              <a:t>Kyiv region, which was significantly damaged after </a:t>
            </a:r>
            <a:r>
              <a:rPr lang="en-US" sz="1400" dirty="0" err="1">
                <a:solidFill>
                  <a:schemeClr val="tx1"/>
                </a:solidFill>
                <a:latin typeface="FuturaBookC" panose="04000500000000000000"/>
              </a:rPr>
              <a:t>russian</a:t>
            </a:r>
            <a:r>
              <a:rPr lang="en-US" sz="1400" dirty="0">
                <a:solidFill>
                  <a:schemeClr val="tx1"/>
                </a:solidFill>
                <a:latin typeface="FuturaBookC" panose="04000500000000000000"/>
              </a:rPr>
              <a:t> occupation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95BADD3D-5ACC-45A2-94FB-455917088C47}"/>
              </a:ext>
            </a:extLst>
          </p:cNvPr>
          <p:cNvSpPr/>
          <p:nvPr/>
        </p:nvSpPr>
        <p:spPr>
          <a:xfrm>
            <a:off x="323988" y="2954733"/>
            <a:ext cx="3613530" cy="30075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rIns="90000" rtlCol="0" anchor="t"/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400" b="1" dirty="0">
                <a:solidFill>
                  <a:srgbClr val="137EC6"/>
                </a:solidFill>
                <a:latin typeface="FuturaBookC" panose="04000500000000000000" pitchFamily="82" charset="0"/>
                <a:cs typeface="Arial" panose="020B0604020202020204" pitchFamily="34" charset="0"/>
              </a:rPr>
              <a:t>Here for the best future!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sz="1400" b="1" dirty="0">
                <a:solidFill>
                  <a:srgbClr val="FFC000"/>
                </a:solidFill>
                <a:latin typeface="FuturaBookC" panose="04000500000000000000" pitchFamily="82" charset="0"/>
                <a:cs typeface="Arial" panose="020B0604020202020204" pitchFamily="34" charset="0"/>
              </a:rPr>
              <a:t>Comfortable and green environment</a:t>
            </a:r>
          </a:p>
          <a:p>
            <a:pPr marL="285750" indent="-285750">
              <a:lnSpc>
                <a:spcPct val="90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FuturaBookC" panose="04000500000000000000" pitchFamily="82" charset="0"/>
                <a:cs typeface="Arial" panose="020B0604020202020204" pitchFamily="34" charset="0"/>
              </a:rPr>
              <a:t>Renew community in accordance with </a:t>
            </a:r>
            <a:r>
              <a:rPr lang="en-US" sz="1400" b="1" dirty="0">
                <a:solidFill>
                  <a:schemeClr val="tx1"/>
                </a:solidFill>
                <a:latin typeface="FuturaBookC" panose="04000500000000000000" pitchFamily="82" charset="0"/>
                <a:cs typeface="Arial" panose="020B0604020202020204" pitchFamily="34" charset="0"/>
              </a:rPr>
              <a:t>best urban </a:t>
            </a:r>
            <a:r>
              <a:rPr lang="en-US" sz="1400" dirty="0">
                <a:solidFill>
                  <a:schemeClr val="tx1"/>
                </a:solidFill>
                <a:latin typeface="FuturaBookC" panose="04000500000000000000" pitchFamily="82" charset="0"/>
                <a:cs typeface="Arial" panose="020B0604020202020204" pitchFamily="34" charset="0"/>
              </a:rPr>
              <a:t>development </a:t>
            </a:r>
            <a:r>
              <a:rPr lang="en-US" sz="1400" b="1" dirty="0">
                <a:solidFill>
                  <a:schemeClr val="tx1"/>
                </a:solidFill>
                <a:latin typeface="FuturaBookC" panose="04000500000000000000" pitchFamily="82" charset="0"/>
                <a:cs typeface="Arial" panose="020B0604020202020204" pitchFamily="34" charset="0"/>
              </a:rPr>
              <a:t>practice</a:t>
            </a:r>
            <a:r>
              <a:rPr lang="en-US" sz="1400" dirty="0">
                <a:solidFill>
                  <a:schemeClr val="tx1"/>
                </a:solidFill>
                <a:latin typeface="FuturaBookC" panose="04000500000000000000" pitchFamily="82" charset="0"/>
                <a:cs typeface="Arial" panose="020B0604020202020204" pitchFamily="34" charset="0"/>
              </a:rPr>
              <a:t> and </a:t>
            </a:r>
            <a:r>
              <a:rPr lang="en-US" sz="1400" b="1" dirty="0">
                <a:solidFill>
                  <a:schemeClr val="tx1"/>
                </a:solidFill>
                <a:latin typeface="FuturaBookC" panose="04000500000000000000" pitchFamily="82" charset="0"/>
                <a:cs typeface="Arial" panose="020B0604020202020204" pitchFamily="34" charset="0"/>
              </a:rPr>
              <a:t>sustainability</a:t>
            </a:r>
            <a:r>
              <a:rPr lang="en-US" sz="1400" dirty="0">
                <a:solidFill>
                  <a:schemeClr val="tx1"/>
                </a:solidFill>
                <a:latin typeface="FuturaBookC" panose="04000500000000000000" pitchFamily="82" charset="0"/>
                <a:cs typeface="Arial" panose="020B0604020202020204" pitchFamily="34" charset="0"/>
              </a:rPr>
              <a:t> requirements</a:t>
            </a:r>
          </a:p>
          <a:p>
            <a:pPr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SzPct val="100000"/>
            </a:pPr>
            <a:r>
              <a:rPr lang="en-US" sz="1400" b="1" dirty="0">
                <a:solidFill>
                  <a:srgbClr val="FFC000"/>
                </a:solidFill>
                <a:latin typeface="FuturaBookC" panose="04000500000000000000" pitchFamily="82" charset="0"/>
                <a:cs typeface="Arial" panose="020B0604020202020204" pitchFamily="34" charset="0"/>
              </a:rPr>
              <a:t>Place of choice for living</a:t>
            </a:r>
          </a:p>
          <a:p>
            <a:pPr marL="285750" indent="-285750">
              <a:lnSpc>
                <a:spcPct val="90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FuturaBookC" panose="04000500000000000000" pitchFamily="82" charset="0"/>
                <a:cs typeface="Arial" panose="020B0604020202020204" pitchFamily="34" charset="0"/>
              </a:rPr>
              <a:t>Ensure long-term community development through boosting </a:t>
            </a:r>
            <a:r>
              <a:rPr lang="en-US" sz="1400" b="1" dirty="0">
                <a:solidFill>
                  <a:schemeClr val="tx1"/>
                </a:solidFill>
                <a:latin typeface="FuturaBookC" panose="04000500000000000000" pitchFamily="82" charset="0"/>
                <a:cs typeface="Arial" panose="020B0604020202020204" pitchFamily="34" charset="0"/>
              </a:rPr>
              <a:t>high</a:t>
            </a:r>
            <a:r>
              <a:rPr lang="en-US" sz="1400" dirty="0">
                <a:solidFill>
                  <a:schemeClr val="tx1"/>
                </a:solidFill>
                <a:latin typeface="FuturaBookC" panose="04000500000000000000" pitchFamily="82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schemeClr val="tx1"/>
                </a:solidFill>
                <a:latin typeface="FuturaBookC" panose="04000500000000000000" pitchFamily="82" charset="0"/>
                <a:cs typeface="Arial" panose="020B0604020202020204" pitchFamily="34" charset="0"/>
              </a:rPr>
              <a:t>quality</a:t>
            </a:r>
            <a:r>
              <a:rPr lang="en-US" sz="1400" dirty="0">
                <a:solidFill>
                  <a:schemeClr val="tx1"/>
                </a:solidFill>
                <a:latin typeface="FuturaBookC" panose="04000500000000000000" pitchFamily="82" charset="0"/>
                <a:cs typeface="Arial" panose="020B0604020202020204" pitchFamily="34" charset="0"/>
              </a:rPr>
              <a:t> medical, education and cultural </a:t>
            </a:r>
            <a:r>
              <a:rPr lang="en-US" sz="1400" b="1" dirty="0">
                <a:solidFill>
                  <a:schemeClr val="tx1"/>
                </a:solidFill>
                <a:latin typeface="FuturaBookC" panose="04000500000000000000" pitchFamily="82" charset="0"/>
                <a:cs typeface="Arial" panose="020B0604020202020204" pitchFamily="34" charset="0"/>
              </a:rPr>
              <a:t>services</a:t>
            </a:r>
            <a:r>
              <a:rPr lang="en-US" sz="1400" dirty="0">
                <a:solidFill>
                  <a:schemeClr val="tx1"/>
                </a:solidFill>
                <a:latin typeface="FuturaBookC" panose="04000500000000000000" pitchFamily="82" charset="0"/>
                <a:cs typeface="Arial" panose="020B0604020202020204" pitchFamily="34" charset="0"/>
              </a:rPr>
              <a:t>, as well as </a:t>
            </a:r>
            <a:r>
              <a:rPr lang="en-US" sz="1400" b="1" dirty="0">
                <a:solidFill>
                  <a:schemeClr val="tx1"/>
                </a:solidFill>
                <a:latin typeface="FuturaBookC" panose="04000500000000000000" pitchFamily="82" charset="0"/>
                <a:cs typeface="Arial" panose="020B0604020202020204" pitchFamily="34" charset="0"/>
              </a:rPr>
              <a:t>inclusive</a:t>
            </a:r>
            <a:r>
              <a:rPr lang="en-US" sz="1400" dirty="0">
                <a:solidFill>
                  <a:schemeClr val="tx1"/>
                </a:solidFill>
                <a:latin typeface="FuturaBookC" panose="04000500000000000000" pitchFamily="82" charset="0"/>
                <a:cs typeface="Arial" panose="020B0604020202020204" pitchFamily="34" charset="0"/>
              </a:rPr>
              <a:t> environment </a:t>
            </a:r>
          </a:p>
          <a:p>
            <a:pPr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SzPct val="100000"/>
            </a:pPr>
            <a:r>
              <a:rPr lang="en-US" sz="1400" b="1" dirty="0">
                <a:solidFill>
                  <a:srgbClr val="FFC000"/>
                </a:solidFill>
                <a:latin typeface="FuturaBookC" panose="04000500000000000000" pitchFamily="82" charset="0"/>
                <a:cs typeface="Arial" panose="020B0604020202020204" pitchFamily="34" charset="0"/>
              </a:rPr>
              <a:t>Wealthy and stable community</a:t>
            </a:r>
          </a:p>
          <a:p>
            <a:pPr marL="285750" indent="-285750">
              <a:lnSpc>
                <a:spcPct val="90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FuturaBookC" panose="04000500000000000000" pitchFamily="82" charset="0"/>
                <a:cs typeface="Arial" panose="020B0604020202020204" pitchFamily="34" charset="0"/>
              </a:rPr>
              <a:t>Create investment opportunities to </a:t>
            </a:r>
            <a:r>
              <a:rPr lang="en-US" sz="1400" b="1" dirty="0">
                <a:solidFill>
                  <a:schemeClr val="tx1"/>
                </a:solidFill>
                <a:latin typeface="FuturaBookC" panose="04000500000000000000" pitchFamily="82" charset="0"/>
                <a:cs typeface="Arial" panose="020B0604020202020204" pitchFamily="34" charset="0"/>
              </a:rPr>
              <a:t>attract business</a:t>
            </a:r>
            <a:r>
              <a:rPr lang="en-US" sz="1400" dirty="0">
                <a:solidFill>
                  <a:schemeClr val="tx1"/>
                </a:solidFill>
                <a:latin typeface="FuturaBookC" panose="04000500000000000000" pitchFamily="82" charset="0"/>
                <a:cs typeface="Arial" panose="020B0604020202020204" pitchFamily="34" charset="0"/>
              </a:rPr>
              <a:t> and </a:t>
            </a:r>
            <a:r>
              <a:rPr lang="en-US" sz="1400" b="1" dirty="0">
                <a:solidFill>
                  <a:schemeClr val="tx1"/>
                </a:solidFill>
                <a:latin typeface="FuturaBookC" panose="04000500000000000000" pitchFamily="82" charset="0"/>
                <a:cs typeface="Arial" panose="020B0604020202020204" pitchFamily="34" charset="0"/>
              </a:rPr>
              <a:t>generate new income streams </a:t>
            </a:r>
            <a:r>
              <a:rPr lang="en-US" sz="1400" dirty="0">
                <a:solidFill>
                  <a:schemeClr val="tx1"/>
                </a:solidFill>
                <a:latin typeface="FuturaBookC" panose="04000500000000000000" pitchFamily="82" charset="0"/>
                <a:cs typeface="Arial" panose="020B0604020202020204" pitchFamily="34" charset="0"/>
              </a:rPr>
              <a:t>for the community</a:t>
            </a:r>
            <a:endParaRPr lang="en-US" sz="1400" b="1" dirty="0">
              <a:solidFill>
                <a:srgbClr val="FBCF3A"/>
              </a:solidFill>
              <a:latin typeface="FuturaBookC" panose="04000500000000000000" pitchFamily="82" charset="0"/>
              <a:cs typeface="Arial" panose="020B0604020202020204" pitchFamily="34" charset="0"/>
            </a:endParaRPr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id="{D505C7D3-2159-4B4E-A6EE-0EBFE357F188}"/>
              </a:ext>
            </a:extLst>
          </p:cNvPr>
          <p:cNvSpPr/>
          <p:nvPr/>
        </p:nvSpPr>
        <p:spPr>
          <a:xfrm>
            <a:off x="4077478" y="2954733"/>
            <a:ext cx="4843130" cy="25130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11480" rtlCol="0" anchor="t"/>
          <a:lstStyle/>
          <a:p>
            <a:pPr marL="285750" indent="-285750">
              <a:lnSpc>
                <a:spcPct val="90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FuturaBookC" panose="04000500000000000000" pitchFamily="82" charset="0"/>
                <a:cs typeface="Arial" panose="020B0604020202020204" pitchFamily="34" charset="0"/>
              </a:rPr>
              <a:t>World’s </a:t>
            </a:r>
            <a:r>
              <a:rPr lang="en-US" sz="1400" b="1" dirty="0">
                <a:solidFill>
                  <a:srgbClr val="0074B5"/>
                </a:solidFill>
                <a:latin typeface="FuturaBookC" panose="04000500000000000000" pitchFamily="82" charset="0"/>
                <a:cs typeface="Arial" panose="020B0604020202020204" pitchFamily="34" charset="0"/>
              </a:rPr>
              <a:t>best practice </a:t>
            </a:r>
            <a:r>
              <a:rPr lang="en-US" sz="1400" dirty="0">
                <a:solidFill>
                  <a:schemeClr val="tx1"/>
                </a:solidFill>
                <a:latin typeface="FuturaBookC" panose="04000500000000000000" pitchFamily="82" charset="0"/>
                <a:cs typeface="Arial" panose="020B0604020202020204" pitchFamily="34" charset="0"/>
              </a:rPr>
              <a:t>to </a:t>
            </a:r>
            <a:r>
              <a:rPr lang="en-US" sz="1400" b="1" dirty="0">
                <a:solidFill>
                  <a:srgbClr val="0074B5"/>
                </a:solidFill>
                <a:latin typeface="FuturaBookC" panose="04000500000000000000" pitchFamily="82" charset="0"/>
                <a:cs typeface="Arial" panose="020B0604020202020204" pitchFamily="34" charset="0"/>
              </a:rPr>
              <a:t>serve</a:t>
            </a:r>
            <a:r>
              <a:rPr lang="en-US" sz="1400" dirty="0">
                <a:solidFill>
                  <a:schemeClr val="tx1"/>
                </a:solidFill>
                <a:latin typeface="FuturaBookC" panose="04000500000000000000" pitchFamily="82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srgbClr val="0074B5"/>
                </a:solidFill>
                <a:latin typeface="FuturaBookC" panose="04000500000000000000" pitchFamily="82" charset="0"/>
                <a:cs typeface="Arial" panose="020B0604020202020204" pitchFamily="34" charset="0"/>
              </a:rPr>
              <a:t>community </a:t>
            </a:r>
            <a:r>
              <a:rPr lang="en-US" sz="1400" dirty="0">
                <a:solidFill>
                  <a:schemeClr val="tx1"/>
                </a:solidFill>
                <a:latin typeface="FuturaBookC" panose="04000500000000000000" pitchFamily="82" charset="0"/>
                <a:cs typeface="Arial" panose="020B0604020202020204" pitchFamily="34" charset="0"/>
              </a:rPr>
              <a:t>needs. Most of the team members operate global with full awareness of the local context. It helps to combine community needs with world’s best practice.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74B5"/>
                </a:solidFill>
                <a:latin typeface="FuturaBookC" panose="04000500000000000000" pitchFamily="82" charset="0"/>
                <a:cs typeface="Arial" panose="020B0604020202020204" pitchFamily="34" charset="0"/>
              </a:rPr>
              <a:t>Excellence</a:t>
            </a:r>
            <a:r>
              <a:rPr lang="en-US" sz="1400" dirty="0">
                <a:solidFill>
                  <a:schemeClr val="tx1"/>
                </a:solidFill>
                <a:latin typeface="FuturaBookC" panose="04000500000000000000" pitchFamily="82" charset="0"/>
                <a:cs typeface="Arial" panose="020B0604020202020204" pitchFamily="34" charset="0"/>
              </a:rPr>
              <a:t> and </a:t>
            </a:r>
            <a:r>
              <a:rPr lang="en-US" sz="1400" b="1" dirty="0">
                <a:solidFill>
                  <a:srgbClr val="0074B5"/>
                </a:solidFill>
                <a:latin typeface="FuturaBookC" panose="04000500000000000000" pitchFamily="82" charset="0"/>
                <a:cs typeface="Arial" panose="020B0604020202020204" pitchFamily="34" charset="0"/>
              </a:rPr>
              <a:t>professionalism</a:t>
            </a:r>
            <a:r>
              <a:rPr lang="en-US" sz="1400" dirty="0">
                <a:solidFill>
                  <a:schemeClr val="tx1"/>
                </a:solidFill>
                <a:latin typeface="FuturaBookC" panose="04000500000000000000" pitchFamily="82" charset="0"/>
                <a:cs typeface="Arial" panose="020B0604020202020204" pitchFamily="34" charset="0"/>
              </a:rPr>
              <a:t> in project execution. </a:t>
            </a:r>
            <a:r>
              <a:rPr lang="en-US" sz="1400" dirty="0" err="1">
                <a:solidFill>
                  <a:schemeClr val="tx1"/>
                </a:solidFill>
                <a:latin typeface="FuturaBookC" panose="04000500000000000000" pitchFamily="82" charset="0"/>
                <a:cs typeface="Arial" panose="020B0604020202020204" pitchFamily="34" charset="0"/>
              </a:rPr>
              <a:t>URenew</a:t>
            </a:r>
            <a:r>
              <a:rPr lang="en-US" sz="1400" dirty="0">
                <a:solidFill>
                  <a:schemeClr val="tx1"/>
                </a:solidFill>
                <a:latin typeface="FuturaBookC" panose="04000500000000000000" pitchFamily="82" charset="0"/>
                <a:cs typeface="Arial" panose="020B0604020202020204" pitchFamily="34" charset="0"/>
              </a:rPr>
              <a:t> have gathered great team that is able to deliver full-cycle projects – from feasibility study and financing to go-live.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74B5"/>
                </a:solidFill>
                <a:latin typeface="FuturaBookC" panose="04000500000000000000" pitchFamily="82" charset="0"/>
                <a:cs typeface="Arial" panose="020B0604020202020204" pitchFamily="34" charset="0"/>
              </a:rPr>
              <a:t>Integrity</a:t>
            </a:r>
            <a:r>
              <a:rPr lang="en-US" sz="1400" dirty="0">
                <a:solidFill>
                  <a:schemeClr val="tx1"/>
                </a:solidFill>
                <a:latin typeface="FuturaBookC" panose="04000500000000000000" pitchFamily="82" charset="0"/>
                <a:cs typeface="Arial" panose="020B0604020202020204" pitchFamily="34" charset="0"/>
              </a:rPr>
              <a:t> and </a:t>
            </a:r>
            <a:r>
              <a:rPr lang="en-US" sz="1400" b="1" dirty="0">
                <a:solidFill>
                  <a:srgbClr val="0074B5"/>
                </a:solidFill>
                <a:latin typeface="FuturaBookC" panose="04000500000000000000" pitchFamily="82" charset="0"/>
                <a:cs typeface="Arial" panose="020B0604020202020204" pitchFamily="34" charset="0"/>
              </a:rPr>
              <a:t>transparency</a:t>
            </a:r>
            <a:r>
              <a:rPr lang="en-US" sz="1400" dirty="0">
                <a:solidFill>
                  <a:schemeClr val="tx1"/>
                </a:solidFill>
                <a:latin typeface="FuturaBookC" panose="04000500000000000000" pitchFamily="82" charset="0"/>
                <a:cs typeface="Arial" panose="020B0604020202020204" pitchFamily="34" charset="0"/>
              </a:rPr>
              <a:t> in everything we do. Our legal and operating model ensures full spend transparency - different legal entities and teams are responsible for fund raising and project execution. We assure effective internal controls at key project execution stages – sourcing and construction control</a:t>
            </a:r>
          </a:p>
          <a:p>
            <a:pPr marL="285750" indent="-285750">
              <a:lnSpc>
                <a:spcPct val="90000"/>
              </a:lnSpc>
              <a:spcBef>
                <a:spcPts val="1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/>
              </a:solidFill>
              <a:latin typeface="FuturaBookC" panose="04000500000000000000" pitchFamily="82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C622F77-DB99-4EDD-8DDA-2F54A5C00E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9936" y="3424"/>
            <a:ext cx="1080255" cy="108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5736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C17B1F1-ABDF-93C6-0E1C-B3AFF1035E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E09003C-3737-498D-4A3D-EAA7DC24A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URenew helps to renew community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2134BA4-458F-081D-0C35-0A928260A249}"/>
              </a:ext>
            </a:extLst>
          </p:cNvPr>
          <p:cNvGraphicFramePr>
            <a:graphicFrameLocks noGrp="1"/>
          </p:cNvGraphicFramePr>
          <p:nvPr/>
        </p:nvGraphicFramePr>
        <p:xfrm>
          <a:off x="957943" y="1832989"/>
          <a:ext cx="7627918" cy="435009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87949">
                  <a:extLst>
                    <a:ext uri="{9D8B030D-6E8A-4147-A177-3AD203B41FA5}">
                      <a16:colId xmlns:a16="http://schemas.microsoft.com/office/drawing/2014/main" val="2987304883"/>
                    </a:ext>
                  </a:extLst>
                </a:gridCol>
                <a:gridCol w="284716">
                  <a:extLst>
                    <a:ext uri="{9D8B030D-6E8A-4147-A177-3AD203B41FA5}">
                      <a16:colId xmlns:a16="http://schemas.microsoft.com/office/drawing/2014/main" val="2077721394"/>
                    </a:ext>
                  </a:extLst>
                </a:gridCol>
                <a:gridCol w="4055253">
                  <a:extLst>
                    <a:ext uri="{9D8B030D-6E8A-4147-A177-3AD203B41FA5}">
                      <a16:colId xmlns:a16="http://schemas.microsoft.com/office/drawing/2014/main" val="1305793722"/>
                    </a:ext>
                  </a:extLst>
                </a:gridCol>
              </a:tblGrid>
              <a:tr h="1086961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FuturaBookC" panose="04000500000000000000"/>
                        </a:rPr>
                        <a:t>Lack on expertise at the community level on: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>
                          <a:latin typeface="FuturaBookC" panose="04000500000000000000"/>
                        </a:rPr>
                        <a:t>project management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>
                          <a:latin typeface="FuturaBookC" panose="04000500000000000000"/>
                        </a:rPr>
                        <a:t>mid- and high--scale housing development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>
                          <a:latin typeface="FuturaBookC" panose="04000500000000000000"/>
                        </a:rPr>
                        <a:t>sustainable technologies</a:t>
                      </a:r>
                      <a:endParaRPr lang="ru-RU" sz="10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ru-RU" sz="10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58775" indent="0" algn="l" defTabSz="844083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1000" kern="1200" dirty="0">
                          <a:solidFill>
                            <a:schemeClr val="dk1"/>
                          </a:solidFill>
                          <a:latin typeface="FuturaBookC" panose="04000500000000000000"/>
                        </a:rPr>
                        <a:t>Our team has strong </a:t>
                      </a:r>
                      <a:r>
                        <a:rPr lang="en-US" sz="1000" b="1" kern="1200" dirty="0">
                          <a:solidFill>
                            <a:schemeClr val="dk1"/>
                          </a:solidFill>
                          <a:latin typeface="FuturaBookC" panose="04000500000000000000"/>
                        </a:rPr>
                        <a:t>experience in implementing </a:t>
                      </a:r>
                      <a:r>
                        <a:rPr lang="en-US" sz="1000" kern="1200" dirty="0">
                          <a:solidFill>
                            <a:schemeClr val="dk1"/>
                          </a:solidFill>
                          <a:latin typeface="FuturaBookC" panose="04000500000000000000"/>
                        </a:rPr>
                        <a:t>mid and large-scale development projects using most advanced </a:t>
                      </a:r>
                      <a:r>
                        <a:rPr lang="en-US" sz="1000" b="1" kern="1200" dirty="0">
                          <a:solidFill>
                            <a:schemeClr val="dk1"/>
                          </a:solidFill>
                          <a:latin typeface="FuturaBookC" panose="04000500000000000000"/>
                        </a:rPr>
                        <a:t>sustainable technologies and project management </a:t>
                      </a:r>
                      <a:r>
                        <a:rPr lang="en-US" sz="1000" kern="1200" dirty="0">
                          <a:solidFill>
                            <a:schemeClr val="dk1"/>
                          </a:solidFill>
                          <a:latin typeface="FuturaBookC" panose="04000500000000000000"/>
                        </a:rPr>
                        <a:t>approaches around the world – in Ukraine, CIS, EU, GCC areas</a:t>
                      </a:r>
                      <a:endParaRPr lang="ru-RU" sz="1000" kern="1200" dirty="0">
                        <a:solidFill>
                          <a:schemeClr val="dk1"/>
                        </a:solidFill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E4E4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98356368"/>
                  </a:ext>
                </a:extLst>
              </a:tr>
              <a:tr h="1086961">
                <a:tc>
                  <a:txBody>
                    <a:bodyPr/>
                    <a:lstStyle/>
                    <a:p>
                      <a:pPr marL="0" marR="0" lvl="0" indent="0" algn="l" defTabSz="8440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latin typeface="FuturaBookC" panose="04000500000000000000"/>
                        </a:rPr>
                        <a:t>Lack of procurement best practice and expertise together with </a:t>
                      </a:r>
                      <a:r>
                        <a:rPr lang="en-US" sz="1000" kern="1200" dirty="0">
                          <a:solidFill>
                            <a:schemeClr val="dk1"/>
                          </a:solidFill>
                          <a:latin typeface="FuturaBookC" panose="04000500000000000000"/>
                        </a:rPr>
                        <a:t>high corruption tolerance index (in whole country)</a:t>
                      </a:r>
                      <a:endParaRPr lang="ru-RU" sz="1000" kern="1200" dirty="0">
                        <a:solidFill>
                          <a:schemeClr val="dk1"/>
                        </a:solidFill>
                      </a:endParaRPr>
                    </a:p>
                    <a:p>
                      <a:endParaRPr lang="ru-RU" sz="10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10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58775" indent="0" algn="l" defTabSz="844083" rtl="0" eaLnBrk="1" latinLnBrk="0" hangingPunct="1"/>
                      <a:r>
                        <a:rPr lang="en-US" sz="1000" kern="1200" dirty="0">
                          <a:solidFill>
                            <a:schemeClr val="dk1"/>
                          </a:solidFill>
                          <a:latin typeface="FuturaBookC" panose="04000500000000000000"/>
                          <a:ea typeface="+mn-ea"/>
                          <a:cs typeface="+mn-cs"/>
                        </a:rPr>
                        <a:t>We pay special attentions to ensure </a:t>
                      </a:r>
                      <a:r>
                        <a:rPr lang="en-US" sz="1000" b="1" kern="1200" dirty="0">
                          <a:solidFill>
                            <a:schemeClr val="dk1"/>
                          </a:solidFill>
                          <a:latin typeface="FuturaBookC" panose="04000500000000000000"/>
                          <a:ea typeface="+mn-ea"/>
                          <a:cs typeface="+mn-cs"/>
                        </a:rPr>
                        <a:t>full spend transparency</a:t>
                      </a:r>
                      <a:r>
                        <a:rPr lang="en-US" sz="1000" kern="1200" dirty="0">
                          <a:solidFill>
                            <a:schemeClr val="dk1"/>
                          </a:solidFill>
                          <a:latin typeface="FuturaBookC" panose="04000500000000000000"/>
                          <a:ea typeface="+mn-ea"/>
                          <a:cs typeface="+mn-cs"/>
                        </a:rPr>
                        <a:t> and </a:t>
                      </a:r>
                      <a:r>
                        <a:rPr lang="en-US" sz="1000" b="1" kern="1200" dirty="0">
                          <a:solidFill>
                            <a:schemeClr val="dk1"/>
                          </a:solidFill>
                          <a:latin typeface="FuturaBookC" panose="04000500000000000000"/>
                          <a:ea typeface="+mn-ea"/>
                          <a:cs typeface="+mn-cs"/>
                        </a:rPr>
                        <a:t>operations efficiency </a:t>
                      </a:r>
                      <a:r>
                        <a:rPr lang="en-US" sz="1000" kern="1200" dirty="0">
                          <a:solidFill>
                            <a:schemeClr val="dk1"/>
                          </a:solidFill>
                          <a:latin typeface="FuturaBookC" panose="04000500000000000000"/>
                          <a:ea typeface="+mn-ea"/>
                          <a:cs typeface="+mn-cs"/>
                        </a:rPr>
                        <a:t>through:</a:t>
                      </a:r>
                    </a:p>
                    <a:p>
                      <a:pPr marL="530225" indent="-171450" algn="l" defTabSz="844083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000" kern="1200" dirty="0">
                          <a:solidFill>
                            <a:schemeClr val="dk1"/>
                          </a:solidFill>
                          <a:latin typeface="FuturaBookC" panose="04000500000000000000"/>
                          <a:ea typeface="+mn-ea"/>
                          <a:cs typeface="+mn-cs"/>
                        </a:rPr>
                        <a:t>Involving best and world-recognized </a:t>
                      </a:r>
                      <a:r>
                        <a:rPr lang="en-US" sz="1000" b="1" kern="1200" dirty="0">
                          <a:solidFill>
                            <a:schemeClr val="dk1"/>
                          </a:solidFill>
                          <a:latin typeface="FuturaBookC" panose="04000500000000000000"/>
                          <a:ea typeface="+mn-ea"/>
                          <a:cs typeface="+mn-cs"/>
                        </a:rPr>
                        <a:t>procurement experts </a:t>
                      </a:r>
                      <a:r>
                        <a:rPr lang="en-US" sz="1000" kern="1200" dirty="0">
                          <a:solidFill>
                            <a:schemeClr val="dk1"/>
                          </a:solidFill>
                          <a:latin typeface="FuturaBookC" panose="04000500000000000000"/>
                          <a:ea typeface="+mn-ea"/>
                          <a:cs typeface="+mn-cs"/>
                        </a:rPr>
                        <a:t>in Ukraine to source our projects</a:t>
                      </a:r>
                    </a:p>
                    <a:p>
                      <a:pPr marL="530225" indent="-171450" algn="l" defTabSz="844083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000" kern="1200" dirty="0">
                          <a:solidFill>
                            <a:schemeClr val="dk1"/>
                          </a:solidFill>
                          <a:latin typeface="FuturaBookC" panose="04000500000000000000"/>
                          <a:ea typeface="+mn-ea"/>
                          <a:cs typeface="+mn-cs"/>
                        </a:rPr>
                        <a:t>executing </a:t>
                      </a:r>
                      <a:r>
                        <a:rPr lang="en-US" sz="1000" b="1" kern="1200" dirty="0">
                          <a:solidFill>
                            <a:schemeClr val="dk1"/>
                          </a:solidFill>
                          <a:latin typeface="FuturaBookC" panose="04000500000000000000"/>
                          <a:ea typeface="+mn-ea"/>
                          <a:cs typeface="+mn-cs"/>
                        </a:rPr>
                        <a:t>independent construction control</a:t>
                      </a:r>
                    </a:p>
                    <a:p>
                      <a:pPr marL="530225" indent="-171450" algn="l" defTabSz="844083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000" kern="1200" dirty="0">
                          <a:solidFill>
                            <a:schemeClr val="dk1"/>
                          </a:solidFill>
                          <a:latin typeface="FuturaBookC" panose="04000500000000000000"/>
                          <a:ea typeface="+mn-ea"/>
                          <a:cs typeface="+mn-cs"/>
                        </a:rPr>
                        <a:t>auditing our activities by </a:t>
                      </a:r>
                      <a:r>
                        <a:rPr lang="en-US" sz="1000" b="1" kern="1200" dirty="0">
                          <a:solidFill>
                            <a:schemeClr val="dk1"/>
                          </a:solidFill>
                          <a:latin typeface="FuturaBookC" panose="04000500000000000000"/>
                          <a:ea typeface="+mn-ea"/>
                          <a:cs typeface="+mn-cs"/>
                        </a:rPr>
                        <a:t>Big4 consulting team</a:t>
                      </a:r>
                      <a:endParaRPr lang="ru-RU" sz="1000" b="1" kern="1200" dirty="0">
                        <a:solidFill>
                          <a:schemeClr val="dk1"/>
                        </a:solidFill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4E4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E4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72521079"/>
                  </a:ext>
                </a:extLst>
              </a:tr>
              <a:tr h="711831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FuturaBookC" panose="04000500000000000000"/>
                        </a:rPr>
                        <a:t>Lack of expertise on fundraising and grant seeking</a:t>
                      </a:r>
                      <a:endParaRPr lang="ru-RU" sz="10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10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58775" indent="0" algn="l" defTabSz="844083" rtl="0" eaLnBrk="1" latinLnBrk="0" hangingPunct="1"/>
                      <a:r>
                        <a:rPr lang="en-US" sz="1000" kern="1200" dirty="0">
                          <a:solidFill>
                            <a:schemeClr val="dk1"/>
                          </a:solidFill>
                          <a:latin typeface="FuturaBookC" panose="04000500000000000000"/>
                          <a:ea typeface="+mn-ea"/>
                          <a:cs typeface="+mn-cs"/>
                        </a:rPr>
                        <a:t>Our team has experience in fundraising using donorship inputs – we work with the </a:t>
                      </a:r>
                      <a:r>
                        <a:rPr lang="en-US" sz="1000" b="1" kern="1200" dirty="0">
                          <a:solidFill>
                            <a:schemeClr val="dk1"/>
                          </a:solidFill>
                          <a:latin typeface="FuturaBookC" panose="04000500000000000000"/>
                          <a:ea typeface="+mn-ea"/>
                          <a:cs typeface="+mn-cs"/>
                        </a:rPr>
                        <a:t>biggest philanthropic organization</a:t>
                      </a:r>
                      <a:r>
                        <a:rPr lang="en-US" sz="1000" kern="1200" dirty="0">
                          <a:solidFill>
                            <a:schemeClr val="dk1"/>
                          </a:solidFill>
                          <a:latin typeface="FuturaBookC" panose="04000500000000000000"/>
                          <a:ea typeface="+mn-ea"/>
                          <a:cs typeface="+mn-cs"/>
                        </a:rPr>
                        <a:t> around the world</a:t>
                      </a:r>
                      <a:endParaRPr lang="ru-RU" sz="1000" kern="1200" dirty="0">
                        <a:solidFill>
                          <a:schemeClr val="dk1"/>
                        </a:solidFill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4E4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E4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32658229"/>
                  </a:ext>
                </a:extLst>
              </a:tr>
              <a:tr h="711831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FuturaBookC" panose="04000500000000000000"/>
                        </a:rPr>
                        <a:t>No proper infrastructure in place – IT, tools, governance</a:t>
                      </a:r>
                      <a:endParaRPr lang="ru-RU" sz="10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10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58775" indent="0" algn="l" defTabSz="844083" rtl="0" eaLnBrk="1" latinLnBrk="0" hangingPunct="1"/>
                      <a:r>
                        <a:rPr lang="en-US" sz="1000" kern="1200" dirty="0">
                          <a:solidFill>
                            <a:schemeClr val="dk1"/>
                          </a:solidFill>
                          <a:latin typeface="FuturaBookC" panose="04000500000000000000"/>
                          <a:ea typeface="+mn-ea"/>
                          <a:cs typeface="+mn-cs"/>
                        </a:rPr>
                        <a:t>URenew brings world’s </a:t>
                      </a:r>
                      <a:r>
                        <a:rPr lang="en-US" sz="1000" b="1" kern="1200" dirty="0">
                          <a:solidFill>
                            <a:schemeClr val="dk1"/>
                          </a:solidFill>
                          <a:latin typeface="FuturaBookC" panose="04000500000000000000"/>
                          <a:ea typeface="+mn-ea"/>
                          <a:cs typeface="+mn-cs"/>
                        </a:rPr>
                        <a:t>best practice </a:t>
                      </a:r>
                      <a:r>
                        <a:rPr lang="en-US" sz="1000" kern="1200" dirty="0">
                          <a:solidFill>
                            <a:schemeClr val="dk1"/>
                          </a:solidFill>
                          <a:latin typeface="FuturaBookC" panose="04000500000000000000"/>
                          <a:ea typeface="+mn-ea"/>
                          <a:cs typeface="+mn-cs"/>
                        </a:rPr>
                        <a:t>on:</a:t>
                      </a:r>
                    </a:p>
                    <a:p>
                      <a:pPr marL="530225" indent="-171450" algn="l" defTabSz="844083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000" kern="1200" dirty="0">
                          <a:solidFill>
                            <a:schemeClr val="dk1"/>
                          </a:solidFill>
                          <a:latin typeface="FuturaBookC" panose="04000500000000000000"/>
                          <a:ea typeface="+mn-ea"/>
                          <a:cs typeface="+mn-cs"/>
                        </a:rPr>
                        <a:t>process tracking using ERP-system</a:t>
                      </a:r>
                    </a:p>
                    <a:p>
                      <a:pPr marL="530225" indent="-171450" algn="l" defTabSz="844083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000" kern="1200" dirty="0">
                          <a:solidFill>
                            <a:schemeClr val="dk1"/>
                          </a:solidFill>
                          <a:latin typeface="FuturaBookC" panose="04000500000000000000"/>
                          <a:ea typeface="+mn-ea"/>
                          <a:cs typeface="+mn-cs"/>
                        </a:rPr>
                        <a:t>project management tools</a:t>
                      </a:r>
                    </a:p>
                    <a:p>
                      <a:pPr marL="530225" indent="-171450" algn="l" defTabSz="844083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000" kern="1200" dirty="0">
                          <a:solidFill>
                            <a:schemeClr val="dk1"/>
                          </a:solidFill>
                          <a:latin typeface="FuturaBookC" panose="04000500000000000000"/>
                          <a:ea typeface="+mn-ea"/>
                          <a:cs typeface="+mn-cs"/>
                        </a:rPr>
                        <a:t>experienced experts on process automation</a:t>
                      </a:r>
                      <a:endParaRPr lang="ru-RU" sz="1000" kern="1200" dirty="0">
                        <a:solidFill>
                          <a:schemeClr val="dk1"/>
                        </a:solidFill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4E4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E4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26404228"/>
                  </a:ext>
                </a:extLst>
              </a:tr>
              <a:tr h="752512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FuturaBookC" panose="04000500000000000000"/>
                        </a:rPr>
                        <a:t>Lack of any HR resources  - due to displacement and budget deficit community faced lack of qualified resources to execute even routine job</a:t>
                      </a:r>
                      <a:endParaRPr lang="ru-RU" sz="10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58775" indent="0" algn="l" defTabSz="844083" rtl="0" eaLnBrk="1" latinLnBrk="0" hangingPunct="1"/>
                      <a:endParaRPr lang="ru-RU" sz="1000" kern="1200" dirty="0">
                        <a:solidFill>
                          <a:schemeClr val="dk1"/>
                        </a:solidFill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58775" indent="0" algn="l" defTabSz="844083" rtl="0" eaLnBrk="1" latinLnBrk="0" hangingPunct="1"/>
                      <a:r>
                        <a:rPr lang="en-US" sz="1000" kern="1200" dirty="0">
                          <a:solidFill>
                            <a:schemeClr val="dk1"/>
                          </a:solidFill>
                          <a:latin typeface="FuturaBookC" panose="04000500000000000000"/>
                          <a:ea typeface="+mn-ea"/>
                          <a:cs typeface="+mn-cs"/>
                        </a:rPr>
                        <a:t>Except bringing our own expertise we put a lot of efforts to </a:t>
                      </a:r>
                      <a:r>
                        <a:rPr lang="en-US" sz="1000" b="1" kern="1200" dirty="0">
                          <a:solidFill>
                            <a:schemeClr val="dk1"/>
                          </a:solidFill>
                          <a:latin typeface="FuturaBookC" panose="04000500000000000000"/>
                          <a:ea typeface="+mn-ea"/>
                          <a:cs typeface="+mn-cs"/>
                        </a:rPr>
                        <a:t>involve community and upskill </a:t>
                      </a:r>
                      <a:r>
                        <a:rPr lang="en-US" sz="1000" kern="1200" dirty="0">
                          <a:solidFill>
                            <a:schemeClr val="dk1"/>
                          </a:solidFill>
                          <a:latin typeface="FuturaBookC" panose="04000500000000000000"/>
                          <a:ea typeface="+mn-ea"/>
                          <a:cs typeface="+mn-cs"/>
                        </a:rPr>
                        <a:t>its members through training session and special camping on strengthening community power</a:t>
                      </a:r>
                      <a:endParaRPr lang="ru-RU" sz="1000" kern="1200" dirty="0">
                        <a:solidFill>
                          <a:schemeClr val="dk1"/>
                        </a:solidFill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4E4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92819983"/>
                  </a:ext>
                </a:extLst>
              </a:tr>
            </a:tbl>
          </a:graphicData>
        </a:graphic>
      </p:graphicFrame>
      <p:sp>
        <p:nvSpPr>
          <p:cNvPr id="5" name="Прямоугольник: скругленные углы 194">
            <a:extLst>
              <a:ext uri="{FF2B5EF4-FFF2-40B4-BE49-F238E27FC236}">
                <a16:creationId xmlns:a16="http://schemas.microsoft.com/office/drawing/2014/main" id="{F400C9F0-DC8E-C50C-C160-72CC36FE4521}"/>
              </a:ext>
            </a:extLst>
          </p:cNvPr>
          <p:cNvSpPr/>
          <p:nvPr/>
        </p:nvSpPr>
        <p:spPr>
          <a:xfrm>
            <a:off x="4572000" y="1181315"/>
            <a:ext cx="3834850" cy="454198"/>
          </a:xfrm>
          <a:prstGeom prst="roundRect">
            <a:avLst>
              <a:gd name="adj" fmla="val 50000"/>
            </a:avLst>
          </a:prstGeom>
          <a:solidFill>
            <a:srgbClr val="FBCF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847" tIns="49847" rIns="49847" bIns="49847" rtlCol="0" anchor="ctr"/>
          <a:lstStyle/>
          <a:p>
            <a:pPr algn="ctr"/>
            <a:r>
              <a:rPr lang="en-US" sz="1400" b="1" dirty="0">
                <a:latin typeface="FuturaBookC" panose="04000500000000000000"/>
              </a:rPr>
              <a:t>How URenew brings value</a:t>
            </a:r>
            <a:endParaRPr lang="ru-RU" sz="1400" b="1" dirty="0"/>
          </a:p>
        </p:txBody>
      </p:sp>
      <p:sp>
        <p:nvSpPr>
          <p:cNvPr id="6" name="Прямоугольник: скругленные углы 69">
            <a:extLst>
              <a:ext uri="{FF2B5EF4-FFF2-40B4-BE49-F238E27FC236}">
                <a16:creationId xmlns:a16="http://schemas.microsoft.com/office/drawing/2014/main" id="{B77D1C23-97B6-85C1-A2D4-792A21BAE92E}"/>
              </a:ext>
            </a:extLst>
          </p:cNvPr>
          <p:cNvSpPr/>
          <p:nvPr/>
        </p:nvSpPr>
        <p:spPr>
          <a:xfrm>
            <a:off x="337623" y="1181315"/>
            <a:ext cx="3907117" cy="454198"/>
          </a:xfrm>
          <a:prstGeom prst="roundRect">
            <a:avLst>
              <a:gd name="adj" fmla="val 50000"/>
            </a:avLst>
          </a:prstGeom>
          <a:solidFill>
            <a:srgbClr val="137E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847" tIns="49847" rIns="49847" bIns="49847" rtlCol="0" anchor="ctr"/>
          <a:lstStyle/>
          <a:p>
            <a:pPr algn="ctr"/>
            <a:r>
              <a:rPr lang="en-US" sz="1400" b="1" dirty="0">
                <a:latin typeface="FuturaBookC" panose="04000500000000000000"/>
              </a:rPr>
              <a:t>Key challenges community meet during reconstruction</a:t>
            </a:r>
            <a:endParaRPr lang="ru-RU" sz="1400" b="1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8EED9CB-17EA-8E7E-D971-87F068A57AE0}"/>
              </a:ext>
            </a:extLst>
          </p:cNvPr>
          <p:cNvGrpSpPr/>
          <p:nvPr/>
        </p:nvGrpSpPr>
        <p:grpSpPr>
          <a:xfrm>
            <a:off x="4408370" y="2347509"/>
            <a:ext cx="327260" cy="2999419"/>
            <a:chOff x="5704830" y="5559127"/>
            <a:chExt cx="291709" cy="84921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135C368-4FF8-8235-3514-7BA174C69570}"/>
                </a:ext>
              </a:extLst>
            </p:cNvPr>
            <p:cNvGrpSpPr/>
            <p:nvPr/>
          </p:nvGrpSpPr>
          <p:grpSpPr>
            <a:xfrm>
              <a:off x="5755907" y="5559127"/>
              <a:ext cx="240632" cy="849210"/>
              <a:chOff x="5755907" y="5559127"/>
              <a:chExt cx="240632" cy="849210"/>
            </a:xfrm>
          </p:grpSpPr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A446F874-47FA-3845-3C15-B026C22CD98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55907" y="5559127"/>
                <a:ext cx="240632" cy="427787"/>
              </a:xfrm>
              <a:prstGeom prst="line">
                <a:avLst/>
              </a:prstGeom>
              <a:ln w="57150">
                <a:solidFill>
                  <a:srgbClr val="137EC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094758C8-DB0E-08CC-1EDF-847C0C12B7B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755907" y="5980009"/>
                <a:ext cx="240632" cy="428328"/>
              </a:xfrm>
              <a:prstGeom prst="line">
                <a:avLst/>
              </a:prstGeom>
              <a:ln w="57150">
                <a:solidFill>
                  <a:srgbClr val="137EC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85B56EE-E782-17E4-22CC-B9C022BCBE09}"/>
                </a:ext>
              </a:extLst>
            </p:cNvPr>
            <p:cNvGrpSpPr/>
            <p:nvPr/>
          </p:nvGrpSpPr>
          <p:grpSpPr>
            <a:xfrm>
              <a:off x="5704830" y="5623174"/>
              <a:ext cx="204818" cy="727783"/>
              <a:chOff x="5908306" y="5686926"/>
              <a:chExt cx="204818" cy="727783"/>
            </a:xfrm>
          </p:grpSpPr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BC815FEB-BFD8-BCE1-5A77-95D638AF32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08307" y="5686926"/>
                <a:ext cx="204817" cy="366762"/>
              </a:xfrm>
              <a:prstGeom prst="line">
                <a:avLst/>
              </a:prstGeom>
              <a:ln w="2857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E7960F84-26AD-BB81-DEC0-8FEA2393B67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908306" y="6047947"/>
                <a:ext cx="204817" cy="366762"/>
              </a:xfrm>
              <a:prstGeom prst="line">
                <a:avLst/>
              </a:prstGeom>
              <a:ln w="2857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0" name="Группа 8">
            <a:extLst>
              <a:ext uri="{FF2B5EF4-FFF2-40B4-BE49-F238E27FC236}">
                <a16:creationId xmlns:a16="http://schemas.microsoft.com/office/drawing/2014/main" id="{319C0BF3-2655-9029-CCC2-43395DC637AC}"/>
              </a:ext>
            </a:extLst>
          </p:cNvPr>
          <p:cNvGrpSpPr/>
          <p:nvPr/>
        </p:nvGrpSpPr>
        <p:grpSpPr>
          <a:xfrm>
            <a:off x="236316" y="2027227"/>
            <a:ext cx="884377" cy="608417"/>
            <a:chOff x="279598" y="1308807"/>
            <a:chExt cx="958075" cy="659118"/>
          </a:xfrm>
        </p:grpSpPr>
        <p:sp>
          <p:nvSpPr>
            <p:cNvPr id="41" name="Овал 6">
              <a:extLst>
                <a:ext uri="{FF2B5EF4-FFF2-40B4-BE49-F238E27FC236}">
                  <a16:creationId xmlns:a16="http://schemas.microsoft.com/office/drawing/2014/main" id="{B82C9B62-8DA2-87A4-8509-707CC4B36191}"/>
                </a:ext>
              </a:extLst>
            </p:cNvPr>
            <p:cNvSpPr/>
            <p:nvPr/>
          </p:nvSpPr>
          <p:spPr>
            <a:xfrm>
              <a:off x="335016" y="1308807"/>
              <a:ext cx="566754" cy="56675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9847" tIns="49847" rIns="49847" bIns="49847" rtlCol="0" anchor="ctr"/>
            <a:lstStyle/>
            <a:p>
              <a:pPr algn="ctr"/>
              <a:endParaRPr lang="ru-RU" sz="831" dirty="0">
                <a:solidFill>
                  <a:schemeClr val="bg1"/>
                </a:solidFill>
              </a:endParaRPr>
            </a:p>
          </p:txBody>
        </p:sp>
        <p:sp>
          <p:nvSpPr>
            <p:cNvPr id="42" name="Овал 7">
              <a:extLst>
                <a:ext uri="{FF2B5EF4-FFF2-40B4-BE49-F238E27FC236}">
                  <a16:creationId xmlns:a16="http://schemas.microsoft.com/office/drawing/2014/main" id="{DE725C03-8D3E-9B97-333A-820AFEE0243D}"/>
                </a:ext>
              </a:extLst>
            </p:cNvPr>
            <p:cNvSpPr/>
            <p:nvPr/>
          </p:nvSpPr>
          <p:spPr>
            <a:xfrm>
              <a:off x="279598" y="1401171"/>
              <a:ext cx="958075" cy="56675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9847" tIns="49847" rIns="49847" bIns="49847" rtlCol="0" anchor="ctr"/>
            <a:lstStyle/>
            <a:p>
              <a:pPr algn="ctr"/>
              <a:r>
                <a:rPr lang="en-US" sz="4062" b="1" dirty="0">
                  <a:solidFill>
                    <a:srgbClr val="FBCF3A"/>
                  </a:solidFill>
                  <a:latin typeface="FuturaBookC" panose="04000500000000000000" pitchFamily="82" charset="0"/>
                </a:rPr>
                <a:t>1.</a:t>
              </a:r>
              <a:endParaRPr lang="ru-RU" sz="4062" b="1" dirty="0">
                <a:solidFill>
                  <a:srgbClr val="FBCF3A"/>
                </a:solidFill>
                <a:latin typeface="FuturaBookC" panose="04000500000000000000" pitchFamily="82" charset="0"/>
              </a:endParaRPr>
            </a:p>
          </p:txBody>
        </p:sp>
      </p:grpSp>
      <p:grpSp>
        <p:nvGrpSpPr>
          <p:cNvPr id="43" name="Группа 8">
            <a:extLst>
              <a:ext uri="{FF2B5EF4-FFF2-40B4-BE49-F238E27FC236}">
                <a16:creationId xmlns:a16="http://schemas.microsoft.com/office/drawing/2014/main" id="{464827D1-BC85-27EB-DE43-805D3F3C10C7}"/>
              </a:ext>
            </a:extLst>
          </p:cNvPr>
          <p:cNvGrpSpPr/>
          <p:nvPr/>
        </p:nvGrpSpPr>
        <p:grpSpPr>
          <a:xfrm>
            <a:off x="236316" y="3094342"/>
            <a:ext cx="884377" cy="608417"/>
            <a:chOff x="279598" y="1308807"/>
            <a:chExt cx="958075" cy="659118"/>
          </a:xfrm>
        </p:grpSpPr>
        <p:sp>
          <p:nvSpPr>
            <p:cNvPr id="44" name="Овал 6">
              <a:extLst>
                <a:ext uri="{FF2B5EF4-FFF2-40B4-BE49-F238E27FC236}">
                  <a16:creationId xmlns:a16="http://schemas.microsoft.com/office/drawing/2014/main" id="{3B6BF67F-EBBC-9FBB-10A1-04F4B3912A23}"/>
                </a:ext>
              </a:extLst>
            </p:cNvPr>
            <p:cNvSpPr/>
            <p:nvPr/>
          </p:nvSpPr>
          <p:spPr>
            <a:xfrm>
              <a:off x="335016" y="1308807"/>
              <a:ext cx="566754" cy="56675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9847" tIns="49847" rIns="49847" bIns="49847" rtlCol="0" anchor="ctr"/>
            <a:lstStyle/>
            <a:p>
              <a:pPr algn="ctr"/>
              <a:endParaRPr lang="ru-RU" sz="831" dirty="0">
                <a:solidFill>
                  <a:schemeClr val="bg1"/>
                </a:solidFill>
              </a:endParaRPr>
            </a:p>
          </p:txBody>
        </p:sp>
        <p:sp>
          <p:nvSpPr>
            <p:cNvPr id="45" name="Овал 7">
              <a:extLst>
                <a:ext uri="{FF2B5EF4-FFF2-40B4-BE49-F238E27FC236}">
                  <a16:creationId xmlns:a16="http://schemas.microsoft.com/office/drawing/2014/main" id="{C188CDBC-0D3E-10FC-B7E7-ABA52AF8B1FC}"/>
                </a:ext>
              </a:extLst>
            </p:cNvPr>
            <p:cNvSpPr/>
            <p:nvPr/>
          </p:nvSpPr>
          <p:spPr>
            <a:xfrm>
              <a:off x="279598" y="1401171"/>
              <a:ext cx="958075" cy="56675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9847" tIns="49847" rIns="49847" bIns="49847" rtlCol="0" anchor="ctr"/>
            <a:lstStyle/>
            <a:p>
              <a:pPr algn="ctr"/>
              <a:r>
                <a:rPr lang="en-US" sz="4062" b="1" dirty="0">
                  <a:solidFill>
                    <a:srgbClr val="FBCF3A"/>
                  </a:solidFill>
                  <a:latin typeface="FuturaBookC" panose="04000500000000000000" pitchFamily="82" charset="0"/>
                </a:rPr>
                <a:t>2.</a:t>
              </a:r>
              <a:endParaRPr lang="ru-RU" sz="4062" b="1" dirty="0">
                <a:solidFill>
                  <a:srgbClr val="FBCF3A"/>
                </a:solidFill>
                <a:latin typeface="FuturaBookC" panose="04000500000000000000" pitchFamily="82" charset="0"/>
              </a:endParaRPr>
            </a:p>
          </p:txBody>
        </p:sp>
      </p:grpSp>
      <p:grpSp>
        <p:nvGrpSpPr>
          <p:cNvPr id="46" name="Группа 8">
            <a:extLst>
              <a:ext uri="{FF2B5EF4-FFF2-40B4-BE49-F238E27FC236}">
                <a16:creationId xmlns:a16="http://schemas.microsoft.com/office/drawing/2014/main" id="{27336E9D-BAF7-1CBE-F9DA-3A8EB2CA0D34}"/>
              </a:ext>
            </a:extLst>
          </p:cNvPr>
          <p:cNvGrpSpPr/>
          <p:nvPr/>
        </p:nvGrpSpPr>
        <p:grpSpPr>
          <a:xfrm>
            <a:off x="246670" y="3983056"/>
            <a:ext cx="884377" cy="608417"/>
            <a:chOff x="279598" y="1308807"/>
            <a:chExt cx="958075" cy="659118"/>
          </a:xfrm>
        </p:grpSpPr>
        <p:sp>
          <p:nvSpPr>
            <p:cNvPr id="47" name="Овал 6">
              <a:extLst>
                <a:ext uri="{FF2B5EF4-FFF2-40B4-BE49-F238E27FC236}">
                  <a16:creationId xmlns:a16="http://schemas.microsoft.com/office/drawing/2014/main" id="{F431D80A-DBE0-BB6C-C59D-2A5D413807E5}"/>
                </a:ext>
              </a:extLst>
            </p:cNvPr>
            <p:cNvSpPr/>
            <p:nvPr/>
          </p:nvSpPr>
          <p:spPr>
            <a:xfrm>
              <a:off x="335016" y="1308807"/>
              <a:ext cx="566754" cy="56675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9847" tIns="49847" rIns="49847" bIns="49847" rtlCol="0" anchor="ctr"/>
            <a:lstStyle/>
            <a:p>
              <a:pPr algn="ctr"/>
              <a:endParaRPr lang="ru-RU" sz="831" dirty="0">
                <a:solidFill>
                  <a:schemeClr val="bg1"/>
                </a:solidFill>
              </a:endParaRPr>
            </a:p>
          </p:txBody>
        </p:sp>
        <p:sp>
          <p:nvSpPr>
            <p:cNvPr id="48" name="Овал 7">
              <a:extLst>
                <a:ext uri="{FF2B5EF4-FFF2-40B4-BE49-F238E27FC236}">
                  <a16:creationId xmlns:a16="http://schemas.microsoft.com/office/drawing/2014/main" id="{1DC774AC-BA60-972D-AF60-1088A07AE307}"/>
                </a:ext>
              </a:extLst>
            </p:cNvPr>
            <p:cNvSpPr/>
            <p:nvPr/>
          </p:nvSpPr>
          <p:spPr>
            <a:xfrm>
              <a:off x="279598" y="1401171"/>
              <a:ext cx="958075" cy="56675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9847" tIns="49847" rIns="49847" bIns="49847" rtlCol="0" anchor="ctr"/>
            <a:lstStyle/>
            <a:p>
              <a:pPr algn="ctr"/>
              <a:r>
                <a:rPr lang="en-US" sz="4062" b="1" dirty="0">
                  <a:solidFill>
                    <a:srgbClr val="FBCF3A"/>
                  </a:solidFill>
                  <a:latin typeface="FuturaBookC" panose="04000500000000000000" pitchFamily="82" charset="0"/>
                </a:rPr>
                <a:t>3.</a:t>
              </a:r>
              <a:endParaRPr lang="ru-RU" sz="4062" b="1" dirty="0">
                <a:solidFill>
                  <a:srgbClr val="FBCF3A"/>
                </a:solidFill>
                <a:latin typeface="FuturaBookC" panose="04000500000000000000" pitchFamily="82" charset="0"/>
              </a:endParaRPr>
            </a:p>
          </p:txBody>
        </p:sp>
      </p:grpSp>
      <p:grpSp>
        <p:nvGrpSpPr>
          <p:cNvPr id="49" name="Группа 8">
            <a:extLst>
              <a:ext uri="{FF2B5EF4-FFF2-40B4-BE49-F238E27FC236}">
                <a16:creationId xmlns:a16="http://schemas.microsoft.com/office/drawing/2014/main" id="{BEBF8B8E-C584-7F65-5A77-7C03A10CFB82}"/>
              </a:ext>
            </a:extLst>
          </p:cNvPr>
          <p:cNvGrpSpPr/>
          <p:nvPr/>
        </p:nvGrpSpPr>
        <p:grpSpPr>
          <a:xfrm>
            <a:off x="236317" y="4745962"/>
            <a:ext cx="884377" cy="608417"/>
            <a:chOff x="279598" y="1308807"/>
            <a:chExt cx="958075" cy="659118"/>
          </a:xfrm>
        </p:grpSpPr>
        <p:sp>
          <p:nvSpPr>
            <p:cNvPr id="50" name="Овал 6">
              <a:extLst>
                <a:ext uri="{FF2B5EF4-FFF2-40B4-BE49-F238E27FC236}">
                  <a16:creationId xmlns:a16="http://schemas.microsoft.com/office/drawing/2014/main" id="{4D329BF8-CD09-CA22-439A-329B9EAFA7CE}"/>
                </a:ext>
              </a:extLst>
            </p:cNvPr>
            <p:cNvSpPr/>
            <p:nvPr/>
          </p:nvSpPr>
          <p:spPr>
            <a:xfrm>
              <a:off x="335016" y="1308807"/>
              <a:ext cx="566754" cy="56675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9847" tIns="49847" rIns="49847" bIns="49847" rtlCol="0" anchor="ctr"/>
            <a:lstStyle/>
            <a:p>
              <a:pPr algn="ctr"/>
              <a:endParaRPr lang="ru-RU" sz="831" dirty="0">
                <a:solidFill>
                  <a:schemeClr val="bg1"/>
                </a:solidFill>
              </a:endParaRPr>
            </a:p>
          </p:txBody>
        </p:sp>
        <p:sp>
          <p:nvSpPr>
            <p:cNvPr id="51" name="Овал 7">
              <a:extLst>
                <a:ext uri="{FF2B5EF4-FFF2-40B4-BE49-F238E27FC236}">
                  <a16:creationId xmlns:a16="http://schemas.microsoft.com/office/drawing/2014/main" id="{242AF874-DB77-97BB-2847-FBAEEA41E1EC}"/>
                </a:ext>
              </a:extLst>
            </p:cNvPr>
            <p:cNvSpPr/>
            <p:nvPr/>
          </p:nvSpPr>
          <p:spPr>
            <a:xfrm>
              <a:off x="279598" y="1401171"/>
              <a:ext cx="958075" cy="56675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9847" tIns="49847" rIns="49847" bIns="49847" rtlCol="0" anchor="ctr"/>
            <a:lstStyle/>
            <a:p>
              <a:pPr algn="ctr"/>
              <a:r>
                <a:rPr lang="en-US" sz="4062" b="1" dirty="0">
                  <a:solidFill>
                    <a:srgbClr val="FBCF3A"/>
                  </a:solidFill>
                  <a:latin typeface="FuturaBookC" panose="04000500000000000000" pitchFamily="82" charset="0"/>
                </a:rPr>
                <a:t>4.</a:t>
              </a:r>
              <a:endParaRPr lang="ru-RU" sz="4062" b="1" dirty="0">
                <a:solidFill>
                  <a:srgbClr val="FBCF3A"/>
                </a:solidFill>
                <a:latin typeface="FuturaBookC" panose="04000500000000000000" pitchFamily="82" charset="0"/>
              </a:endParaRPr>
            </a:p>
          </p:txBody>
        </p:sp>
      </p:grpSp>
      <p:grpSp>
        <p:nvGrpSpPr>
          <p:cNvPr id="52" name="Группа 8">
            <a:extLst>
              <a:ext uri="{FF2B5EF4-FFF2-40B4-BE49-F238E27FC236}">
                <a16:creationId xmlns:a16="http://schemas.microsoft.com/office/drawing/2014/main" id="{BB1915A2-F7E8-F58D-ACFE-0C76E8A3800B}"/>
              </a:ext>
            </a:extLst>
          </p:cNvPr>
          <p:cNvGrpSpPr/>
          <p:nvPr/>
        </p:nvGrpSpPr>
        <p:grpSpPr>
          <a:xfrm>
            <a:off x="246670" y="5549417"/>
            <a:ext cx="884377" cy="608417"/>
            <a:chOff x="279598" y="1308807"/>
            <a:chExt cx="958075" cy="659118"/>
          </a:xfrm>
        </p:grpSpPr>
        <p:sp>
          <p:nvSpPr>
            <p:cNvPr id="53" name="Овал 6">
              <a:extLst>
                <a:ext uri="{FF2B5EF4-FFF2-40B4-BE49-F238E27FC236}">
                  <a16:creationId xmlns:a16="http://schemas.microsoft.com/office/drawing/2014/main" id="{B340CE14-E072-4D24-2754-EEEF050A5392}"/>
                </a:ext>
              </a:extLst>
            </p:cNvPr>
            <p:cNvSpPr/>
            <p:nvPr/>
          </p:nvSpPr>
          <p:spPr>
            <a:xfrm>
              <a:off x="335016" y="1308807"/>
              <a:ext cx="566754" cy="56675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9847" tIns="49847" rIns="49847" bIns="49847" rtlCol="0" anchor="ctr"/>
            <a:lstStyle/>
            <a:p>
              <a:pPr algn="ctr"/>
              <a:endParaRPr lang="ru-RU" sz="831" dirty="0">
                <a:solidFill>
                  <a:schemeClr val="bg1"/>
                </a:solidFill>
              </a:endParaRPr>
            </a:p>
          </p:txBody>
        </p:sp>
        <p:sp>
          <p:nvSpPr>
            <p:cNvPr id="54" name="Овал 7">
              <a:extLst>
                <a:ext uri="{FF2B5EF4-FFF2-40B4-BE49-F238E27FC236}">
                  <a16:creationId xmlns:a16="http://schemas.microsoft.com/office/drawing/2014/main" id="{364E92F9-2B16-F40D-A077-D0AED1900F50}"/>
                </a:ext>
              </a:extLst>
            </p:cNvPr>
            <p:cNvSpPr/>
            <p:nvPr/>
          </p:nvSpPr>
          <p:spPr>
            <a:xfrm>
              <a:off x="279598" y="1401171"/>
              <a:ext cx="958075" cy="56675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9847" tIns="49847" rIns="49847" bIns="49847" rtlCol="0" anchor="ctr"/>
            <a:lstStyle/>
            <a:p>
              <a:pPr algn="ctr"/>
              <a:r>
                <a:rPr lang="en-US" sz="4062" b="1" dirty="0">
                  <a:solidFill>
                    <a:srgbClr val="FBCF3A"/>
                  </a:solidFill>
                  <a:latin typeface="FuturaBookC" panose="04000500000000000000" pitchFamily="82" charset="0"/>
                </a:rPr>
                <a:t>5.</a:t>
              </a:r>
              <a:endParaRPr lang="ru-RU" sz="4062" b="1" dirty="0">
                <a:solidFill>
                  <a:srgbClr val="FBCF3A"/>
                </a:solidFill>
                <a:latin typeface="FuturaBookC" panose="04000500000000000000" pitchFamily="82" charset="0"/>
              </a:endParaRPr>
            </a:p>
          </p:txBody>
        </p:sp>
      </p:grp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2B0FB12-9D43-4B5C-A817-84B296E49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0376" y="27581"/>
            <a:ext cx="1153734" cy="115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3967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B8E177E8-5F00-4FEC-8512-8180852331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9742" y="10426"/>
            <a:ext cx="1123366" cy="1123366"/>
          </a:xfrm>
          <a:prstGeom prst="rect">
            <a:avLst/>
          </a:prstGeom>
        </p:spPr>
      </p:pic>
      <p:sp>
        <p:nvSpPr>
          <p:cNvPr id="198" name="Rectangle 5">
            <a:extLst>
              <a:ext uri="{FF2B5EF4-FFF2-40B4-BE49-F238E27FC236}">
                <a16:creationId xmlns:a16="http://schemas.microsoft.com/office/drawing/2014/main" id="{0210B1B6-71DA-4CDA-9344-E90EE370C754}"/>
              </a:ext>
            </a:extLst>
          </p:cNvPr>
          <p:cNvSpPr/>
          <p:nvPr/>
        </p:nvSpPr>
        <p:spPr>
          <a:xfrm>
            <a:off x="4676192" y="909004"/>
            <a:ext cx="4172394" cy="58217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1" dirty="0">
              <a:latin typeface="Bahnschrift Light" panose="020B0502040204020203" pitchFamily="34" charset="0"/>
            </a:endParaRPr>
          </a:p>
        </p:txBody>
      </p:sp>
      <p:sp>
        <p:nvSpPr>
          <p:cNvPr id="202" name="Rectangle 5">
            <a:extLst>
              <a:ext uri="{FF2B5EF4-FFF2-40B4-BE49-F238E27FC236}">
                <a16:creationId xmlns:a16="http://schemas.microsoft.com/office/drawing/2014/main" id="{B9EFF1F5-72B3-4F10-BB2A-F6889AD6776B}"/>
              </a:ext>
            </a:extLst>
          </p:cNvPr>
          <p:cNvSpPr/>
          <p:nvPr/>
        </p:nvSpPr>
        <p:spPr>
          <a:xfrm>
            <a:off x="343279" y="909006"/>
            <a:ext cx="4100607" cy="379303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1" dirty="0">
              <a:latin typeface="Bahnschrift Light" panose="020B0502040204020203" pitchFamily="34" charset="0"/>
            </a:endParaRP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5FB2026C-A429-424E-9D4F-E9AE4B99F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3" y="424695"/>
            <a:ext cx="6982079" cy="196206"/>
          </a:xfrm>
        </p:spPr>
        <p:txBody>
          <a:bodyPr/>
          <a:lstStyle/>
          <a:p>
            <a:r>
              <a:rPr lang="en-US" dirty="0"/>
              <a:t>Our wizards for community renewal</a:t>
            </a:r>
            <a:br>
              <a:rPr lang="en-US" dirty="0"/>
            </a:br>
            <a:endParaRPr lang="ru-RU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FBC2FE3-E8BD-0218-FC2A-C8EE4E840481}"/>
              </a:ext>
            </a:extLst>
          </p:cNvPr>
          <p:cNvGrpSpPr/>
          <p:nvPr/>
        </p:nvGrpSpPr>
        <p:grpSpPr>
          <a:xfrm>
            <a:off x="2886366" y="3136705"/>
            <a:ext cx="1020185" cy="1530974"/>
            <a:chOff x="574660" y="3728025"/>
            <a:chExt cx="1020185" cy="1530974"/>
          </a:xfrm>
        </p:grpSpPr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5BC53932-A9F9-43F6-9EB5-CC4772E88D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944" t="2908" r="-944" b="24121"/>
            <a:stretch/>
          </p:blipFill>
          <p:spPr>
            <a:xfrm>
              <a:off x="669368" y="3728025"/>
              <a:ext cx="830769" cy="830769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FBCF3A"/>
              </a:solidFill>
            </a:ln>
          </p:spPr>
        </p:pic>
        <p:sp>
          <p:nvSpPr>
            <p:cNvPr id="148" name="Прямоугольник: скругленные углы 147">
              <a:extLst>
                <a:ext uri="{FF2B5EF4-FFF2-40B4-BE49-F238E27FC236}">
                  <a16:creationId xmlns:a16="http://schemas.microsoft.com/office/drawing/2014/main" id="{372AF6ED-FA95-488E-AC8D-18D64F40E5E8}"/>
                </a:ext>
              </a:extLst>
            </p:cNvPr>
            <p:cNvSpPr/>
            <p:nvPr/>
          </p:nvSpPr>
          <p:spPr>
            <a:xfrm>
              <a:off x="680878" y="5061136"/>
              <a:ext cx="807751" cy="197863"/>
            </a:xfrm>
            <a:prstGeom prst="roundRect">
              <a:avLst>
                <a:gd name="adj" fmla="val 6545"/>
              </a:avLst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ctr">
                <a:lnSpc>
                  <a:spcPct val="90000"/>
                </a:lnSpc>
              </a:pPr>
              <a:r>
                <a:rPr lang="en-US" sz="800" b="1" spc="-19" dirty="0">
                  <a:solidFill>
                    <a:schemeClr val="tx1"/>
                  </a:solidFill>
                  <a:latin typeface="FuturaBookC" panose="04000500000000000000"/>
                </a:rPr>
                <a:t>CEO of </a:t>
              </a:r>
              <a:r>
                <a:rPr lang="en-US" sz="800" b="1" spc="-19" dirty="0" err="1">
                  <a:solidFill>
                    <a:schemeClr val="tx1"/>
                  </a:solidFill>
                  <a:latin typeface="FuturaBookC" panose="04000500000000000000"/>
                </a:rPr>
                <a:t>URenew</a:t>
              </a:r>
              <a:r>
                <a:rPr lang="en-US" sz="800" b="1" spc="-19" dirty="0">
                  <a:solidFill>
                    <a:schemeClr val="tx1"/>
                  </a:solidFill>
                  <a:latin typeface="FuturaBookC" panose="04000500000000000000"/>
                </a:rPr>
                <a:t> foundation</a:t>
              </a:r>
            </a:p>
          </p:txBody>
        </p:sp>
        <p:sp>
          <p:nvSpPr>
            <p:cNvPr id="150" name="Прямоугольник: скругленные углы 149">
              <a:extLst>
                <a:ext uri="{FF2B5EF4-FFF2-40B4-BE49-F238E27FC236}">
                  <a16:creationId xmlns:a16="http://schemas.microsoft.com/office/drawing/2014/main" id="{6D2BC4BA-C559-4F04-AF8A-4E1658B509CD}"/>
                </a:ext>
              </a:extLst>
            </p:cNvPr>
            <p:cNvSpPr/>
            <p:nvPr/>
          </p:nvSpPr>
          <p:spPr>
            <a:xfrm>
              <a:off x="574660" y="4703119"/>
              <a:ext cx="1020185" cy="151585"/>
            </a:xfrm>
            <a:prstGeom prst="roundRect">
              <a:avLst>
                <a:gd name="adj" fmla="val 6545"/>
              </a:avLst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5000"/>
                </a:lnSpc>
              </a:pPr>
              <a:r>
                <a:rPr lang="en-US" sz="1200" b="1" spc="-19" dirty="0">
                  <a:solidFill>
                    <a:srgbClr val="137EC6"/>
                  </a:solidFill>
                  <a:latin typeface="FuturaBookC" panose="04000500000000000000"/>
                </a:rPr>
                <a:t>Antonina Vysota</a:t>
              </a:r>
            </a:p>
          </p:txBody>
        </p:sp>
        <p:cxnSp>
          <p:nvCxnSpPr>
            <p:cNvPr id="151" name="Прямая соединительная линия 150">
              <a:extLst>
                <a:ext uri="{FF2B5EF4-FFF2-40B4-BE49-F238E27FC236}">
                  <a16:creationId xmlns:a16="http://schemas.microsoft.com/office/drawing/2014/main" id="{03C3885E-734D-4616-8E3A-CD560F73D9E6}"/>
                </a:ext>
              </a:extLst>
            </p:cNvPr>
            <p:cNvCxnSpPr>
              <a:cxnSpLocks/>
            </p:cNvCxnSpPr>
            <p:nvPr/>
          </p:nvCxnSpPr>
          <p:spPr>
            <a:xfrm>
              <a:off x="685983" y="4992169"/>
              <a:ext cx="797539" cy="0"/>
            </a:xfrm>
            <a:prstGeom prst="line">
              <a:avLst/>
            </a:prstGeom>
            <a:ln>
              <a:solidFill>
                <a:srgbClr val="137EC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12D7331-43B9-BB44-F584-629ADA39CF19}"/>
              </a:ext>
            </a:extLst>
          </p:cNvPr>
          <p:cNvGrpSpPr/>
          <p:nvPr/>
        </p:nvGrpSpPr>
        <p:grpSpPr>
          <a:xfrm>
            <a:off x="4922387" y="1210497"/>
            <a:ext cx="1063385" cy="1496829"/>
            <a:chOff x="4920926" y="1443182"/>
            <a:chExt cx="1063385" cy="1496829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0006B96A-C43E-4D19-BCD8-A3F287C35C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41326" y="1443182"/>
              <a:ext cx="830769" cy="830769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FBCF3A"/>
              </a:solidFill>
            </a:ln>
          </p:spPr>
        </p:pic>
        <p:sp>
          <p:nvSpPr>
            <p:cNvPr id="163" name="Прямоугольник: скругленные углы 162">
              <a:extLst>
                <a:ext uri="{FF2B5EF4-FFF2-40B4-BE49-F238E27FC236}">
                  <a16:creationId xmlns:a16="http://schemas.microsoft.com/office/drawing/2014/main" id="{E85FB6E6-2020-4162-8881-1447310B7618}"/>
                </a:ext>
              </a:extLst>
            </p:cNvPr>
            <p:cNvSpPr/>
            <p:nvPr/>
          </p:nvSpPr>
          <p:spPr>
            <a:xfrm>
              <a:off x="4920926" y="2776294"/>
              <a:ext cx="1063385" cy="163717"/>
            </a:xfrm>
            <a:prstGeom prst="roundRect">
              <a:avLst>
                <a:gd name="adj" fmla="val 6545"/>
              </a:avLst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ctr">
                <a:lnSpc>
                  <a:spcPct val="90000"/>
                </a:lnSpc>
              </a:pPr>
              <a:r>
                <a:rPr lang="en-US" sz="800" b="1" spc="-19" dirty="0">
                  <a:solidFill>
                    <a:schemeClr val="tx1"/>
                  </a:solidFill>
                  <a:latin typeface="FuturaBookC" panose="04000500000000000000"/>
                </a:rPr>
                <a:t>Head  of project office URenew/Financial controller </a:t>
              </a:r>
            </a:p>
          </p:txBody>
        </p:sp>
        <p:sp>
          <p:nvSpPr>
            <p:cNvPr id="165" name="Прямоугольник: скругленные углы 164">
              <a:extLst>
                <a:ext uri="{FF2B5EF4-FFF2-40B4-BE49-F238E27FC236}">
                  <a16:creationId xmlns:a16="http://schemas.microsoft.com/office/drawing/2014/main" id="{98D2584A-0ED4-4E8F-BD62-57E17692C97C}"/>
                </a:ext>
              </a:extLst>
            </p:cNvPr>
            <p:cNvSpPr/>
            <p:nvPr/>
          </p:nvSpPr>
          <p:spPr>
            <a:xfrm>
              <a:off x="4946617" y="2418276"/>
              <a:ext cx="1020185" cy="151585"/>
            </a:xfrm>
            <a:prstGeom prst="roundRect">
              <a:avLst>
                <a:gd name="adj" fmla="val 6545"/>
              </a:avLst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5000"/>
                </a:lnSpc>
              </a:pPr>
              <a:r>
                <a:rPr lang="en-US" sz="1200" b="1" spc="-19" dirty="0">
                  <a:solidFill>
                    <a:srgbClr val="137EC6"/>
                  </a:solidFill>
                  <a:latin typeface="FuturaBookC" panose="04000500000000000000"/>
                </a:rPr>
                <a:t>Julia Romanenko</a:t>
              </a:r>
            </a:p>
          </p:txBody>
        </p:sp>
        <p:cxnSp>
          <p:nvCxnSpPr>
            <p:cNvPr id="166" name="Прямая соединительная линия 165">
              <a:extLst>
                <a:ext uri="{FF2B5EF4-FFF2-40B4-BE49-F238E27FC236}">
                  <a16:creationId xmlns:a16="http://schemas.microsoft.com/office/drawing/2014/main" id="{E59191E0-62A6-4EA2-9B5C-6FD5CBF3DBB4}"/>
                </a:ext>
              </a:extLst>
            </p:cNvPr>
            <p:cNvCxnSpPr>
              <a:cxnSpLocks/>
            </p:cNvCxnSpPr>
            <p:nvPr/>
          </p:nvCxnSpPr>
          <p:spPr>
            <a:xfrm>
              <a:off x="5057940" y="2707326"/>
              <a:ext cx="797539" cy="0"/>
            </a:xfrm>
            <a:prstGeom prst="line">
              <a:avLst/>
            </a:prstGeom>
            <a:ln>
              <a:solidFill>
                <a:srgbClr val="137EC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AED0503A-3F24-4CCC-B7A8-7FC6C5CBF2C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00" r="5000"/>
          <a:stretch/>
        </p:blipFill>
        <p:spPr>
          <a:xfrm>
            <a:off x="5068181" y="3131677"/>
            <a:ext cx="830769" cy="830769"/>
          </a:xfrm>
          <a:prstGeom prst="ellipse">
            <a:avLst/>
          </a:prstGeom>
          <a:solidFill>
            <a:schemeClr val="bg1"/>
          </a:solidFill>
          <a:ln w="6350">
            <a:solidFill>
              <a:srgbClr val="FBCF3A"/>
            </a:solidFill>
          </a:ln>
        </p:spPr>
      </p:pic>
      <p:sp>
        <p:nvSpPr>
          <p:cNvPr id="173" name="Прямоугольник: скругленные углы 172">
            <a:extLst>
              <a:ext uri="{FF2B5EF4-FFF2-40B4-BE49-F238E27FC236}">
                <a16:creationId xmlns:a16="http://schemas.microsoft.com/office/drawing/2014/main" id="{0F5789D6-6C8E-4F14-AFD4-6DA63BBE9708}"/>
              </a:ext>
            </a:extLst>
          </p:cNvPr>
          <p:cNvSpPr/>
          <p:nvPr/>
        </p:nvSpPr>
        <p:spPr>
          <a:xfrm>
            <a:off x="5025581" y="4469816"/>
            <a:ext cx="1076330" cy="195304"/>
          </a:xfrm>
          <a:prstGeom prst="roundRect">
            <a:avLst>
              <a:gd name="adj" fmla="val 6545"/>
            </a:avLst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>
              <a:lnSpc>
                <a:spcPct val="90000"/>
              </a:lnSpc>
            </a:pPr>
            <a:r>
              <a:rPr lang="en-US" sz="800" b="1" spc="-19" dirty="0">
                <a:solidFill>
                  <a:schemeClr val="tx1"/>
                </a:solidFill>
                <a:latin typeface="FuturaBookC" panose="04000500000000000000"/>
              </a:rPr>
              <a:t>Founder of IPSM, MBA</a:t>
            </a:r>
          </a:p>
          <a:p>
            <a:pPr algn="ctr">
              <a:lnSpc>
                <a:spcPct val="90000"/>
              </a:lnSpc>
            </a:pPr>
            <a:r>
              <a:rPr lang="en-US" sz="800" b="1" spc="-19" dirty="0">
                <a:solidFill>
                  <a:schemeClr val="tx1"/>
                </a:solidFill>
                <a:latin typeface="FuturaBookC" panose="04000500000000000000"/>
              </a:rPr>
              <a:t>Project partner on Sourcing</a:t>
            </a:r>
          </a:p>
        </p:txBody>
      </p:sp>
      <p:sp>
        <p:nvSpPr>
          <p:cNvPr id="175" name="Прямоугольник: скругленные углы 174">
            <a:extLst>
              <a:ext uri="{FF2B5EF4-FFF2-40B4-BE49-F238E27FC236}">
                <a16:creationId xmlns:a16="http://schemas.microsoft.com/office/drawing/2014/main" id="{C14E5CD4-7FBB-4B41-8F9A-2641DD2FED67}"/>
              </a:ext>
            </a:extLst>
          </p:cNvPr>
          <p:cNvSpPr/>
          <p:nvPr/>
        </p:nvSpPr>
        <p:spPr>
          <a:xfrm>
            <a:off x="4969046" y="4151709"/>
            <a:ext cx="1020185" cy="151585"/>
          </a:xfrm>
          <a:prstGeom prst="roundRect">
            <a:avLst>
              <a:gd name="adj" fmla="val 6545"/>
            </a:avLst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5000"/>
              </a:lnSpc>
            </a:pPr>
            <a:r>
              <a:rPr lang="en-US" sz="1200" b="1" spc="-19" dirty="0">
                <a:solidFill>
                  <a:srgbClr val="137EC6"/>
                </a:solidFill>
                <a:latin typeface="FuturaBookC" panose="04000500000000000000"/>
              </a:rPr>
              <a:t>Maryna </a:t>
            </a:r>
            <a:r>
              <a:rPr lang="en-US" sz="1200" b="1" spc="-19" dirty="0" err="1">
                <a:solidFill>
                  <a:srgbClr val="137EC6"/>
                </a:solidFill>
                <a:latin typeface="FuturaBookC" panose="04000500000000000000"/>
              </a:rPr>
              <a:t>Trepova</a:t>
            </a:r>
            <a:endParaRPr lang="en-US" sz="1200" b="1" spc="-19" dirty="0">
              <a:solidFill>
                <a:srgbClr val="137EC6"/>
              </a:solidFill>
              <a:latin typeface="FuturaBookC" panose="04000500000000000000"/>
            </a:endParaRPr>
          </a:p>
        </p:txBody>
      </p:sp>
      <p:cxnSp>
        <p:nvCxnSpPr>
          <p:cNvPr id="176" name="Прямая соединительная линия 175">
            <a:extLst>
              <a:ext uri="{FF2B5EF4-FFF2-40B4-BE49-F238E27FC236}">
                <a16:creationId xmlns:a16="http://schemas.microsoft.com/office/drawing/2014/main" id="{46B88BBC-E75A-483A-BFB9-088124CBE8AD}"/>
              </a:ext>
            </a:extLst>
          </p:cNvPr>
          <p:cNvCxnSpPr>
            <a:cxnSpLocks/>
          </p:cNvCxnSpPr>
          <p:nvPr/>
        </p:nvCxnSpPr>
        <p:spPr>
          <a:xfrm>
            <a:off x="5068181" y="4421616"/>
            <a:ext cx="797539" cy="0"/>
          </a:xfrm>
          <a:prstGeom prst="line">
            <a:avLst/>
          </a:prstGeom>
          <a:ln>
            <a:solidFill>
              <a:srgbClr val="137E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8D1E015B-5A67-1DEC-6175-F15DFB2F138B}"/>
              </a:ext>
            </a:extLst>
          </p:cNvPr>
          <p:cNvGrpSpPr/>
          <p:nvPr/>
        </p:nvGrpSpPr>
        <p:grpSpPr>
          <a:xfrm>
            <a:off x="6162713" y="4946290"/>
            <a:ext cx="1476099" cy="1953366"/>
            <a:chOff x="4716029" y="3137233"/>
            <a:chExt cx="1476099" cy="1953366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E33DF3D3-E320-43EE-B737-38DC7A4F44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532" r="532"/>
            <a:stretch/>
          </p:blipFill>
          <p:spPr>
            <a:xfrm>
              <a:off x="5028630" y="3137233"/>
              <a:ext cx="830769" cy="830769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FBCF3A"/>
              </a:solidFill>
            </a:ln>
          </p:spPr>
        </p:pic>
        <p:sp>
          <p:nvSpPr>
            <p:cNvPr id="178" name="Прямоугольник: скругленные углы 177">
              <a:extLst>
                <a:ext uri="{FF2B5EF4-FFF2-40B4-BE49-F238E27FC236}">
                  <a16:creationId xmlns:a16="http://schemas.microsoft.com/office/drawing/2014/main" id="{ABE69D0B-AFC9-4096-8782-27DECCEF96CD}"/>
                </a:ext>
              </a:extLst>
            </p:cNvPr>
            <p:cNvSpPr/>
            <p:nvPr/>
          </p:nvSpPr>
          <p:spPr>
            <a:xfrm>
              <a:off x="4716029" y="4416971"/>
              <a:ext cx="1476099" cy="673628"/>
            </a:xfrm>
            <a:prstGeom prst="roundRect">
              <a:avLst>
                <a:gd name="adj" fmla="val 6545"/>
              </a:avLst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ctr">
                <a:lnSpc>
                  <a:spcPct val="90000"/>
                </a:lnSpc>
              </a:pPr>
              <a:r>
                <a:rPr lang="en-US" sz="800" b="1" spc="-19" dirty="0">
                  <a:solidFill>
                    <a:schemeClr val="tx1"/>
                  </a:solidFill>
                  <a:latin typeface="FuturaBookC" panose="04000500000000000000"/>
                </a:rPr>
                <a:t>Founder of Medical Foundation of Moldova, MBA</a:t>
              </a:r>
            </a:p>
            <a:p>
              <a:pPr algn="ctr">
                <a:lnSpc>
                  <a:spcPct val="90000"/>
                </a:lnSpc>
              </a:pPr>
              <a:r>
                <a:rPr lang="en-US" sz="800" b="1" spc="-19" dirty="0">
                  <a:solidFill>
                    <a:schemeClr val="tx1"/>
                  </a:solidFill>
                  <a:latin typeface="FuturaBookC" panose="04000500000000000000"/>
                </a:rPr>
                <a:t>Project partner on Medicine</a:t>
              </a:r>
            </a:p>
          </p:txBody>
        </p:sp>
        <p:sp>
          <p:nvSpPr>
            <p:cNvPr id="180" name="Прямоугольник: скругленные углы 179">
              <a:extLst>
                <a:ext uri="{FF2B5EF4-FFF2-40B4-BE49-F238E27FC236}">
                  <a16:creationId xmlns:a16="http://schemas.microsoft.com/office/drawing/2014/main" id="{DA403193-A3F3-41CE-B421-376DF17BD574}"/>
                </a:ext>
              </a:extLst>
            </p:cNvPr>
            <p:cNvSpPr/>
            <p:nvPr/>
          </p:nvSpPr>
          <p:spPr>
            <a:xfrm>
              <a:off x="4891566" y="4116053"/>
              <a:ext cx="1020185" cy="151585"/>
            </a:xfrm>
            <a:prstGeom prst="roundRect">
              <a:avLst>
                <a:gd name="adj" fmla="val 6545"/>
              </a:avLst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5000"/>
                </a:lnSpc>
              </a:pPr>
              <a:r>
                <a:rPr lang="en-US" sz="1200" b="1" spc="-19" dirty="0">
                  <a:solidFill>
                    <a:srgbClr val="137EC6"/>
                  </a:solidFill>
                  <a:latin typeface="FuturaBookC" panose="04000500000000000000"/>
                </a:rPr>
                <a:t>Viktor    Ghereg</a:t>
              </a:r>
            </a:p>
          </p:txBody>
        </p:sp>
        <p:cxnSp>
          <p:nvCxnSpPr>
            <p:cNvPr id="181" name="Прямая соединительная линия 180">
              <a:extLst>
                <a:ext uri="{FF2B5EF4-FFF2-40B4-BE49-F238E27FC236}">
                  <a16:creationId xmlns:a16="http://schemas.microsoft.com/office/drawing/2014/main" id="{F22F32D5-A0E1-461A-B17A-541BE9A498CE}"/>
                </a:ext>
              </a:extLst>
            </p:cNvPr>
            <p:cNvCxnSpPr>
              <a:cxnSpLocks/>
            </p:cNvCxnSpPr>
            <p:nvPr/>
          </p:nvCxnSpPr>
          <p:spPr>
            <a:xfrm>
              <a:off x="5002889" y="4405103"/>
              <a:ext cx="797539" cy="0"/>
            </a:xfrm>
            <a:prstGeom prst="line">
              <a:avLst/>
            </a:prstGeom>
            <a:ln>
              <a:solidFill>
                <a:srgbClr val="137EC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4" name="Прямоугольник: скругленные углы 193">
            <a:extLst>
              <a:ext uri="{FF2B5EF4-FFF2-40B4-BE49-F238E27FC236}">
                <a16:creationId xmlns:a16="http://schemas.microsoft.com/office/drawing/2014/main" id="{1EB8B286-69B2-4D48-BC02-067E037B66DA}"/>
              </a:ext>
            </a:extLst>
          </p:cNvPr>
          <p:cNvSpPr/>
          <p:nvPr/>
        </p:nvSpPr>
        <p:spPr>
          <a:xfrm>
            <a:off x="421516" y="914220"/>
            <a:ext cx="3907365" cy="2036989"/>
          </a:xfrm>
          <a:prstGeom prst="roundRect">
            <a:avLst>
              <a:gd name="adj" fmla="val 0"/>
            </a:avLst>
          </a:prstGeom>
          <a:solidFill>
            <a:srgbClr val="FBCF3A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847" tIns="49847" rIns="49847" bIns="49847" rtlCol="0" anchor="ctr"/>
          <a:lstStyle/>
          <a:p>
            <a:pPr algn="ctr"/>
            <a:endParaRPr lang="en-US" sz="1292" dirty="0">
              <a:solidFill>
                <a:schemeClr val="bg1"/>
              </a:solidFill>
              <a:latin typeface="FuturaBookC" panose="04000500000000000000"/>
            </a:endParaRPr>
          </a:p>
        </p:txBody>
      </p: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257B864D-87F9-4BC1-BEA4-01EE9D8AC3B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446" b="2446"/>
          <a:stretch/>
        </p:blipFill>
        <p:spPr>
          <a:xfrm>
            <a:off x="3256825" y="1202259"/>
            <a:ext cx="830769" cy="830769"/>
          </a:xfrm>
          <a:prstGeom prst="ellipse">
            <a:avLst/>
          </a:prstGeom>
          <a:solidFill>
            <a:schemeClr val="bg1"/>
          </a:solidFill>
          <a:ln w="6350">
            <a:solidFill>
              <a:srgbClr val="FBCF3A"/>
            </a:solidFill>
          </a:ln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0F663201-85E3-44D0-BEEE-B9EF1CC7093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10" r="810"/>
          <a:stretch/>
        </p:blipFill>
        <p:spPr>
          <a:xfrm>
            <a:off x="622860" y="1203977"/>
            <a:ext cx="830769" cy="830769"/>
          </a:xfrm>
          <a:prstGeom prst="ellipse">
            <a:avLst/>
          </a:prstGeom>
          <a:solidFill>
            <a:schemeClr val="bg1"/>
          </a:solidFill>
          <a:ln w="6350">
            <a:solidFill>
              <a:srgbClr val="FBCF3A"/>
            </a:solidFill>
          </a:ln>
        </p:spPr>
      </p:pic>
      <p:sp>
        <p:nvSpPr>
          <p:cNvPr id="72" name="Прямоугольник: скругленные углы 71">
            <a:extLst>
              <a:ext uri="{FF2B5EF4-FFF2-40B4-BE49-F238E27FC236}">
                <a16:creationId xmlns:a16="http://schemas.microsoft.com/office/drawing/2014/main" id="{93812134-0C84-4D5E-A00B-9E1DABB19C8A}"/>
              </a:ext>
            </a:extLst>
          </p:cNvPr>
          <p:cNvSpPr/>
          <p:nvPr/>
        </p:nvSpPr>
        <p:spPr>
          <a:xfrm>
            <a:off x="529354" y="2495334"/>
            <a:ext cx="974900" cy="197366"/>
          </a:xfrm>
          <a:prstGeom prst="roundRect">
            <a:avLst>
              <a:gd name="adj" fmla="val 6545"/>
            </a:avLst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>
              <a:lnSpc>
                <a:spcPct val="90000"/>
              </a:lnSpc>
            </a:pPr>
            <a:r>
              <a:rPr lang="en-US" sz="800" b="1" spc="-19" dirty="0">
                <a:solidFill>
                  <a:schemeClr val="tx1"/>
                </a:solidFill>
                <a:latin typeface="FuturaBookC" panose="04000500000000000000"/>
              </a:rPr>
              <a:t>Member of the supervisory board, ACCA, Certified internal auditor</a:t>
            </a:r>
          </a:p>
        </p:txBody>
      </p:sp>
      <p:sp>
        <p:nvSpPr>
          <p:cNvPr id="124" name="Прямоугольник: скругленные углы 123">
            <a:extLst>
              <a:ext uri="{FF2B5EF4-FFF2-40B4-BE49-F238E27FC236}">
                <a16:creationId xmlns:a16="http://schemas.microsoft.com/office/drawing/2014/main" id="{35CA4B23-4DD9-46C4-B5BC-FD8FFC680C27}"/>
              </a:ext>
            </a:extLst>
          </p:cNvPr>
          <p:cNvSpPr/>
          <p:nvPr/>
        </p:nvSpPr>
        <p:spPr>
          <a:xfrm>
            <a:off x="574659" y="2156752"/>
            <a:ext cx="1020185" cy="151585"/>
          </a:xfrm>
          <a:prstGeom prst="roundRect">
            <a:avLst>
              <a:gd name="adj" fmla="val 6545"/>
            </a:avLst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5000"/>
              </a:lnSpc>
            </a:pPr>
            <a:r>
              <a:rPr lang="en-US" sz="1200" b="1" spc="-19" dirty="0">
                <a:solidFill>
                  <a:srgbClr val="137EC6"/>
                </a:solidFill>
                <a:latin typeface="FuturaBookC" panose="04000500000000000000"/>
              </a:rPr>
              <a:t>Victoria Zabayrachna</a:t>
            </a:r>
          </a:p>
        </p:txBody>
      </p:sp>
      <p:cxnSp>
        <p:nvCxnSpPr>
          <p:cNvPr id="63" name="Прямая соединительная линия 62">
            <a:extLst>
              <a:ext uri="{FF2B5EF4-FFF2-40B4-BE49-F238E27FC236}">
                <a16:creationId xmlns:a16="http://schemas.microsoft.com/office/drawing/2014/main" id="{6861C514-695A-47E2-9781-299C7F2DB0B7}"/>
              </a:ext>
            </a:extLst>
          </p:cNvPr>
          <p:cNvCxnSpPr>
            <a:cxnSpLocks/>
          </p:cNvCxnSpPr>
          <p:nvPr/>
        </p:nvCxnSpPr>
        <p:spPr>
          <a:xfrm>
            <a:off x="656090" y="2457621"/>
            <a:ext cx="797539" cy="0"/>
          </a:xfrm>
          <a:prstGeom prst="line">
            <a:avLst/>
          </a:prstGeom>
          <a:ln>
            <a:solidFill>
              <a:srgbClr val="137E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Прямоугольник: скругленные углы 137">
            <a:extLst>
              <a:ext uri="{FF2B5EF4-FFF2-40B4-BE49-F238E27FC236}">
                <a16:creationId xmlns:a16="http://schemas.microsoft.com/office/drawing/2014/main" id="{D5C889FA-1452-4D94-8865-E78B56936409}"/>
              </a:ext>
            </a:extLst>
          </p:cNvPr>
          <p:cNvSpPr/>
          <p:nvPr/>
        </p:nvSpPr>
        <p:spPr>
          <a:xfrm>
            <a:off x="1980832" y="2503015"/>
            <a:ext cx="807751" cy="197863"/>
          </a:xfrm>
          <a:prstGeom prst="roundRect">
            <a:avLst>
              <a:gd name="adj" fmla="val 6545"/>
            </a:avLst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>
              <a:lnSpc>
                <a:spcPct val="90000"/>
              </a:lnSpc>
            </a:pPr>
            <a:r>
              <a:rPr lang="en-US" sz="800" b="1" spc="-19" dirty="0">
                <a:solidFill>
                  <a:schemeClr val="tx1"/>
                </a:solidFill>
                <a:latin typeface="FuturaBookC" panose="04000500000000000000"/>
              </a:rPr>
              <a:t>Chairman of the supervisory Board, MBA</a:t>
            </a:r>
          </a:p>
        </p:txBody>
      </p:sp>
      <p:pic>
        <p:nvPicPr>
          <p:cNvPr id="139" name="Рисунок 138">
            <a:extLst>
              <a:ext uri="{FF2B5EF4-FFF2-40B4-BE49-F238E27FC236}">
                <a16:creationId xmlns:a16="http://schemas.microsoft.com/office/drawing/2014/main" id="{E6285939-26B3-42E7-BA3A-1AD5EB2AC93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248" t="5876" r="11319" b="6493"/>
          <a:stretch/>
        </p:blipFill>
        <p:spPr>
          <a:xfrm>
            <a:off x="1929793" y="1212252"/>
            <a:ext cx="830771" cy="830771"/>
          </a:xfrm>
          <a:prstGeom prst="ellipse">
            <a:avLst/>
          </a:prstGeom>
          <a:solidFill>
            <a:schemeClr val="bg1"/>
          </a:solidFill>
          <a:ln w="6350">
            <a:solidFill>
              <a:srgbClr val="FBCF3A"/>
            </a:solidFill>
          </a:ln>
        </p:spPr>
      </p:pic>
      <p:sp>
        <p:nvSpPr>
          <p:cNvPr id="140" name="Прямоугольник: скругленные углы 139">
            <a:extLst>
              <a:ext uri="{FF2B5EF4-FFF2-40B4-BE49-F238E27FC236}">
                <a16:creationId xmlns:a16="http://schemas.microsoft.com/office/drawing/2014/main" id="{650E64BC-09D5-41CA-9A79-E47169ED6964}"/>
              </a:ext>
            </a:extLst>
          </p:cNvPr>
          <p:cNvSpPr/>
          <p:nvPr/>
        </p:nvSpPr>
        <p:spPr>
          <a:xfrm>
            <a:off x="1894788" y="2139886"/>
            <a:ext cx="1002162" cy="156602"/>
          </a:xfrm>
          <a:prstGeom prst="roundRect">
            <a:avLst>
              <a:gd name="adj" fmla="val 6545"/>
            </a:avLst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5000"/>
              </a:lnSpc>
            </a:pPr>
            <a:r>
              <a:rPr lang="en-US" sz="1200" b="1" spc="-19" dirty="0">
                <a:solidFill>
                  <a:srgbClr val="137EC6"/>
                </a:solidFill>
                <a:latin typeface="FuturaBookC" panose="04000500000000000000"/>
              </a:rPr>
              <a:t>Maryna Koltsova</a:t>
            </a:r>
          </a:p>
        </p:txBody>
      </p:sp>
      <p:cxnSp>
        <p:nvCxnSpPr>
          <p:cNvPr id="141" name="Прямая соединительная линия 140">
            <a:extLst>
              <a:ext uri="{FF2B5EF4-FFF2-40B4-BE49-F238E27FC236}">
                <a16:creationId xmlns:a16="http://schemas.microsoft.com/office/drawing/2014/main" id="{89022E0F-C1F7-4EB1-AB8B-8B7E768A77FF}"/>
              </a:ext>
            </a:extLst>
          </p:cNvPr>
          <p:cNvCxnSpPr>
            <a:cxnSpLocks/>
          </p:cNvCxnSpPr>
          <p:nvPr/>
        </p:nvCxnSpPr>
        <p:spPr>
          <a:xfrm>
            <a:off x="1980029" y="2457621"/>
            <a:ext cx="797539" cy="0"/>
          </a:xfrm>
          <a:prstGeom prst="line">
            <a:avLst/>
          </a:prstGeom>
          <a:ln>
            <a:solidFill>
              <a:srgbClr val="137E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Прямоугольник: скругленные углы 142">
            <a:extLst>
              <a:ext uri="{FF2B5EF4-FFF2-40B4-BE49-F238E27FC236}">
                <a16:creationId xmlns:a16="http://schemas.microsoft.com/office/drawing/2014/main" id="{A8917FA9-B23E-4EBB-983B-8A74F34D94D6}"/>
              </a:ext>
            </a:extLst>
          </p:cNvPr>
          <p:cNvSpPr/>
          <p:nvPr/>
        </p:nvSpPr>
        <p:spPr>
          <a:xfrm>
            <a:off x="3279843" y="2513692"/>
            <a:ext cx="807751" cy="197863"/>
          </a:xfrm>
          <a:prstGeom prst="roundRect">
            <a:avLst>
              <a:gd name="adj" fmla="val 6545"/>
            </a:avLst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>
              <a:lnSpc>
                <a:spcPct val="90000"/>
              </a:lnSpc>
            </a:pPr>
            <a:r>
              <a:rPr lang="en-US" sz="800" b="1" spc="-19" dirty="0">
                <a:solidFill>
                  <a:schemeClr val="tx1"/>
                </a:solidFill>
                <a:latin typeface="FuturaBookC" panose="04000500000000000000"/>
              </a:rPr>
              <a:t>Member of the supervisory board, MBA</a:t>
            </a:r>
          </a:p>
        </p:txBody>
      </p:sp>
      <p:sp>
        <p:nvSpPr>
          <p:cNvPr id="145" name="Прямоугольник: скругленные углы 144">
            <a:extLst>
              <a:ext uri="{FF2B5EF4-FFF2-40B4-BE49-F238E27FC236}">
                <a16:creationId xmlns:a16="http://schemas.microsoft.com/office/drawing/2014/main" id="{8413DEA2-CBCF-4928-8FF0-AA587B9E8460}"/>
              </a:ext>
            </a:extLst>
          </p:cNvPr>
          <p:cNvSpPr/>
          <p:nvPr/>
        </p:nvSpPr>
        <p:spPr>
          <a:xfrm>
            <a:off x="3178869" y="2126809"/>
            <a:ext cx="1020185" cy="151585"/>
          </a:xfrm>
          <a:prstGeom prst="roundRect">
            <a:avLst>
              <a:gd name="adj" fmla="val 6545"/>
            </a:avLst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5000"/>
              </a:lnSpc>
            </a:pPr>
            <a:r>
              <a:rPr lang="en-US" sz="1200" b="1" spc="-19" dirty="0">
                <a:solidFill>
                  <a:srgbClr val="137EC6"/>
                </a:solidFill>
                <a:latin typeface="FuturaBookC" panose="04000500000000000000"/>
              </a:rPr>
              <a:t>Iryna Povoroznyk</a:t>
            </a:r>
          </a:p>
        </p:txBody>
      </p:sp>
      <p:cxnSp>
        <p:nvCxnSpPr>
          <p:cNvPr id="146" name="Прямая соединительная линия 145">
            <a:extLst>
              <a:ext uri="{FF2B5EF4-FFF2-40B4-BE49-F238E27FC236}">
                <a16:creationId xmlns:a16="http://schemas.microsoft.com/office/drawing/2014/main" id="{6E125AAF-EAFB-4C98-845C-9F6956D797A8}"/>
              </a:ext>
            </a:extLst>
          </p:cNvPr>
          <p:cNvCxnSpPr>
            <a:cxnSpLocks/>
          </p:cNvCxnSpPr>
          <p:nvPr/>
        </p:nvCxnSpPr>
        <p:spPr>
          <a:xfrm>
            <a:off x="3304803" y="2450027"/>
            <a:ext cx="797539" cy="0"/>
          </a:xfrm>
          <a:prstGeom prst="line">
            <a:avLst/>
          </a:prstGeom>
          <a:ln>
            <a:solidFill>
              <a:srgbClr val="137E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5" name="Прямоугольник: скругленные углы 194">
            <a:extLst>
              <a:ext uri="{FF2B5EF4-FFF2-40B4-BE49-F238E27FC236}">
                <a16:creationId xmlns:a16="http://schemas.microsoft.com/office/drawing/2014/main" id="{15DB09F9-943D-411B-8049-0B8F7D1DB258}"/>
              </a:ext>
            </a:extLst>
          </p:cNvPr>
          <p:cNvSpPr/>
          <p:nvPr/>
        </p:nvSpPr>
        <p:spPr>
          <a:xfrm>
            <a:off x="1329681" y="1015704"/>
            <a:ext cx="2169091" cy="205952"/>
          </a:xfrm>
          <a:prstGeom prst="roundRect">
            <a:avLst>
              <a:gd name="adj" fmla="val 50000"/>
            </a:avLst>
          </a:prstGeom>
          <a:solidFill>
            <a:srgbClr val="FBCF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847" tIns="49847" rIns="49847" bIns="49847" rtlCol="0" anchor="ctr"/>
          <a:lstStyle/>
          <a:p>
            <a:pPr algn="ctr"/>
            <a:r>
              <a:rPr lang="en-US" sz="1292" dirty="0">
                <a:solidFill>
                  <a:schemeClr val="bg1"/>
                </a:solidFill>
                <a:latin typeface="FuturaBookC" panose="04000500000000000000"/>
              </a:rPr>
              <a:t>Supervisory Board</a:t>
            </a:r>
          </a:p>
        </p:txBody>
      </p:sp>
      <p:sp>
        <p:nvSpPr>
          <p:cNvPr id="199" name="Прямоугольник: скругленные углы 198">
            <a:extLst>
              <a:ext uri="{FF2B5EF4-FFF2-40B4-BE49-F238E27FC236}">
                <a16:creationId xmlns:a16="http://schemas.microsoft.com/office/drawing/2014/main" id="{FA3A4D99-2D37-44EF-B85D-BFF70970350F}"/>
              </a:ext>
            </a:extLst>
          </p:cNvPr>
          <p:cNvSpPr/>
          <p:nvPr/>
        </p:nvSpPr>
        <p:spPr>
          <a:xfrm>
            <a:off x="5747086" y="838630"/>
            <a:ext cx="2169091" cy="205952"/>
          </a:xfrm>
          <a:prstGeom prst="roundRect">
            <a:avLst>
              <a:gd name="adj" fmla="val 50000"/>
            </a:avLst>
          </a:prstGeom>
          <a:solidFill>
            <a:srgbClr val="137E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847" tIns="49847" rIns="49847" bIns="49847" rtlCol="0" anchor="ctr"/>
          <a:lstStyle/>
          <a:p>
            <a:pPr algn="ctr"/>
            <a:r>
              <a:rPr lang="en-US" sz="1292" b="1" dirty="0">
                <a:solidFill>
                  <a:schemeClr val="bg1"/>
                </a:solidFill>
                <a:latin typeface="FuturaBookC" panose="04000500000000000000"/>
              </a:rPr>
              <a:t>URenew project office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79DCF50-0CDD-9AD7-9731-D12841022498}"/>
              </a:ext>
            </a:extLst>
          </p:cNvPr>
          <p:cNvGrpSpPr/>
          <p:nvPr/>
        </p:nvGrpSpPr>
        <p:grpSpPr>
          <a:xfrm>
            <a:off x="6071434" y="1218135"/>
            <a:ext cx="1495891" cy="1484697"/>
            <a:chOff x="6089505" y="1443182"/>
            <a:chExt cx="1495891" cy="1484697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9A067C0D-715E-4995-B7EA-5EF76F4563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343431" y="1443182"/>
              <a:ext cx="830769" cy="830769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FBCF3A"/>
              </a:solidFill>
            </a:ln>
          </p:spPr>
        </p:pic>
        <p:sp>
          <p:nvSpPr>
            <p:cNvPr id="168" name="Прямоугольник: скругленные углы 167">
              <a:extLst>
                <a:ext uri="{FF2B5EF4-FFF2-40B4-BE49-F238E27FC236}">
                  <a16:creationId xmlns:a16="http://schemas.microsoft.com/office/drawing/2014/main" id="{2FAAA194-87C6-4A02-8986-AF12259C6740}"/>
                </a:ext>
              </a:extLst>
            </p:cNvPr>
            <p:cNvSpPr/>
            <p:nvPr/>
          </p:nvSpPr>
          <p:spPr>
            <a:xfrm>
              <a:off x="6089505" y="2776293"/>
              <a:ext cx="1495891" cy="151586"/>
            </a:xfrm>
            <a:prstGeom prst="roundRect">
              <a:avLst>
                <a:gd name="adj" fmla="val 6545"/>
              </a:avLst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ctr">
                <a:lnSpc>
                  <a:spcPct val="90000"/>
                </a:lnSpc>
              </a:pPr>
              <a:r>
                <a:rPr lang="en-US" sz="800" b="1" spc="-19" dirty="0">
                  <a:solidFill>
                    <a:schemeClr val="tx1"/>
                  </a:solidFill>
                  <a:latin typeface="FuturaBookC" panose="04000500000000000000"/>
                </a:rPr>
                <a:t>Owner of Denza Construction,</a:t>
              </a:r>
            </a:p>
            <a:p>
              <a:pPr algn="ctr">
                <a:lnSpc>
                  <a:spcPct val="90000"/>
                </a:lnSpc>
              </a:pPr>
              <a:r>
                <a:rPr lang="en-US" sz="800" b="1" spc="-19" dirty="0">
                  <a:solidFill>
                    <a:schemeClr val="tx1"/>
                  </a:solidFill>
                  <a:latin typeface="FuturaBookC" panose="04000500000000000000"/>
                </a:rPr>
                <a:t>Project partner on project management and development</a:t>
              </a:r>
            </a:p>
          </p:txBody>
        </p:sp>
        <p:sp>
          <p:nvSpPr>
            <p:cNvPr id="170" name="Прямоугольник: скругленные углы 169">
              <a:extLst>
                <a:ext uri="{FF2B5EF4-FFF2-40B4-BE49-F238E27FC236}">
                  <a16:creationId xmlns:a16="http://schemas.microsoft.com/office/drawing/2014/main" id="{A12CFD00-ABDF-49AD-8F2C-3DE28FD12E0E}"/>
                </a:ext>
              </a:extLst>
            </p:cNvPr>
            <p:cNvSpPr/>
            <p:nvPr/>
          </p:nvSpPr>
          <p:spPr>
            <a:xfrm>
              <a:off x="6248722" y="2418276"/>
              <a:ext cx="1020185" cy="151585"/>
            </a:xfrm>
            <a:prstGeom prst="roundRect">
              <a:avLst>
                <a:gd name="adj" fmla="val 6545"/>
              </a:avLst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5000"/>
                </a:lnSpc>
              </a:pPr>
              <a:r>
                <a:rPr lang="en-US" sz="1200" b="1" spc="-19" dirty="0">
                  <a:solidFill>
                    <a:srgbClr val="137EC6"/>
                  </a:solidFill>
                  <a:latin typeface="FuturaBookC" panose="04000500000000000000"/>
                </a:rPr>
                <a:t>Pavlo    Podtopta</a:t>
              </a:r>
            </a:p>
          </p:txBody>
        </p:sp>
        <p:cxnSp>
          <p:nvCxnSpPr>
            <p:cNvPr id="171" name="Прямая соединительная линия 170">
              <a:extLst>
                <a:ext uri="{FF2B5EF4-FFF2-40B4-BE49-F238E27FC236}">
                  <a16:creationId xmlns:a16="http://schemas.microsoft.com/office/drawing/2014/main" id="{5CD0FD17-3513-46F3-9D07-2F3AF42639FF}"/>
                </a:ext>
              </a:extLst>
            </p:cNvPr>
            <p:cNvCxnSpPr>
              <a:cxnSpLocks/>
            </p:cNvCxnSpPr>
            <p:nvPr/>
          </p:nvCxnSpPr>
          <p:spPr>
            <a:xfrm>
              <a:off x="6360045" y="2707326"/>
              <a:ext cx="797539" cy="0"/>
            </a:xfrm>
            <a:prstGeom prst="line">
              <a:avLst/>
            </a:prstGeom>
            <a:ln>
              <a:solidFill>
                <a:srgbClr val="137EC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Прямоугольник: скругленные углы 69">
            <a:extLst>
              <a:ext uri="{FF2B5EF4-FFF2-40B4-BE49-F238E27FC236}">
                <a16:creationId xmlns:a16="http://schemas.microsoft.com/office/drawing/2014/main" id="{DFF6C6FD-2679-45F4-B856-C810BA63E352}"/>
              </a:ext>
            </a:extLst>
          </p:cNvPr>
          <p:cNvSpPr/>
          <p:nvPr/>
        </p:nvSpPr>
        <p:spPr>
          <a:xfrm>
            <a:off x="1329681" y="810811"/>
            <a:ext cx="2169091" cy="205952"/>
          </a:xfrm>
          <a:prstGeom prst="roundRect">
            <a:avLst>
              <a:gd name="adj" fmla="val 50000"/>
            </a:avLst>
          </a:prstGeom>
          <a:solidFill>
            <a:srgbClr val="137E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847" tIns="49847" rIns="49847" bIns="49847" rtlCol="0" anchor="ctr"/>
          <a:lstStyle/>
          <a:p>
            <a:pPr algn="ctr"/>
            <a:r>
              <a:rPr lang="en-US" sz="1292" b="1" dirty="0">
                <a:solidFill>
                  <a:schemeClr val="bg1"/>
                </a:solidFill>
                <a:latin typeface="FuturaBookC" panose="04000500000000000000"/>
              </a:rPr>
              <a:t>URenew foundation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0D3D578-1621-9942-B0D9-05A212BC7A5A}"/>
              </a:ext>
            </a:extLst>
          </p:cNvPr>
          <p:cNvGrpSpPr/>
          <p:nvPr/>
        </p:nvGrpSpPr>
        <p:grpSpPr>
          <a:xfrm>
            <a:off x="7632590" y="1243760"/>
            <a:ext cx="1020185" cy="1797660"/>
            <a:chOff x="7549625" y="1455106"/>
            <a:chExt cx="1020185" cy="1797660"/>
          </a:xfrm>
        </p:grpSpPr>
        <p:sp>
          <p:nvSpPr>
            <p:cNvPr id="188" name="Прямоугольник: скругленные углы 187">
              <a:extLst>
                <a:ext uri="{FF2B5EF4-FFF2-40B4-BE49-F238E27FC236}">
                  <a16:creationId xmlns:a16="http://schemas.microsoft.com/office/drawing/2014/main" id="{B8A3FCB3-6B47-4F28-B8BF-F4322614063A}"/>
                </a:ext>
              </a:extLst>
            </p:cNvPr>
            <p:cNvSpPr/>
            <p:nvPr/>
          </p:nvSpPr>
          <p:spPr>
            <a:xfrm>
              <a:off x="7562513" y="2762024"/>
              <a:ext cx="980674" cy="490742"/>
            </a:xfrm>
            <a:prstGeom prst="roundRect">
              <a:avLst>
                <a:gd name="adj" fmla="val 6545"/>
              </a:avLst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ctr">
                <a:lnSpc>
                  <a:spcPct val="90000"/>
                </a:lnSpc>
              </a:pPr>
              <a:r>
                <a:rPr lang="en-US" sz="800" b="1" spc="-19" dirty="0">
                  <a:solidFill>
                    <a:schemeClr val="tx1"/>
                  </a:solidFill>
                  <a:latin typeface="FuturaBookC" panose="04000500000000000000"/>
                </a:rPr>
                <a:t>Project partner on urban conceptual design</a:t>
              </a:r>
            </a:p>
          </p:txBody>
        </p:sp>
        <p:sp>
          <p:nvSpPr>
            <p:cNvPr id="190" name="Прямоугольник: скругленные углы 189">
              <a:extLst>
                <a:ext uri="{FF2B5EF4-FFF2-40B4-BE49-F238E27FC236}">
                  <a16:creationId xmlns:a16="http://schemas.microsoft.com/office/drawing/2014/main" id="{8494BC5D-BF24-4232-AEEA-8F5E8B316903}"/>
                </a:ext>
              </a:extLst>
            </p:cNvPr>
            <p:cNvSpPr/>
            <p:nvPr/>
          </p:nvSpPr>
          <p:spPr>
            <a:xfrm>
              <a:off x="7549625" y="2423339"/>
              <a:ext cx="1020185" cy="151585"/>
            </a:xfrm>
            <a:prstGeom prst="roundRect">
              <a:avLst>
                <a:gd name="adj" fmla="val 6545"/>
              </a:avLst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5000"/>
                </a:lnSpc>
              </a:pPr>
              <a:r>
                <a:rPr lang="en-US" sz="1200" b="1" spc="-19" dirty="0">
                  <a:solidFill>
                    <a:srgbClr val="137EC6"/>
                  </a:solidFill>
                  <a:latin typeface="FuturaBookC" panose="04000500000000000000"/>
                </a:rPr>
                <a:t>Oksana Shumelda</a:t>
              </a:r>
            </a:p>
          </p:txBody>
        </p:sp>
        <p:cxnSp>
          <p:nvCxnSpPr>
            <p:cNvPr id="191" name="Прямая соединительная линия 190">
              <a:extLst>
                <a:ext uri="{FF2B5EF4-FFF2-40B4-BE49-F238E27FC236}">
                  <a16:creationId xmlns:a16="http://schemas.microsoft.com/office/drawing/2014/main" id="{3547DE00-F802-40FF-8998-9425FCD4793E}"/>
                </a:ext>
              </a:extLst>
            </p:cNvPr>
            <p:cNvCxnSpPr>
              <a:cxnSpLocks/>
            </p:cNvCxnSpPr>
            <p:nvPr/>
          </p:nvCxnSpPr>
          <p:spPr>
            <a:xfrm>
              <a:off x="7660948" y="2712389"/>
              <a:ext cx="797539" cy="0"/>
            </a:xfrm>
            <a:prstGeom prst="line">
              <a:avLst/>
            </a:prstGeom>
            <a:ln>
              <a:solidFill>
                <a:srgbClr val="137EC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" name="Picture 2" descr="Oksana Shumelda on Behance">
              <a:extLst>
                <a:ext uri="{FF2B5EF4-FFF2-40B4-BE49-F238E27FC236}">
                  <a16:creationId xmlns:a16="http://schemas.microsoft.com/office/drawing/2014/main" id="{D454AC9C-DFD0-15CE-C08E-48B36443CC3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946" b="14520"/>
            <a:stretch/>
          </p:blipFill>
          <p:spPr bwMode="auto">
            <a:xfrm>
              <a:off x="7626417" y="1455106"/>
              <a:ext cx="831600" cy="830767"/>
            </a:xfrm>
            <a:prstGeom prst="ellipse">
              <a:avLst/>
            </a:prstGeom>
            <a:noFill/>
            <a:ln>
              <a:solidFill>
                <a:srgbClr val="FBCF3A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6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8761D59F-EFC0-78F8-33E8-FFE480195707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27154" b="27042"/>
          <a:stretch/>
        </p:blipFill>
        <p:spPr>
          <a:xfrm>
            <a:off x="6382910" y="3137233"/>
            <a:ext cx="838128" cy="830770"/>
          </a:xfrm>
          <a:prstGeom prst="ellipse">
            <a:avLst/>
          </a:prstGeom>
          <a:ln>
            <a:solidFill>
              <a:srgbClr val="FDE38C"/>
            </a:solidFill>
          </a:ln>
        </p:spPr>
      </p:pic>
      <p:sp>
        <p:nvSpPr>
          <p:cNvPr id="15" name="Прямоугольник: скругленные углы 177">
            <a:extLst>
              <a:ext uri="{FF2B5EF4-FFF2-40B4-BE49-F238E27FC236}">
                <a16:creationId xmlns:a16="http://schemas.microsoft.com/office/drawing/2014/main" id="{851BD54C-B437-F9E5-7413-0303C508BAFA}"/>
              </a:ext>
            </a:extLst>
          </p:cNvPr>
          <p:cNvSpPr/>
          <p:nvPr/>
        </p:nvSpPr>
        <p:spPr>
          <a:xfrm>
            <a:off x="6116470" y="4421616"/>
            <a:ext cx="1476099" cy="673628"/>
          </a:xfrm>
          <a:prstGeom prst="roundRect">
            <a:avLst>
              <a:gd name="adj" fmla="val 6545"/>
            </a:avLst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>
              <a:lnSpc>
                <a:spcPct val="90000"/>
              </a:lnSpc>
            </a:pPr>
            <a:r>
              <a:rPr lang="en-US" sz="800" b="1" spc="-19" dirty="0">
                <a:solidFill>
                  <a:schemeClr val="tx1"/>
                </a:solidFill>
                <a:latin typeface="FuturaBookC" panose="04000500000000000000"/>
              </a:rPr>
              <a:t>Managing director</a:t>
            </a:r>
          </a:p>
          <a:p>
            <a:pPr algn="ctr">
              <a:lnSpc>
                <a:spcPct val="90000"/>
              </a:lnSpc>
            </a:pPr>
            <a:r>
              <a:rPr lang="en-US" sz="800" b="1" spc="-19" dirty="0">
                <a:solidFill>
                  <a:schemeClr val="tx1"/>
                </a:solidFill>
                <a:latin typeface="FuturaBookC" panose="04000500000000000000"/>
              </a:rPr>
              <a:t>Energy Markets Group, MBA</a:t>
            </a:r>
          </a:p>
          <a:p>
            <a:pPr algn="ctr">
              <a:lnSpc>
                <a:spcPct val="90000"/>
              </a:lnSpc>
            </a:pPr>
            <a:r>
              <a:rPr lang="en-US" sz="800" b="1" spc="-19" dirty="0">
                <a:solidFill>
                  <a:schemeClr val="tx1"/>
                </a:solidFill>
                <a:latin typeface="FuturaBookC" panose="04000500000000000000"/>
              </a:rPr>
              <a:t>Project partner on green power</a:t>
            </a:r>
          </a:p>
        </p:txBody>
      </p:sp>
      <p:sp>
        <p:nvSpPr>
          <p:cNvPr id="16" name="Прямоугольник: скругленные углы 179">
            <a:extLst>
              <a:ext uri="{FF2B5EF4-FFF2-40B4-BE49-F238E27FC236}">
                <a16:creationId xmlns:a16="http://schemas.microsoft.com/office/drawing/2014/main" id="{8E23870B-700E-9EC7-2AD5-60B7F5E861E1}"/>
              </a:ext>
            </a:extLst>
          </p:cNvPr>
          <p:cNvSpPr/>
          <p:nvPr/>
        </p:nvSpPr>
        <p:spPr>
          <a:xfrm>
            <a:off x="6292007" y="4116053"/>
            <a:ext cx="1020185" cy="151585"/>
          </a:xfrm>
          <a:prstGeom prst="roundRect">
            <a:avLst>
              <a:gd name="adj" fmla="val 6545"/>
            </a:avLst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5000"/>
              </a:lnSpc>
            </a:pPr>
            <a:r>
              <a:rPr lang="en-US" sz="1200" b="1" spc="-19" dirty="0">
                <a:solidFill>
                  <a:srgbClr val="137EC6"/>
                </a:solidFill>
                <a:latin typeface="FuturaBookC" panose="04000500000000000000"/>
              </a:rPr>
              <a:t>Joanne</a:t>
            </a:r>
          </a:p>
          <a:p>
            <a:pPr algn="ctr">
              <a:lnSpc>
                <a:spcPct val="85000"/>
              </a:lnSpc>
            </a:pPr>
            <a:r>
              <a:rPr lang="en-US" sz="1200" b="1" spc="-19" dirty="0">
                <a:solidFill>
                  <a:srgbClr val="137EC6"/>
                </a:solidFill>
                <a:latin typeface="FuturaBookC" panose="04000500000000000000"/>
              </a:rPr>
              <a:t>Dixon</a:t>
            </a:r>
          </a:p>
        </p:txBody>
      </p:sp>
      <p:cxnSp>
        <p:nvCxnSpPr>
          <p:cNvPr id="17" name="Прямая соединительная линия 180">
            <a:extLst>
              <a:ext uri="{FF2B5EF4-FFF2-40B4-BE49-F238E27FC236}">
                <a16:creationId xmlns:a16="http://schemas.microsoft.com/office/drawing/2014/main" id="{8F771B0E-6BA8-016D-DB08-A8BDC00176B2}"/>
              </a:ext>
            </a:extLst>
          </p:cNvPr>
          <p:cNvCxnSpPr>
            <a:cxnSpLocks/>
          </p:cNvCxnSpPr>
          <p:nvPr/>
        </p:nvCxnSpPr>
        <p:spPr>
          <a:xfrm>
            <a:off x="6403330" y="4405103"/>
            <a:ext cx="797539" cy="0"/>
          </a:xfrm>
          <a:prstGeom prst="line">
            <a:avLst/>
          </a:prstGeom>
          <a:ln>
            <a:solidFill>
              <a:srgbClr val="137E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Прямоугольник: скругленные углы 147">
            <a:extLst>
              <a:ext uri="{FF2B5EF4-FFF2-40B4-BE49-F238E27FC236}">
                <a16:creationId xmlns:a16="http://schemas.microsoft.com/office/drawing/2014/main" id="{4189BAEF-C9B9-5A66-E860-67CE11F0D08D}"/>
              </a:ext>
            </a:extLst>
          </p:cNvPr>
          <p:cNvSpPr/>
          <p:nvPr/>
        </p:nvSpPr>
        <p:spPr>
          <a:xfrm>
            <a:off x="4936762" y="6365356"/>
            <a:ext cx="673740" cy="197863"/>
          </a:xfrm>
          <a:prstGeom prst="roundRect">
            <a:avLst>
              <a:gd name="adj" fmla="val 6545"/>
            </a:avLst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>
              <a:lnSpc>
                <a:spcPct val="90000"/>
              </a:lnSpc>
            </a:pPr>
            <a:r>
              <a:rPr lang="en-US" sz="800" b="1" spc="-19" dirty="0">
                <a:solidFill>
                  <a:schemeClr val="tx1"/>
                </a:solidFill>
                <a:latin typeface="FuturaBookC" panose="04000500000000000000"/>
              </a:rPr>
              <a:t>Marketing team</a:t>
            </a:r>
          </a:p>
        </p:txBody>
      </p:sp>
      <p:sp>
        <p:nvSpPr>
          <p:cNvPr id="10" name="Прямоугольник: скругленные углы 177">
            <a:extLst>
              <a:ext uri="{FF2B5EF4-FFF2-40B4-BE49-F238E27FC236}">
                <a16:creationId xmlns:a16="http://schemas.microsoft.com/office/drawing/2014/main" id="{814C3BFD-61E6-AA75-1DC3-B48533BB1699}"/>
              </a:ext>
            </a:extLst>
          </p:cNvPr>
          <p:cNvSpPr/>
          <p:nvPr/>
        </p:nvSpPr>
        <p:spPr>
          <a:xfrm>
            <a:off x="7598149" y="6248468"/>
            <a:ext cx="1020186" cy="394375"/>
          </a:xfrm>
          <a:prstGeom prst="roundRect">
            <a:avLst>
              <a:gd name="adj" fmla="val 6545"/>
            </a:avLst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>
              <a:lnSpc>
                <a:spcPct val="90000"/>
              </a:lnSpc>
            </a:pPr>
            <a:r>
              <a:rPr lang="en-US" sz="800" b="1" spc="-19" dirty="0">
                <a:solidFill>
                  <a:schemeClr val="tx1"/>
                </a:solidFill>
                <a:latin typeface="FuturaBookC" panose="04000500000000000000"/>
              </a:rPr>
              <a:t>Partner on  compliance and digital processes</a:t>
            </a:r>
          </a:p>
        </p:txBody>
      </p:sp>
      <p:sp>
        <p:nvSpPr>
          <p:cNvPr id="26" name="Прямоугольник: скругленные углы 179">
            <a:extLst>
              <a:ext uri="{FF2B5EF4-FFF2-40B4-BE49-F238E27FC236}">
                <a16:creationId xmlns:a16="http://schemas.microsoft.com/office/drawing/2014/main" id="{C07F3F05-FF3F-3614-C2A9-2EB7FB3DD36F}"/>
              </a:ext>
            </a:extLst>
          </p:cNvPr>
          <p:cNvSpPr/>
          <p:nvPr/>
        </p:nvSpPr>
        <p:spPr>
          <a:xfrm>
            <a:off x="7598150" y="5892717"/>
            <a:ext cx="1020185" cy="151585"/>
          </a:xfrm>
          <a:prstGeom prst="roundRect">
            <a:avLst>
              <a:gd name="adj" fmla="val 6545"/>
            </a:avLst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5000"/>
              </a:lnSpc>
            </a:pPr>
            <a:r>
              <a:rPr lang="en-US" sz="1200" b="1" spc="-19" dirty="0">
                <a:solidFill>
                  <a:srgbClr val="137EC6"/>
                </a:solidFill>
                <a:latin typeface="FuturaBookC" panose="04000500000000000000"/>
              </a:rPr>
              <a:t>Sergii Ostapchuk</a:t>
            </a:r>
          </a:p>
        </p:txBody>
      </p:sp>
      <p:cxnSp>
        <p:nvCxnSpPr>
          <p:cNvPr id="28" name="Прямая соединительная линия 180">
            <a:extLst>
              <a:ext uri="{FF2B5EF4-FFF2-40B4-BE49-F238E27FC236}">
                <a16:creationId xmlns:a16="http://schemas.microsoft.com/office/drawing/2014/main" id="{DCA4AFDC-3A5E-B4BB-5413-959348ADDDE2}"/>
              </a:ext>
            </a:extLst>
          </p:cNvPr>
          <p:cNvCxnSpPr>
            <a:cxnSpLocks/>
          </p:cNvCxnSpPr>
          <p:nvPr/>
        </p:nvCxnSpPr>
        <p:spPr>
          <a:xfrm>
            <a:off x="7707178" y="6205944"/>
            <a:ext cx="797539" cy="0"/>
          </a:xfrm>
          <a:prstGeom prst="line">
            <a:avLst/>
          </a:prstGeom>
          <a:ln>
            <a:solidFill>
              <a:srgbClr val="137E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C1C7802D-770D-B515-A89C-77EB6D211BEF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836" t="27782" r="4654" b="28126"/>
          <a:stretch/>
        </p:blipFill>
        <p:spPr>
          <a:xfrm>
            <a:off x="7729667" y="4936130"/>
            <a:ext cx="791030" cy="798634"/>
          </a:xfrm>
          <a:prstGeom prst="ellipse">
            <a:avLst/>
          </a:prstGeom>
          <a:ln>
            <a:solidFill>
              <a:srgbClr val="FDE38C"/>
            </a:solidFill>
          </a:ln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37969B3E-6B43-2E25-4474-BA0852AD5924}"/>
              </a:ext>
            </a:extLst>
          </p:cNvPr>
          <p:cNvGrpSpPr/>
          <p:nvPr/>
        </p:nvGrpSpPr>
        <p:grpSpPr>
          <a:xfrm>
            <a:off x="982654" y="4097104"/>
            <a:ext cx="1340779" cy="1003661"/>
            <a:chOff x="3101819" y="4694828"/>
            <a:chExt cx="1340779" cy="1003661"/>
          </a:xfrm>
        </p:grpSpPr>
        <p:sp>
          <p:nvSpPr>
            <p:cNvPr id="31" name="Прямоугольник: скругленные углы 159">
              <a:extLst>
                <a:ext uri="{FF2B5EF4-FFF2-40B4-BE49-F238E27FC236}">
                  <a16:creationId xmlns:a16="http://schemas.microsoft.com/office/drawing/2014/main" id="{EDD656F6-34D5-4013-2EB0-16DFA9CF4E63}"/>
                </a:ext>
              </a:extLst>
            </p:cNvPr>
            <p:cNvSpPr/>
            <p:nvPr/>
          </p:nvSpPr>
          <p:spPr>
            <a:xfrm>
              <a:off x="3101819" y="4694828"/>
              <a:ext cx="1340779" cy="151585"/>
            </a:xfrm>
            <a:prstGeom prst="roundRect">
              <a:avLst>
                <a:gd name="adj" fmla="val 6545"/>
              </a:avLst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5000"/>
                </a:lnSpc>
              </a:pPr>
              <a:r>
                <a:rPr lang="en-US" sz="1200" b="1" spc="-19" dirty="0">
                  <a:solidFill>
                    <a:srgbClr val="137EC6"/>
                  </a:solidFill>
                  <a:latin typeface="FuturaBookC" panose="04000500000000000000"/>
                </a:rPr>
                <a:t>Stanislav </a:t>
              </a:r>
            </a:p>
            <a:p>
              <a:pPr algn="ctr">
                <a:lnSpc>
                  <a:spcPct val="85000"/>
                </a:lnSpc>
              </a:pPr>
              <a:r>
                <a:rPr lang="en-US" sz="1200" b="1" spc="-19" dirty="0">
                  <a:solidFill>
                    <a:srgbClr val="137EC6"/>
                  </a:solidFill>
                  <a:latin typeface="FuturaBookC" panose="04000500000000000000"/>
                </a:rPr>
                <a:t>Melnyk</a:t>
              </a:r>
            </a:p>
          </p:txBody>
        </p:sp>
        <p:cxnSp>
          <p:nvCxnSpPr>
            <p:cNvPr id="32" name="Прямая соединительная линия 160">
              <a:extLst>
                <a:ext uri="{FF2B5EF4-FFF2-40B4-BE49-F238E27FC236}">
                  <a16:creationId xmlns:a16="http://schemas.microsoft.com/office/drawing/2014/main" id="{DCF46CCA-9AC4-2025-C8D8-66FC0E99BCE5}"/>
                </a:ext>
              </a:extLst>
            </p:cNvPr>
            <p:cNvCxnSpPr>
              <a:cxnSpLocks/>
            </p:cNvCxnSpPr>
            <p:nvPr/>
          </p:nvCxnSpPr>
          <p:spPr>
            <a:xfrm>
              <a:off x="3330934" y="4969613"/>
              <a:ext cx="797539" cy="0"/>
            </a:xfrm>
            <a:prstGeom prst="line">
              <a:avLst/>
            </a:prstGeom>
            <a:ln>
              <a:solidFill>
                <a:srgbClr val="137EC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Прямоугольник: скругленные углы 157">
              <a:extLst>
                <a:ext uri="{FF2B5EF4-FFF2-40B4-BE49-F238E27FC236}">
                  <a16:creationId xmlns:a16="http://schemas.microsoft.com/office/drawing/2014/main" id="{54F94839-AC37-3818-65A7-5C995F6C5660}"/>
                </a:ext>
              </a:extLst>
            </p:cNvPr>
            <p:cNvSpPr/>
            <p:nvPr/>
          </p:nvSpPr>
          <p:spPr>
            <a:xfrm>
              <a:off x="3299275" y="5024861"/>
              <a:ext cx="911324" cy="673628"/>
            </a:xfrm>
            <a:prstGeom prst="roundRect">
              <a:avLst>
                <a:gd name="adj" fmla="val 6545"/>
              </a:avLst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ctr">
                <a:lnSpc>
                  <a:spcPct val="90000"/>
                </a:lnSpc>
              </a:pPr>
              <a:r>
                <a:rPr lang="en-US" sz="800" b="1" spc="-19" dirty="0">
                  <a:solidFill>
                    <a:schemeClr val="tx1"/>
                  </a:solidFill>
                  <a:latin typeface="FuturaBookC" panose="04000500000000000000"/>
                </a:rPr>
                <a:t>Accounting and reporting</a:t>
              </a:r>
            </a:p>
          </p:txBody>
        </p:sp>
      </p:grpSp>
      <p:sp>
        <p:nvSpPr>
          <p:cNvPr id="23" name="Прямоугольник: скругленные углы 147">
            <a:extLst>
              <a:ext uri="{FF2B5EF4-FFF2-40B4-BE49-F238E27FC236}">
                <a16:creationId xmlns:a16="http://schemas.microsoft.com/office/drawing/2014/main" id="{D5812F4C-D04C-6B7C-4AC0-269AB3C0864A}"/>
              </a:ext>
            </a:extLst>
          </p:cNvPr>
          <p:cNvSpPr/>
          <p:nvPr/>
        </p:nvSpPr>
        <p:spPr>
          <a:xfrm>
            <a:off x="4770249" y="5615818"/>
            <a:ext cx="1128701" cy="197863"/>
          </a:xfrm>
          <a:prstGeom prst="roundRect">
            <a:avLst>
              <a:gd name="adj" fmla="val 6545"/>
            </a:avLst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>
              <a:lnSpc>
                <a:spcPct val="90000"/>
              </a:lnSpc>
            </a:pPr>
            <a:r>
              <a:rPr lang="en-US" sz="800" b="1" spc="-19" dirty="0">
                <a:solidFill>
                  <a:schemeClr val="tx1"/>
                </a:solidFill>
                <a:latin typeface="FuturaBookC" panose="04000500000000000000"/>
              </a:rPr>
              <a:t>Legal support</a:t>
            </a: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31EC6D47-7171-BC58-3444-4153F0939E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7" t="21108" r="3778" b="22205"/>
          <a:stretch/>
        </p:blipFill>
        <p:spPr bwMode="auto">
          <a:xfrm>
            <a:off x="4994933" y="5335447"/>
            <a:ext cx="752153" cy="255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Profile photo of Robert Grygiel">
            <a:extLst>
              <a:ext uri="{FF2B5EF4-FFF2-40B4-BE49-F238E27FC236}">
                <a16:creationId xmlns:a16="http://schemas.microsoft.com/office/drawing/2014/main" id="{84E2B755-E049-E7B7-96EB-54554F2BEF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5" t="-66" r="12813" b="25137"/>
          <a:stretch/>
        </p:blipFill>
        <p:spPr bwMode="auto">
          <a:xfrm>
            <a:off x="7716889" y="3137233"/>
            <a:ext cx="787828" cy="792767"/>
          </a:xfrm>
          <a:prstGeom prst="ellipse">
            <a:avLst/>
          </a:prstGeom>
          <a:noFill/>
          <a:ln>
            <a:solidFill>
              <a:srgbClr val="FDE38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Прямоугольник: скругленные углы 177">
            <a:extLst>
              <a:ext uri="{FF2B5EF4-FFF2-40B4-BE49-F238E27FC236}">
                <a16:creationId xmlns:a16="http://schemas.microsoft.com/office/drawing/2014/main" id="{6D22D61C-E332-0E67-8760-BE9F0FF5BCE6}"/>
              </a:ext>
            </a:extLst>
          </p:cNvPr>
          <p:cNvSpPr/>
          <p:nvPr/>
        </p:nvSpPr>
        <p:spPr>
          <a:xfrm>
            <a:off x="7526392" y="4422889"/>
            <a:ext cx="1347257" cy="673628"/>
          </a:xfrm>
          <a:prstGeom prst="roundRect">
            <a:avLst>
              <a:gd name="adj" fmla="val 6545"/>
            </a:avLst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>
              <a:lnSpc>
                <a:spcPct val="90000"/>
              </a:lnSpc>
            </a:pPr>
            <a:r>
              <a:rPr lang="en-US" sz="800" b="1" spc="-19" dirty="0">
                <a:solidFill>
                  <a:schemeClr val="tx1"/>
                </a:solidFill>
                <a:latin typeface="FuturaBookC" panose="04000500000000000000"/>
              </a:rPr>
              <a:t>President of Wapeco, MBA</a:t>
            </a:r>
          </a:p>
          <a:p>
            <a:pPr algn="ctr">
              <a:lnSpc>
                <a:spcPct val="90000"/>
              </a:lnSpc>
            </a:pPr>
            <a:r>
              <a:rPr lang="en-US" sz="800" b="1" spc="-19" dirty="0">
                <a:solidFill>
                  <a:schemeClr val="tx1"/>
                </a:solidFill>
                <a:latin typeface="FuturaBookC" panose="04000500000000000000"/>
              </a:rPr>
              <a:t>Project partner on Sustainable technologies</a:t>
            </a:r>
          </a:p>
        </p:txBody>
      </p:sp>
      <p:sp>
        <p:nvSpPr>
          <p:cNvPr id="46" name="Прямоугольник: скругленные углы 179">
            <a:extLst>
              <a:ext uri="{FF2B5EF4-FFF2-40B4-BE49-F238E27FC236}">
                <a16:creationId xmlns:a16="http://schemas.microsoft.com/office/drawing/2014/main" id="{4547A3EB-152B-3AAC-C62E-429D3CEFFCEE}"/>
              </a:ext>
            </a:extLst>
          </p:cNvPr>
          <p:cNvSpPr/>
          <p:nvPr/>
        </p:nvSpPr>
        <p:spPr>
          <a:xfrm>
            <a:off x="7648276" y="4116053"/>
            <a:ext cx="1020185" cy="151585"/>
          </a:xfrm>
          <a:prstGeom prst="roundRect">
            <a:avLst>
              <a:gd name="adj" fmla="val 6545"/>
            </a:avLst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5000"/>
              </a:lnSpc>
            </a:pPr>
            <a:r>
              <a:rPr lang="en-US" sz="1200" b="1" spc="-19" dirty="0">
                <a:solidFill>
                  <a:srgbClr val="137EC6"/>
                </a:solidFill>
                <a:latin typeface="FuturaBookC" panose="04000500000000000000"/>
              </a:rPr>
              <a:t>Robert Grygiel</a:t>
            </a:r>
          </a:p>
        </p:txBody>
      </p:sp>
      <p:cxnSp>
        <p:nvCxnSpPr>
          <p:cNvPr id="47" name="Прямая соединительная линия 180">
            <a:extLst>
              <a:ext uri="{FF2B5EF4-FFF2-40B4-BE49-F238E27FC236}">
                <a16:creationId xmlns:a16="http://schemas.microsoft.com/office/drawing/2014/main" id="{7939B31F-81E6-8C3F-3365-61CE48AD4851}"/>
              </a:ext>
            </a:extLst>
          </p:cNvPr>
          <p:cNvCxnSpPr>
            <a:cxnSpLocks/>
          </p:cNvCxnSpPr>
          <p:nvPr/>
        </p:nvCxnSpPr>
        <p:spPr>
          <a:xfrm>
            <a:off x="7759599" y="4405103"/>
            <a:ext cx="797539" cy="0"/>
          </a:xfrm>
          <a:prstGeom prst="line">
            <a:avLst/>
          </a:prstGeom>
          <a:ln>
            <a:solidFill>
              <a:srgbClr val="137E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A picture containing person, person, posing&#10;&#10;Description automatically generated">
            <a:extLst>
              <a:ext uri="{FF2B5EF4-FFF2-40B4-BE49-F238E27FC236}">
                <a16:creationId xmlns:a16="http://schemas.microsoft.com/office/drawing/2014/main" id="{75360B47-CE25-08EA-6473-6BD7607D96E9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b="17835"/>
          <a:stretch/>
        </p:blipFill>
        <p:spPr>
          <a:xfrm>
            <a:off x="1286195" y="3163378"/>
            <a:ext cx="778209" cy="810151"/>
          </a:xfrm>
          <a:prstGeom prst="ellipse">
            <a:avLst/>
          </a:prstGeom>
          <a:ln>
            <a:solidFill>
              <a:srgbClr val="FFC000"/>
            </a:solidFill>
          </a:ln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17609CC5-01A5-A2F1-E1E8-FF20C51434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1286195" y="758365"/>
            <a:ext cx="282310" cy="274337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Flag of Ukraine - Wikipedia">
            <a:extLst>
              <a:ext uri="{FF2B5EF4-FFF2-40B4-BE49-F238E27FC236}">
                <a16:creationId xmlns:a16="http://schemas.microsoft.com/office/drawing/2014/main" id="{F8EA339F-BEB7-54CD-F20B-21BBF15180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1651"/>
          <a:stretch/>
        </p:blipFill>
        <p:spPr bwMode="auto">
          <a:xfrm>
            <a:off x="5672444" y="797951"/>
            <a:ext cx="255165" cy="248884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" name="Прямоугольник: скругленные углы 198">
            <a:extLst>
              <a:ext uri="{FF2B5EF4-FFF2-40B4-BE49-F238E27FC236}">
                <a16:creationId xmlns:a16="http://schemas.microsoft.com/office/drawing/2014/main" id="{01D20032-BFDA-40E9-BAF7-EE8CB2FD2BC4}"/>
              </a:ext>
            </a:extLst>
          </p:cNvPr>
          <p:cNvSpPr/>
          <p:nvPr/>
        </p:nvSpPr>
        <p:spPr>
          <a:xfrm>
            <a:off x="497944" y="4750345"/>
            <a:ext cx="3921957" cy="348186"/>
          </a:xfrm>
          <a:prstGeom prst="roundRect">
            <a:avLst>
              <a:gd name="adj" fmla="val 50000"/>
            </a:avLst>
          </a:prstGeom>
          <a:solidFill>
            <a:srgbClr val="137E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847" tIns="49847" rIns="49847" bIns="49847" rtlCol="0" anchor="ctr"/>
          <a:lstStyle/>
          <a:p>
            <a:pPr algn="ctr"/>
            <a:r>
              <a:rPr lang="en-US" sz="1100" b="1" dirty="0" err="1">
                <a:solidFill>
                  <a:schemeClr val="bg1"/>
                </a:solidFill>
                <a:latin typeface="FuturaBookC" panose="04000500000000000000"/>
              </a:rPr>
              <a:t>Byshiv</a:t>
            </a:r>
            <a:r>
              <a:rPr lang="en-US" sz="1100" b="1" dirty="0">
                <a:solidFill>
                  <a:schemeClr val="bg1"/>
                </a:solidFill>
                <a:latin typeface="FuturaBookC" panose="04000500000000000000"/>
              </a:rPr>
              <a:t> community representatives</a:t>
            </a:r>
          </a:p>
        </p:txBody>
      </p:sp>
      <p:pic>
        <p:nvPicPr>
          <p:cNvPr id="93" name="Picture 4" descr="Flag of Ukraine - Wikipedia">
            <a:extLst>
              <a:ext uri="{FF2B5EF4-FFF2-40B4-BE49-F238E27FC236}">
                <a16:creationId xmlns:a16="http://schemas.microsoft.com/office/drawing/2014/main" id="{CF272650-1DC0-4C7D-AA5C-51231839D0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1651"/>
          <a:stretch/>
        </p:blipFill>
        <p:spPr bwMode="auto">
          <a:xfrm>
            <a:off x="286309" y="4737013"/>
            <a:ext cx="377884" cy="366756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Прямоугольник: скругленные углы 198">
            <a:extLst>
              <a:ext uri="{FF2B5EF4-FFF2-40B4-BE49-F238E27FC236}">
                <a16:creationId xmlns:a16="http://schemas.microsoft.com/office/drawing/2014/main" id="{85CA669D-0FC7-47CF-BA71-7B7D664A077A}"/>
              </a:ext>
            </a:extLst>
          </p:cNvPr>
          <p:cNvSpPr/>
          <p:nvPr/>
        </p:nvSpPr>
        <p:spPr>
          <a:xfrm>
            <a:off x="4788748" y="4898650"/>
            <a:ext cx="1317720" cy="370611"/>
          </a:xfrm>
          <a:prstGeom prst="roundRect">
            <a:avLst>
              <a:gd name="adj" fmla="val 50000"/>
            </a:avLst>
          </a:prstGeom>
          <a:solidFill>
            <a:srgbClr val="137E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847" tIns="49847" rIns="49847" bIns="49847" rtlCol="0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FuturaBookC" panose="04000500000000000000"/>
              </a:rPr>
              <a:t>Back-office support</a:t>
            </a: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705D8CB-14C8-4D38-ADDF-3F823FF94F2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994933" y="5923013"/>
            <a:ext cx="878373" cy="419093"/>
          </a:xfrm>
          <a:prstGeom prst="rect">
            <a:avLst/>
          </a:prstGeom>
        </p:spPr>
      </p:pic>
      <p:pic>
        <p:nvPicPr>
          <p:cNvPr id="98" name="Picture 2">
            <a:extLst>
              <a:ext uri="{FF2B5EF4-FFF2-40B4-BE49-F238E27FC236}">
                <a16:creationId xmlns:a16="http://schemas.microsoft.com/office/drawing/2014/main" id="{CD74FBF8-2BEE-4E2F-9556-BA1793CACF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4" t="7261" r="3783" b="36043"/>
          <a:stretch/>
        </p:blipFill>
        <p:spPr bwMode="auto">
          <a:xfrm>
            <a:off x="617638" y="5125158"/>
            <a:ext cx="798332" cy="798332"/>
          </a:xfrm>
          <a:prstGeom prst="ellipse">
            <a:avLst/>
          </a:prstGeom>
          <a:noFill/>
          <a:ln>
            <a:solidFill>
              <a:srgbClr val="FDE38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" name="Прямоугольник: скругленные углы 189">
            <a:extLst>
              <a:ext uri="{FF2B5EF4-FFF2-40B4-BE49-F238E27FC236}">
                <a16:creationId xmlns:a16="http://schemas.microsoft.com/office/drawing/2014/main" id="{4ECE26FB-365E-4A6D-9590-8F4E70C86694}"/>
              </a:ext>
            </a:extLst>
          </p:cNvPr>
          <p:cNvSpPr/>
          <p:nvPr/>
        </p:nvSpPr>
        <p:spPr>
          <a:xfrm>
            <a:off x="520028" y="6074130"/>
            <a:ext cx="993552" cy="90461"/>
          </a:xfrm>
          <a:prstGeom prst="roundRect">
            <a:avLst>
              <a:gd name="adj" fmla="val 6545"/>
            </a:avLst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5000"/>
              </a:lnSpc>
            </a:pPr>
            <a:r>
              <a:rPr lang="en-US" sz="1200" b="1" spc="-19" dirty="0">
                <a:solidFill>
                  <a:srgbClr val="137EC6"/>
                </a:solidFill>
                <a:latin typeface="FuturaBookC" panose="04000500000000000000"/>
              </a:rPr>
              <a:t>Ivan </a:t>
            </a:r>
          </a:p>
          <a:p>
            <a:pPr algn="ctr">
              <a:lnSpc>
                <a:spcPct val="85000"/>
              </a:lnSpc>
            </a:pPr>
            <a:r>
              <a:rPr lang="en-US" sz="1200" b="1" spc="-19" dirty="0">
                <a:solidFill>
                  <a:srgbClr val="137EC6"/>
                </a:solidFill>
                <a:latin typeface="FuturaBookC" panose="04000500000000000000"/>
              </a:rPr>
              <a:t>Roznai</a:t>
            </a:r>
          </a:p>
        </p:txBody>
      </p:sp>
      <p:sp>
        <p:nvSpPr>
          <p:cNvPr id="101" name="Прямоугольник: скругленные углы 187">
            <a:extLst>
              <a:ext uri="{FF2B5EF4-FFF2-40B4-BE49-F238E27FC236}">
                <a16:creationId xmlns:a16="http://schemas.microsoft.com/office/drawing/2014/main" id="{A61EB3FB-A7C4-439D-A69F-7D800DC94D65}"/>
              </a:ext>
            </a:extLst>
          </p:cNvPr>
          <p:cNvSpPr/>
          <p:nvPr/>
        </p:nvSpPr>
        <p:spPr>
          <a:xfrm>
            <a:off x="598204" y="6323375"/>
            <a:ext cx="807751" cy="490742"/>
          </a:xfrm>
          <a:prstGeom prst="roundRect">
            <a:avLst>
              <a:gd name="adj" fmla="val 6545"/>
            </a:avLst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>
              <a:lnSpc>
                <a:spcPct val="90000"/>
              </a:lnSpc>
            </a:pPr>
            <a:r>
              <a:rPr lang="en-US" sz="800" b="1" spc="-19" dirty="0">
                <a:solidFill>
                  <a:schemeClr val="tx1"/>
                </a:solidFill>
                <a:latin typeface="FuturaBookC" panose="04000500000000000000"/>
              </a:rPr>
              <a:t>Head of Byshiv Community</a:t>
            </a:r>
          </a:p>
        </p:txBody>
      </p:sp>
      <p:grpSp>
        <p:nvGrpSpPr>
          <p:cNvPr id="102" name="Group 25">
            <a:extLst>
              <a:ext uri="{FF2B5EF4-FFF2-40B4-BE49-F238E27FC236}">
                <a16:creationId xmlns:a16="http://schemas.microsoft.com/office/drawing/2014/main" id="{BBE78599-49D8-4F2F-ADB5-38288A445E6B}"/>
              </a:ext>
            </a:extLst>
          </p:cNvPr>
          <p:cNvGrpSpPr/>
          <p:nvPr/>
        </p:nvGrpSpPr>
        <p:grpSpPr>
          <a:xfrm>
            <a:off x="1877429" y="5102999"/>
            <a:ext cx="830768" cy="842650"/>
            <a:chOff x="2601823" y="4596814"/>
            <a:chExt cx="383966" cy="392322"/>
          </a:xfrm>
        </p:grpSpPr>
        <p:sp>
          <p:nvSpPr>
            <p:cNvPr id="103" name="Oval 26">
              <a:extLst>
                <a:ext uri="{FF2B5EF4-FFF2-40B4-BE49-F238E27FC236}">
                  <a16:creationId xmlns:a16="http://schemas.microsoft.com/office/drawing/2014/main" id="{44EAB234-3E98-40E0-8172-5E918D73CFD3}"/>
                </a:ext>
              </a:extLst>
            </p:cNvPr>
            <p:cNvSpPr/>
            <p:nvPr/>
          </p:nvSpPr>
          <p:spPr>
            <a:xfrm>
              <a:off x="2605245" y="4607452"/>
              <a:ext cx="379526" cy="381684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/>
            <a:lstStyle/>
            <a:p>
              <a:pPr algn="ctr"/>
              <a:endParaRPr lang="ru-RU" sz="900" dirty="0">
                <a:solidFill>
                  <a:schemeClr val="bg1"/>
                </a:solidFill>
              </a:endParaRPr>
            </a:p>
          </p:txBody>
        </p:sp>
        <p:pic>
          <p:nvPicPr>
            <p:cNvPr id="104" name="Picture 27">
              <a:extLst>
                <a:ext uri="{FF2B5EF4-FFF2-40B4-BE49-F238E27FC236}">
                  <a16:creationId xmlns:a16="http://schemas.microsoft.com/office/drawing/2014/main" id="{FC837FD1-6D07-47C7-AD22-32679DC777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46594" b="73049" l="32515" r="55531">
                          <a14:foregroundMark x1="33631" y1="57804" x2="33631" y2="57804"/>
                          <a14:foregroundMark x1="35491" y1="53241" x2="35491" y2="53241"/>
                          <a14:foregroundMark x1="37227" y1="52249" x2="37227" y2="52249"/>
                          <a14:foregroundMark x1="32589" y1="59656" x2="32589" y2="59656"/>
                          <a14:foregroundMark x1="51190" y1="70172" x2="51190" y2="70172"/>
                          <a14:foregroundMark x1="50620" y1="63062" x2="50620" y2="63062"/>
                          <a14:foregroundMark x1="53274" y1="57970" x2="53274" y2="57970"/>
                          <a14:foregroundMark x1="50372" y1="49934" x2="50372" y2="49934"/>
                          <a14:foregroundMark x1="48338" y1="52778" x2="48338" y2="52778"/>
                          <a14:foregroundMark x1="46429" y1="53472" x2="46429" y2="53472"/>
                          <a14:foregroundMark x1="47073" y1="53638" x2="47073" y2="53638"/>
                          <a14:foregroundMark x1="49628" y1="56184" x2="49628" y2="56184"/>
                          <a14:foregroundMark x1="51066" y1="55489" x2="51066" y2="55489"/>
                          <a14:foregroundMark x1="49380" y1="50231" x2="49380" y2="50231"/>
                          <a14:foregroundMark x1="51141" y1="48082" x2="51141" y2="48082"/>
                          <a14:foregroundMark x1="52753" y1="49603" x2="52753" y2="49603"/>
                          <a14:foregroundMark x1="51885" y1="70007" x2="51885" y2="70007"/>
                          <a14:foregroundMark x1="51587" y1="71495" x2="51587" y2="71495"/>
                          <a14:foregroundMark x1="51141" y1="69775" x2="51141" y2="69775"/>
                          <a14:foregroundMark x1="51314" y1="69775" x2="51314" y2="69775"/>
                          <a14:foregroundMark x1="48115" y1="52546" x2="48115" y2="52546"/>
                          <a14:foregroundMark x1="49281" y1="52612" x2="49281" y2="52612"/>
                          <a14:foregroundMark x1="47197" y1="52943" x2="47197" y2="52943"/>
                          <a14:foregroundMark x1="35938" y1="52844" x2="35938" y2="52844"/>
                          <a14:foregroundMark x1="36235" y1="52480" x2="36235" y2="52480"/>
                          <a14:foregroundMark x1="49628" y1="55489" x2="49628" y2="55489"/>
                          <a14:foregroundMark x1="52232" y1="70569" x2="52232" y2="70569"/>
                          <a14:foregroundMark x1="52927" y1="69081" x2="52927" y2="69081"/>
                          <a14:foregroundMark x1="54191" y1="67560" x2="54191" y2="67560"/>
                          <a14:foregroundMark x1="53447" y1="65542" x2="53447" y2="65542"/>
                          <a14:foregroundMark x1="54787" y1="61971" x2="54787" y2="61971"/>
                          <a14:foregroundMark x1="55184" y1="60747" x2="55184" y2="60747"/>
                          <a14:foregroundMark x1="55184" y1="56481" x2="55184" y2="56481"/>
                          <a14:foregroundMark x1="54390" y1="56118" x2="54390" y2="56118"/>
                          <a14:foregroundMark x1="55184" y1="54266" x2="55184" y2="54266"/>
                          <a14:foregroundMark x1="54390" y1="51687" x2="54390" y2="51687"/>
                          <a14:foregroundMark x1="52406" y1="69544" x2="52406" y2="69544"/>
                          <a14:foregroundMark x1="51017" y1="68552" x2="51017" y2="68552"/>
                          <a14:foregroundMark x1="52877" y1="70635" x2="52877" y2="70635"/>
                          <a14:foregroundMark x1="53571" y1="69874" x2="53571" y2="69874"/>
                          <a14:foregroundMark x1="54142" y1="69015" x2="54142" y2="69015"/>
                          <a14:foregroundMark x1="41394" y1="54398" x2="41394" y2="54398"/>
                          <a14:foregroundMark x1="39955" y1="56118" x2="39955" y2="56118"/>
                          <a14:foregroundMark x1="38318" y1="54497" x2="38318" y2="54497"/>
                          <a14:foregroundMark x1="37971" y1="54630" x2="37971" y2="54630"/>
                          <a14:foregroundMark x1="37798" y1="54630" x2="37798" y2="54630"/>
                          <a14:foregroundMark x1="36409" y1="54960" x2="36409" y2="54960"/>
                          <a14:foregroundMark x1="35317" y1="55787" x2="35317" y2="55787"/>
                          <a14:foregroundMark x1="34673" y1="57176" x2="34673" y2="57176"/>
                          <a14:foregroundMark x1="33854" y1="57507" x2="33854" y2="57507"/>
                          <a14:foregroundMark x1="32515" y1="58565" x2="32515" y2="58565"/>
                          <a14:foregroundMark x1="50967" y1="51620" x2="50967" y2="51620"/>
                          <a14:foregroundMark x1="54663" y1="52712" x2="54663" y2="52712"/>
                          <a14:foregroundMark x1="55531" y1="59028" x2="55531" y2="59028"/>
                          <a14:foregroundMark x1="53051" y1="58102" x2="53051" y2="58102"/>
                          <a14:foregroundMark x1="52108" y1="57870" x2="52108" y2="57870"/>
                          <a14:foregroundMark x1="51935" y1="57870" x2="51935" y2="57870"/>
                          <a14:foregroundMark x1="50794" y1="51554" x2="50794" y2="51554"/>
                          <a14:foregroundMark x1="50446" y1="50298" x2="50446" y2="50298"/>
                          <a14:foregroundMark x1="52976" y1="50694" x2="52976" y2="50694"/>
                          <a14:foregroundMark x1="53100" y1="49372" x2="53100" y2="49372"/>
                          <a14:foregroundMark x1="53398" y1="50992" x2="53398" y2="50992"/>
                          <a14:foregroundMark x1="51587" y1="48148" x2="51587" y2="48148"/>
                          <a14:foregroundMark x1="50967" y1="48776" x2="50967" y2="48776"/>
                          <a14:foregroundMark x1="50149" y1="49239" x2="50149" y2="49239"/>
                          <a14:foregroundMark x1="50496" y1="48545" x2="50496" y2="48545"/>
                          <a14:foregroundMark x1="50670" y1="46825" x2="50670" y2="46825"/>
                          <a14:foregroundMark x1="50670" y1="46594" x2="50670" y2="46594"/>
                          <a14:foregroundMark x1="51488" y1="67626" x2="51488" y2="67626"/>
                          <a14:foregroundMark x1="54439" y1="57176" x2="54439" y2="57176"/>
                          <a14:foregroundMark x1="53447" y1="54101" x2="53447" y2="54101"/>
                          <a14:foregroundMark x1="51190" y1="53009" x2="51190" y2="53009"/>
                          <a14:foregroundMark x1="50372" y1="51157" x2="50372" y2="51157"/>
                          <a14:foregroundMark x1="49802" y1="51687" x2="49802" y2="51687"/>
                          <a14:foregroundMark x1="52232" y1="54398" x2="52232" y2="54398"/>
                          <a14:foregroundMark x1="53497" y1="56118" x2="53497" y2="56118"/>
                          <a14:foregroundMark x1="39137" y1="52943" x2="39137" y2="52943"/>
                          <a14:foregroundMark x1="37401" y1="54398" x2="37401" y2="54398"/>
                          <a14:foregroundMark x1="36186" y1="56118" x2="36186" y2="56118"/>
                          <a14:foregroundMark x1="35590" y1="57275" x2="35590" y2="57275"/>
                          <a14:foregroundMark x1="34722" y1="57176" x2="34722" y2="57176"/>
                          <a14:foregroundMark x1="33730" y1="57407" x2="33730" y2="57407"/>
                          <a14:foregroundMark x1="33507" y1="59127" x2="33507" y2="59127"/>
                          <a14:foregroundMark x1="33507" y1="59491" x2="33507" y2="59491"/>
                          <a14:foregroundMark x1="33209" y1="61971" x2="33209" y2="61971"/>
                          <a14:foregroundMark x1="33557" y1="63525" x2="33557" y2="63525"/>
                          <a14:foregroundMark x1="34375" y1="55489" x2="34375" y2="55489"/>
                          <a14:foregroundMark x1="33854" y1="55093" x2="33854" y2="55093"/>
                          <a14:foregroundMark x1="33854" y1="55093" x2="33854" y2="55093"/>
                          <a14:foregroundMark x1="34077" y1="54960" x2="34077" y2="54960"/>
                          <a14:foregroundMark x1="33904" y1="55026" x2="33904" y2="55026"/>
                          <a14:foregroundMark x1="33557" y1="56713" x2="33557" y2="56713"/>
                          <a14:foregroundMark x1="32937" y1="57407" x2="32937" y2="57407"/>
                          <a14:foregroundMark x1="32639" y1="59028" x2="32639" y2="59028"/>
                          <a14:foregroundMark x1="33110" y1="60747" x2="33110" y2="60747"/>
                          <a14:foregroundMark x1="50322" y1="50992" x2="50322" y2="50992"/>
                          <a14:foregroundMark x1="49628" y1="50860" x2="49628" y2="50860"/>
                          <a14:foregroundMark x1="51066" y1="51455" x2="51066" y2="51455"/>
                          <a14:foregroundMark x1="52927" y1="51786" x2="52927" y2="51786"/>
                          <a14:foregroundMark x1="53051" y1="53241" x2="53051" y2="53241"/>
                          <a14:foregroundMark x1="53274" y1="51455" x2="53274" y2="51455"/>
                        </a14:backgroundRemoval>
                      </a14:imgEffect>
                    </a14:imgLayer>
                  </a14:imgProps>
                </a:ext>
              </a:extLst>
            </a:blip>
            <a:srcRect l="30663" t="43686" r="44518" b="23579"/>
            <a:stretch/>
          </p:blipFill>
          <p:spPr>
            <a:xfrm rot="5400000">
              <a:off x="2599723" y="4598914"/>
              <a:ext cx="388165" cy="383966"/>
            </a:xfrm>
            <a:prstGeom prst="ellipse">
              <a:avLst/>
            </a:prstGeom>
            <a:ln>
              <a:noFill/>
            </a:ln>
          </p:spPr>
        </p:pic>
      </p:grpSp>
      <p:grpSp>
        <p:nvGrpSpPr>
          <p:cNvPr id="105" name="Group 4">
            <a:extLst>
              <a:ext uri="{FF2B5EF4-FFF2-40B4-BE49-F238E27FC236}">
                <a16:creationId xmlns:a16="http://schemas.microsoft.com/office/drawing/2014/main" id="{B0BD6BA9-811B-4D67-B42D-E8975A6CCBDA}"/>
              </a:ext>
            </a:extLst>
          </p:cNvPr>
          <p:cNvGrpSpPr/>
          <p:nvPr/>
        </p:nvGrpSpPr>
        <p:grpSpPr>
          <a:xfrm>
            <a:off x="1650817" y="6018278"/>
            <a:ext cx="1258039" cy="490236"/>
            <a:chOff x="6110968" y="2447639"/>
            <a:chExt cx="1258039" cy="490236"/>
          </a:xfrm>
        </p:grpSpPr>
        <p:sp>
          <p:nvSpPr>
            <p:cNvPr id="106" name="Прямоугольник: скругленные углы 167">
              <a:extLst>
                <a:ext uri="{FF2B5EF4-FFF2-40B4-BE49-F238E27FC236}">
                  <a16:creationId xmlns:a16="http://schemas.microsoft.com/office/drawing/2014/main" id="{2EC095A5-3391-4446-82D7-C3DC7A100B67}"/>
                </a:ext>
              </a:extLst>
            </p:cNvPr>
            <p:cNvSpPr/>
            <p:nvPr/>
          </p:nvSpPr>
          <p:spPr>
            <a:xfrm>
              <a:off x="6110968" y="2751804"/>
              <a:ext cx="1258039" cy="186071"/>
            </a:xfrm>
            <a:prstGeom prst="roundRect">
              <a:avLst>
                <a:gd name="adj" fmla="val 6545"/>
              </a:avLst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ctr">
                <a:lnSpc>
                  <a:spcPct val="90000"/>
                </a:lnSpc>
              </a:pPr>
              <a:r>
                <a:rPr lang="en-US" sz="800" b="1" spc="-19" dirty="0">
                  <a:solidFill>
                    <a:schemeClr val="tx1"/>
                  </a:solidFill>
                  <a:latin typeface="FuturaBookC" panose="04000500000000000000"/>
                </a:rPr>
                <a:t>Former head of Byshiv satellite community (Yasnogorodka)</a:t>
              </a:r>
            </a:p>
          </p:txBody>
        </p:sp>
        <p:sp>
          <p:nvSpPr>
            <p:cNvPr id="107" name="Прямоугольник: скругленные углы 169">
              <a:extLst>
                <a:ext uri="{FF2B5EF4-FFF2-40B4-BE49-F238E27FC236}">
                  <a16:creationId xmlns:a16="http://schemas.microsoft.com/office/drawing/2014/main" id="{5404FC26-8491-4626-9407-6D5D6DBAD618}"/>
                </a:ext>
              </a:extLst>
            </p:cNvPr>
            <p:cNvSpPr/>
            <p:nvPr/>
          </p:nvSpPr>
          <p:spPr>
            <a:xfrm>
              <a:off x="6242990" y="2447639"/>
              <a:ext cx="1020185" cy="151585"/>
            </a:xfrm>
            <a:prstGeom prst="roundRect">
              <a:avLst>
                <a:gd name="adj" fmla="val 6545"/>
              </a:avLst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5000"/>
                </a:lnSpc>
              </a:pPr>
              <a:r>
                <a:rPr lang="en-US" sz="1200" b="1" spc="-19" dirty="0">
                  <a:solidFill>
                    <a:srgbClr val="137EC6"/>
                  </a:solidFill>
                  <a:latin typeface="FuturaBookC" panose="04000500000000000000"/>
                </a:rPr>
                <a:t>Halyna</a:t>
              </a:r>
            </a:p>
            <a:p>
              <a:pPr algn="ctr">
                <a:lnSpc>
                  <a:spcPct val="85000"/>
                </a:lnSpc>
              </a:pPr>
              <a:r>
                <a:rPr lang="en-US" sz="1200" b="1" spc="-19" dirty="0">
                  <a:solidFill>
                    <a:srgbClr val="137EC6"/>
                  </a:solidFill>
                  <a:latin typeface="FuturaBookC" panose="04000500000000000000"/>
                </a:rPr>
                <a:t>Nazarenko</a:t>
              </a:r>
            </a:p>
          </p:txBody>
        </p:sp>
        <p:cxnSp>
          <p:nvCxnSpPr>
            <p:cNvPr id="108" name="Прямая соединительная линия 170">
              <a:extLst>
                <a:ext uri="{FF2B5EF4-FFF2-40B4-BE49-F238E27FC236}">
                  <a16:creationId xmlns:a16="http://schemas.microsoft.com/office/drawing/2014/main" id="{9932611D-0118-447D-B46C-9EB46481E949}"/>
                </a:ext>
              </a:extLst>
            </p:cNvPr>
            <p:cNvCxnSpPr>
              <a:cxnSpLocks/>
            </p:cNvCxnSpPr>
            <p:nvPr/>
          </p:nvCxnSpPr>
          <p:spPr>
            <a:xfrm>
              <a:off x="6354315" y="2716829"/>
              <a:ext cx="797539" cy="0"/>
            </a:xfrm>
            <a:prstGeom prst="line">
              <a:avLst/>
            </a:prstGeom>
            <a:ln>
              <a:solidFill>
                <a:srgbClr val="137EC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9" name="Прямоугольник: скругленные углы 194">
            <a:extLst>
              <a:ext uri="{FF2B5EF4-FFF2-40B4-BE49-F238E27FC236}">
                <a16:creationId xmlns:a16="http://schemas.microsoft.com/office/drawing/2014/main" id="{2667C04F-6B76-4607-8C5F-7F7FFCFCE378}"/>
              </a:ext>
            </a:extLst>
          </p:cNvPr>
          <p:cNvSpPr/>
          <p:nvPr/>
        </p:nvSpPr>
        <p:spPr>
          <a:xfrm>
            <a:off x="1346479" y="2941261"/>
            <a:ext cx="2169091" cy="205952"/>
          </a:xfrm>
          <a:prstGeom prst="roundRect">
            <a:avLst>
              <a:gd name="adj" fmla="val 50000"/>
            </a:avLst>
          </a:prstGeom>
          <a:solidFill>
            <a:srgbClr val="FBCF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847" tIns="49847" rIns="49847" bIns="49847" rtlCol="0" anchor="ctr"/>
          <a:lstStyle/>
          <a:p>
            <a:pPr algn="ctr"/>
            <a:r>
              <a:rPr lang="en-US" sz="1292" dirty="0">
                <a:solidFill>
                  <a:schemeClr val="bg1"/>
                </a:solidFill>
                <a:latin typeface="FuturaBookC" panose="04000500000000000000"/>
              </a:rPr>
              <a:t>Management team</a:t>
            </a:r>
          </a:p>
        </p:txBody>
      </p:sp>
      <p:sp>
        <p:nvSpPr>
          <p:cNvPr id="42" name="Прямоугольник: скругленные углы 189">
            <a:extLst>
              <a:ext uri="{FF2B5EF4-FFF2-40B4-BE49-F238E27FC236}">
                <a16:creationId xmlns:a16="http://schemas.microsoft.com/office/drawing/2014/main" id="{11E69A91-7FE3-D9A5-DE91-B509B65EC796}"/>
              </a:ext>
            </a:extLst>
          </p:cNvPr>
          <p:cNvSpPr/>
          <p:nvPr/>
        </p:nvSpPr>
        <p:spPr>
          <a:xfrm>
            <a:off x="3104786" y="6048839"/>
            <a:ext cx="993552" cy="90461"/>
          </a:xfrm>
          <a:prstGeom prst="roundRect">
            <a:avLst>
              <a:gd name="adj" fmla="val 6545"/>
            </a:avLst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5000"/>
              </a:lnSpc>
            </a:pPr>
            <a:r>
              <a:rPr lang="en-US" sz="1200" b="1" spc="-19" dirty="0">
                <a:solidFill>
                  <a:srgbClr val="137EC6"/>
                </a:solidFill>
                <a:latin typeface="FuturaBookC" panose="04000500000000000000"/>
              </a:rPr>
              <a:t>Lyubov </a:t>
            </a:r>
            <a:r>
              <a:rPr lang="en-US" sz="1200" b="1" spc="-19" dirty="0" err="1">
                <a:solidFill>
                  <a:srgbClr val="137EC6"/>
                </a:solidFill>
                <a:latin typeface="FuturaBookC" panose="04000500000000000000"/>
              </a:rPr>
              <a:t>Shamota</a:t>
            </a:r>
            <a:endParaRPr lang="en-US" sz="1200" b="1" spc="-19" dirty="0">
              <a:solidFill>
                <a:srgbClr val="137EC6"/>
              </a:solidFill>
              <a:latin typeface="FuturaBookC" panose="04000500000000000000"/>
            </a:endParaRPr>
          </a:p>
        </p:txBody>
      </p:sp>
      <p:sp>
        <p:nvSpPr>
          <p:cNvPr id="48" name="Прямоугольник: скругленные углы 187">
            <a:extLst>
              <a:ext uri="{FF2B5EF4-FFF2-40B4-BE49-F238E27FC236}">
                <a16:creationId xmlns:a16="http://schemas.microsoft.com/office/drawing/2014/main" id="{4CD27C17-1025-1C59-1F39-D8BE0734FD42}"/>
              </a:ext>
            </a:extLst>
          </p:cNvPr>
          <p:cNvSpPr/>
          <p:nvPr/>
        </p:nvSpPr>
        <p:spPr>
          <a:xfrm>
            <a:off x="3227597" y="6317471"/>
            <a:ext cx="896384" cy="490742"/>
          </a:xfrm>
          <a:prstGeom prst="roundRect">
            <a:avLst>
              <a:gd name="adj" fmla="val 6545"/>
            </a:avLst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>
              <a:lnSpc>
                <a:spcPct val="90000"/>
              </a:lnSpc>
            </a:pPr>
            <a:r>
              <a:rPr lang="en-US" sz="800" b="1" spc="-19" dirty="0">
                <a:solidFill>
                  <a:schemeClr val="tx1"/>
                </a:solidFill>
                <a:latin typeface="FuturaBookC" panose="04000500000000000000"/>
              </a:rPr>
              <a:t>School principal in </a:t>
            </a:r>
            <a:r>
              <a:rPr lang="en-US" sz="800" b="1" spc="-19" dirty="0" err="1">
                <a:solidFill>
                  <a:schemeClr val="tx1"/>
                </a:solidFill>
                <a:latin typeface="FuturaBookC" panose="04000500000000000000"/>
              </a:rPr>
              <a:t>Yasnogorod</a:t>
            </a:r>
            <a:r>
              <a:rPr lang="en-GB" sz="800" b="1" spc="-19" dirty="0">
                <a:solidFill>
                  <a:schemeClr val="tx1"/>
                </a:solidFill>
                <a:latin typeface="FuturaBookC" panose="04000500000000000000"/>
              </a:rPr>
              <a:t>ka</a:t>
            </a:r>
            <a:endParaRPr lang="en-US" sz="800" b="1" spc="-19" dirty="0">
              <a:solidFill>
                <a:schemeClr val="tx1"/>
              </a:solidFill>
              <a:latin typeface="FuturaBookC" panose="04000500000000000000"/>
            </a:endParaRPr>
          </a:p>
        </p:txBody>
      </p:sp>
      <p:cxnSp>
        <p:nvCxnSpPr>
          <p:cNvPr id="49" name="Прямая соединительная линия 170">
            <a:extLst>
              <a:ext uri="{FF2B5EF4-FFF2-40B4-BE49-F238E27FC236}">
                <a16:creationId xmlns:a16="http://schemas.microsoft.com/office/drawing/2014/main" id="{96118167-ABD1-3B3F-4A0A-62BCA4C98CA3}"/>
              </a:ext>
            </a:extLst>
          </p:cNvPr>
          <p:cNvCxnSpPr>
            <a:cxnSpLocks/>
          </p:cNvCxnSpPr>
          <p:nvPr/>
        </p:nvCxnSpPr>
        <p:spPr>
          <a:xfrm>
            <a:off x="608416" y="6297091"/>
            <a:ext cx="797539" cy="0"/>
          </a:xfrm>
          <a:prstGeom prst="line">
            <a:avLst/>
          </a:prstGeom>
          <a:ln>
            <a:solidFill>
              <a:srgbClr val="137E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170">
            <a:extLst>
              <a:ext uri="{FF2B5EF4-FFF2-40B4-BE49-F238E27FC236}">
                <a16:creationId xmlns:a16="http://schemas.microsoft.com/office/drawing/2014/main" id="{AD049343-DFBC-3BAF-4B61-F8E1F9394438}"/>
              </a:ext>
            </a:extLst>
          </p:cNvPr>
          <p:cNvCxnSpPr>
            <a:cxnSpLocks/>
          </p:cNvCxnSpPr>
          <p:nvPr/>
        </p:nvCxnSpPr>
        <p:spPr>
          <a:xfrm>
            <a:off x="3227597" y="6295512"/>
            <a:ext cx="797539" cy="0"/>
          </a:xfrm>
          <a:prstGeom prst="line">
            <a:avLst/>
          </a:prstGeom>
          <a:ln>
            <a:solidFill>
              <a:srgbClr val="137E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25B5DAE8-7444-2BCE-C879-9CD205E7182F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 t="2846" b="2846"/>
          <a:stretch/>
        </p:blipFill>
        <p:spPr>
          <a:xfrm>
            <a:off x="3178268" y="5128984"/>
            <a:ext cx="830769" cy="830769"/>
          </a:xfrm>
          <a:prstGeom prst="ellipse">
            <a:avLst/>
          </a:prstGeom>
          <a:solidFill>
            <a:schemeClr val="bg1"/>
          </a:solidFill>
          <a:ln w="6350">
            <a:solidFill>
              <a:srgbClr val="FBCF3A"/>
            </a:solidFill>
          </a:ln>
        </p:spPr>
      </p:pic>
    </p:spTree>
    <p:extLst>
      <p:ext uri="{BB962C8B-B14F-4D97-AF65-F5344CB8AC3E}">
        <p14:creationId xmlns:p14="http://schemas.microsoft.com/office/powerpoint/2010/main" val="28541016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FFE08BC-B3E6-4622-A0AC-88C9B7312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Legal status</a:t>
            </a:r>
            <a:endParaRPr lang="ru-RU" dirty="0"/>
          </a:p>
        </p:txBody>
      </p:sp>
      <p:sp>
        <p:nvSpPr>
          <p:cNvPr id="51" name="Овал 7">
            <a:extLst>
              <a:ext uri="{FF2B5EF4-FFF2-40B4-BE49-F238E27FC236}">
                <a16:creationId xmlns:a16="http://schemas.microsoft.com/office/drawing/2014/main" id="{81F3FF67-9AE3-F09C-B844-C680EF641578}"/>
              </a:ext>
            </a:extLst>
          </p:cNvPr>
          <p:cNvSpPr/>
          <p:nvPr/>
        </p:nvSpPr>
        <p:spPr>
          <a:xfrm>
            <a:off x="196487" y="1907637"/>
            <a:ext cx="348313" cy="36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847" tIns="49847" rIns="49847" bIns="49847" rtlCol="0" anchor="ctr"/>
          <a:lstStyle/>
          <a:p>
            <a:pPr algn="ctr"/>
            <a:endParaRPr lang="ru-RU" sz="900" dirty="0">
              <a:solidFill>
                <a:schemeClr val="bg1"/>
              </a:solidFill>
            </a:endParaRPr>
          </a:p>
        </p:txBody>
      </p:sp>
      <p:sp>
        <p:nvSpPr>
          <p:cNvPr id="52" name="Прямоугольник: скругленные углы 16">
            <a:extLst>
              <a:ext uri="{FF2B5EF4-FFF2-40B4-BE49-F238E27FC236}">
                <a16:creationId xmlns:a16="http://schemas.microsoft.com/office/drawing/2014/main" id="{C933C35F-D643-A47F-07B4-6DBE123F0449}"/>
              </a:ext>
            </a:extLst>
          </p:cNvPr>
          <p:cNvSpPr/>
          <p:nvPr/>
        </p:nvSpPr>
        <p:spPr>
          <a:xfrm>
            <a:off x="389367" y="1106076"/>
            <a:ext cx="3390631" cy="318595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847" tIns="49847" rIns="49847" bIns="49847" rtlCol="0" anchor="ctr"/>
          <a:lstStyle/>
          <a:p>
            <a:pPr algn="ctr"/>
            <a:endParaRPr lang="en-US" sz="900" b="1" dirty="0">
              <a:solidFill>
                <a:schemeClr val="bg1"/>
              </a:solidFill>
              <a:latin typeface="FuturaBookC" panose="04000500000000000000" pitchFamily="82" charset="0"/>
            </a:endParaRPr>
          </a:p>
        </p:txBody>
      </p:sp>
      <p:sp>
        <p:nvSpPr>
          <p:cNvPr id="53" name="Прямоугольник: скругленные углы 20">
            <a:extLst>
              <a:ext uri="{FF2B5EF4-FFF2-40B4-BE49-F238E27FC236}">
                <a16:creationId xmlns:a16="http://schemas.microsoft.com/office/drawing/2014/main" id="{B8355C8B-C140-4717-2461-6D2AA9EECF65}"/>
              </a:ext>
            </a:extLst>
          </p:cNvPr>
          <p:cNvSpPr/>
          <p:nvPr/>
        </p:nvSpPr>
        <p:spPr>
          <a:xfrm>
            <a:off x="389367" y="1729833"/>
            <a:ext cx="3390631" cy="318595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847" tIns="49847" rIns="49847" bIns="49847" rtlCol="0" anchor="ctr"/>
          <a:lstStyle/>
          <a:p>
            <a:pPr algn="ctr"/>
            <a:endParaRPr lang="en-US" sz="900" b="1" dirty="0">
              <a:solidFill>
                <a:schemeClr val="bg1"/>
              </a:solidFill>
              <a:latin typeface="FuturaBookC" panose="04000500000000000000" pitchFamily="82" charset="0"/>
            </a:endParaRPr>
          </a:p>
        </p:txBody>
      </p:sp>
      <p:sp>
        <p:nvSpPr>
          <p:cNvPr id="54" name="Прямоугольник: скругленные углы 28">
            <a:extLst>
              <a:ext uri="{FF2B5EF4-FFF2-40B4-BE49-F238E27FC236}">
                <a16:creationId xmlns:a16="http://schemas.microsoft.com/office/drawing/2014/main" id="{AEDB5BC6-1F12-C5F9-5682-9E5BDF3F75AB}"/>
              </a:ext>
            </a:extLst>
          </p:cNvPr>
          <p:cNvSpPr/>
          <p:nvPr/>
        </p:nvSpPr>
        <p:spPr>
          <a:xfrm>
            <a:off x="389366" y="2356888"/>
            <a:ext cx="3390631" cy="29907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847" tIns="49847" rIns="49847" bIns="49847" rtlCol="0" anchor="ctr"/>
          <a:lstStyle/>
          <a:p>
            <a:pPr algn="ctr"/>
            <a:endParaRPr lang="en-US" sz="900" b="1" dirty="0">
              <a:solidFill>
                <a:schemeClr val="bg1"/>
              </a:solidFill>
              <a:latin typeface="FuturaBookC" panose="04000500000000000000" pitchFamily="82" charset="0"/>
            </a:endParaRPr>
          </a:p>
        </p:txBody>
      </p:sp>
      <p:sp>
        <p:nvSpPr>
          <p:cNvPr id="57" name="Прямоугольник: скругленные углы 35">
            <a:extLst>
              <a:ext uri="{FF2B5EF4-FFF2-40B4-BE49-F238E27FC236}">
                <a16:creationId xmlns:a16="http://schemas.microsoft.com/office/drawing/2014/main" id="{B2397619-7CAE-9C43-716E-3EA458CCD93B}"/>
              </a:ext>
            </a:extLst>
          </p:cNvPr>
          <p:cNvSpPr/>
          <p:nvPr/>
        </p:nvSpPr>
        <p:spPr>
          <a:xfrm>
            <a:off x="389367" y="2969539"/>
            <a:ext cx="3390631" cy="81794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847" tIns="49847" rIns="49847" bIns="49847" rtlCol="0" anchor="ctr"/>
          <a:lstStyle/>
          <a:p>
            <a:pPr algn="ctr"/>
            <a:endParaRPr lang="en-US" sz="900" b="1" dirty="0">
              <a:solidFill>
                <a:schemeClr val="bg1"/>
              </a:solidFill>
              <a:latin typeface="FuturaBookC" panose="04000500000000000000" pitchFamily="82" charset="0"/>
            </a:endParaRPr>
          </a:p>
        </p:txBody>
      </p:sp>
      <p:sp>
        <p:nvSpPr>
          <p:cNvPr id="59" name="Прямоугольник: скругленные углы 49">
            <a:extLst>
              <a:ext uri="{FF2B5EF4-FFF2-40B4-BE49-F238E27FC236}">
                <a16:creationId xmlns:a16="http://schemas.microsoft.com/office/drawing/2014/main" id="{FBB01086-23D6-2E81-209B-E9AEC5222967}"/>
              </a:ext>
            </a:extLst>
          </p:cNvPr>
          <p:cNvSpPr/>
          <p:nvPr/>
        </p:nvSpPr>
        <p:spPr>
          <a:xfrm>
            <a:off x="397946" y="3637158"/>
            <a:ext cx="3390631" cy="31901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847" tIns="49847" rIns="49847" bIns="49847" rtlCol="0" anchor="ctr"/>
          <a:lstStyle/>
          <a:p>
            <a:pPr algn="ctr"/>
            <a:endParaRPr lang="en-US" sz="900" b="1" dirty="0">
              <a:solidFill>
                <a:schemeClr val="bg1"/>
              </a:solidFill>
              <a:latin typeface="FuturaBookC" panose="04000500000000000000" pitchFamily="82" charset="0"/>
            </a:endParaRPr>
          </a:p>
        </p:txBody>
      </p:sp>
      <p:sp>
        <p:nvSpPr>
          <p:cNvPr id="63" name="Прямоугольник: скругленные углы 4">
            <a:extLst>
              <a:ext uri="{FF2B5EF4-FFF2-40B4-BE49-F238E27FC236}">
                <a16:creationId xmlns:a16="http://schemas.microsoft.com/office/drawing/2014/main" id="{B4B08835-74C7-5075-884B-9144EED8CB29}"/>
              </a:ext>
            </a:extLst>
          </p:cNvPr>
          <p:cNvSpPr/>
          <p:nvPr/>
        </p:nvSpPr>
        <p:spPr>
          <a:xfrm>
            <a:off x="377990" y="1130632"/>
            <a:ext cx="2632200" cy="232616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tIns="49847" rIns="49847" bIns="49847" rtlCol="0" anchor="ctr"/>
          <a:lstStyle/>
          <a:p>
            <a:r>
              <a:rPr lang="en-US" sz="900" b="1" dirty="0">
                <a:solidFill>
                  <a:srgbClr val="474747"/>
                </a:solidFill>
                <a:latin typeface="FuturaBookC" panose="04000500000000000000" pitchFamily="82" charset="0"/>
              </a:rPr>
              <a:t>Legal status of URenew in EU</a:t>
            </a:r>
          </a:p>
        </p:txBody>
      </p:sp>
      <p:sp>
        <p:nvSpPr>
          <p:cNvPr id="64" name="Прямоугольник 6">
            <a:extLst>
              <a:ext uri="{FF2B5EF4-FFF2-40B4-BE49-F238E27FC236}">
                <a16:creationId xmlns:a16="http://schemas.microsoft.com/office/drawing/2014/main" id="{ED413F78-861D-4E49-8C01-A9CE1F0FF009}"/>
              </a:ext>
            </a:extLst>
          </p:cNvPr>
          <p:cNvSpPr/>
          <p:nvPr/>
        </p:nvSpPr>
        <p:spPr>
          <a:xfrm>
            <a:off x="676557" y="1407202"/>
            <a:ext cx="2412372" cy="4154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900" dirty="0">
                <a:solidFill>
                  <a:srgbClr val="474747"/>
                </a:solidFill>
                <a:latin typeface="FuturaBookC" panose="04000500000000000000" pitchFamily="82" charset="0"/>
              </a:rPr>
              <a:t>NGO</a:t>
            </a:r>
          </a:p>
          <a:p>
            <a:r>
              <a:rPr lang="en-US" sz="900" dirty="0">
                <a:solidFill>
                  <a:srgbClr val="474747"/>
                </a:solidFill>
                <a:latin typeface="FuturaBookC" panose="04000500000000000000" pitchFamily="82" charset="0"/>
              </a:rPr>
              <a:t>number of identification KRS: 0001020760  </a:t>
            </a:r>
          </a:p>
          <a:p>
            <a:r>
              <a:rPr lang="es-ES" sz="900" dirty="0">
                <a:solidFill>
                  <a:srgbClr val="474747"/>
                </a:solidFill>
                <a:latin typeface="FuturaBookC" panose="04000500000000000000" pitchFamily="82" charset="0"/>
              </a:rPr>
              <a:t>VAT </a:t>
            </a:r>
            <a:r>
              <a:rPr lang="en-US" sz="900" dirty="0">
                <a:solidFill>
                  <a:srgbClr val="474747"/>
                </a:solidFill>
                <a:latin typeface="FuturaBookC" panose="04000500000000000000" pitchFamily="82" charset="0"/>
              </a:rPr>
              <a:t> – 7011130968</a:t>
            </a:r>
            <a:endParaRPr lang="ru-RU" sz="900" dirty="0">
              <a:solidFill>
                <a:srgbClr val="474747"/>
              </a:solidFill>
            </a:endParaRPr>
          </a:p>
        </p:txBody>
      </p:sp>
      <p:sp>
        <p:nvSpPr>
          <p:cNvPr id="65" name="Овал 7">
            <a:extLst>
              <a:ext uri="{FF2B5EF4-FFF2-40B4-BE49-F238E27FC236}">
                <a16:creationId xmlns:a16="http://schemas.microsoft.com/office/drawing/2014/main" id="{294137AC-0FBF-8D4B-D143-10DE65A068CA}"/>
              </a:ext>
            </a:extLst>
          </p:cNvPr>
          <p:cNvSpPr/>
          <p:nvPr/>
        </p:nvSpPr>
        <p:spPr>
          <a:xfrm>
            <a:off x="222760" y="1134217"/>
            <a:ext cx="348313" cy="36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847" tIns="49847" rIns="49847" bIns="49847" rtlCol="0" anchor="ctr"/>
          <a:lstStyle/>
          <a:p>
            <a:pPr algn="ctr"/>
            <a:endParaRPr lang="ru-RU" sz="900" dirty="0">
              <a:solidFill>
                <a:schemeClr val="bg1"/>
              </a:solidFill>
            </a:endParaRPr>
          </a:p>
        </p:txBody>
      </p:sp>
      <p:sp>
        <p:nvSpPr>
          <p:cNvPr id="66" name="Прямоугольник: скругленные углы 22">
            <a:extLst>
              <a:ext uri="{FF2B5EF4-FFF2-40B4-BE49-F238E27FC236}">
                <a16:creationId xmlns:a16="http://schemas.microsoft.com/office/drawing/2014/main" id="{506597A0-ADCA-0800-D71E-48C8C0264DDA}"/>
              </a:ext>
            </a:extLst>
          </p:cNvPr>
          <p:cNvSpPr/>
          <p:nvPr/>
        </p:nvSpPr>
        <p:spPr>
          <a:xfrm>
            <a:off x="377990" y="1905473"/>
            <a:ext cx="2632200" cy="232616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tIns="49847" rIns="49847" bIns="49847" rtlCol="0" anchor="ctr"/>
          <a:lstStyle/>
          <a:p>
            <a:r>
              <a:rPr lang="en-US" sz="900" b="1" dirty="0">
                <a:solidFill>
                  <a:srgbClr val="474747"/>
                </a:solidFill>
                <a:latin typeface="FuturaBookC" panose="04000500000000000000" pitchFamily="82" charset="0"/>
              </a:rPr>
              <a:t>Address</a:t>
            </a:r>
          </a:p>
        </p:txBody>
      </p:sp>
      <p:sp>
        <p:nvSpPr>
          <p:cNvPr id="67" name="Прямоугольник 23">
            <a:extLst>
              <a:ext uri="{FF2B5EF4-FFF2-40B4-BE49-F238E27FC236}">
                <a16:creationId xmlns:a16="http://schemas.microsoft.com/office/drawing/2014/main" id="{151053BE-3171-C26C-1EED-45E638758415}"/>
              </a:ext>
            </a:extLst>
          </p:cNvPr>
          <p:cNvSpPr/>
          <p:nvPr/>
        </p:nvSpPr>
        <p:spPr>
          <a:xfrm>
            <a:off x="676555" y="2182044"/>
            <a:ext cx="234221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pl-PL" sz="900" dirty="0">
                <a:solidFill>
                  <a:srgbClr val="474747"/>
                </a:solidFill>
                <a:latin typeface="FuturaBookC" panose="04000500000000000000" pitchFamily="82" charset="0"/>
              </a:rPr>
              <a:t>Jana Dantyszka street, 18, </a:t>
            </a:r>
            <a:r>
              <a:rPr lang="en-US" sz="900" dirty="0">
                <a:solidFill>
                  <a:srgbClr val="474747"/>
                </a:solidFill>
                <a:latin typeface="FuturaBookC" panose="04000500000000000000" pitchFamily="82" charset="0"/>
              </a:rPr>
              <a:t>Warsaw</a:t>
            </a:r>
            <a:r>
              <a:rPr lang="pl-PL" sz="900" dirty="0">
                <a:solidFill>
                  <a:srgbClr val="474747"/>
                </a:solidFill>
                <a:latin typeface="FuturaBookC" panose="04000500000000000000" pitchFamily="82" charset="0"/>
              </a:rPr>
              <a:t>,</a:t>
            </a:r>
            <a:endParaRPr lang="es-ES" sz="900" dirty="0">
              <a:solidFill>
                <a:srgbClr val="474747"/>
              </a:solidFill>
              <a:latin typeface="FuturaBookC" panose="04000500000000000000" pitchFamily="82" charset="0"/>
            </a:endParaRPr>
          </a:p>
          <a:p>
            <a:r>
              <a:rPr lang="pl-PL" sz="900" dirty="0">
                <a:solidFill>
                  <a:srgbClr val="474747"/>
                </a:solidFill>
                <a:latin typeface="FuturaBookC" panose="04000500000000000000" pitchFamily="82" charset="0"/>
              </a:rPr>
              <a:t> 02-054, Poland</a:t>
            </a:r>
            <a:endParaRPr lang="ru-RU" sz="900" dirty="0">
              <a:solidFill>
                <a:srgbClr val="474747"/>
              </a:solidFill>
            </a:endParaRPr>
          </a:p>
        </p:txBody>
      </p:sp>
      <p:pic>
        <p:nvPicPr>
          <p:cNvPr id="68" name="Рисунок 19">
            <a:extLst>
              <a:ext uri="{FF2B5EF4-FFF2-40B4-BE49-F238E27FC236}">
                <a16:creationId xmlns:a16="http://schemas.microsoft.com/office/drawing/2014/main" id="{B71F2DF6-1F65-38FA-2788-5E18A6A4B49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823" y="2000810"/>
            <a:ext cx="195791" cy="185033"/>
          </a:xfrm>
          <a:prstGeom prst="rect">
            <a:avLst/>
          </a:prstGeom>
        </p:spPr>
      </p:pic>
      <p:sp>
        <p:nvSpPr>
          <p:cNvPr id="69" name="Прямоугольник: скругленные углы 29">
            <a:extLst>
              <a:ext uri="{FF2B5EF4-FFF2-40B4-BE49-F238E27FC236}">
                <a16:creationId xmlns:a16="http://schemas.microsoft.com/office/drawing/2014/main" id="{8C4B95EF-0FCC-32BE-F68D-DDBA615050EE}"/>
              </a:ext>
            </a:extLst>
          </p:cNvPr>
          <p:cNvSpPr/>
          <p:nvPr/>
        </p:nvSpPr>
        <p:spPr>
          <a:xfrm>
            <a:off x="377990" y="2736109"/>
            <a:ext cx="2632200" cy="232616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tIns="49847" rIns="49847" bIns="49847" rtlCol="0" anchor="ctr"/>
          <a:lstStyle/>
          <a:p>
            <a:r>
              <a:rPr lang="en-US" sz="900" b="1" dirty="0">
                <a:solidFill>
                  <a:srgbClr val="474747"/>
                </a:solidFill>
                <a:latin typeface="FuturaBookC" panose="04000500000000000000" pitchFamily="82" charset="0"/>
              </a:rPr>
              <a:t>Registration date </a:t>
            </a:r>
          </a:p>
        </p:txBody>
      </p:sp>
      <p:sp>
        <p:nvSpPr>
          <p:cNvPr id="70" name="Прямоугольник 30">
            <a:extLst>
              <a:ext uri="{FF2B5EF4-FFF2-40B4-BE49-F238E27FC236}">
                <a16:creationId xmlns:a16="http://schemas.microsoft.com/office/drawing/2014/main" id="{E44B9CA0-DF42-0418-6228-8EE946A6E33D}"/>
              </a:ext>
            </a:extLst>
          </p:cNvPr>
          <p:cNvSpPr/>
          <p:nvPr/>
        </p:nvSpPr>
        <p:spPr>
          <a:xfrm>
            <a:off x="676555" y="3012681"/>
            <a:ext cx="570754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900" dirty="0">
                <a:solidFill>
                  <a:srgbClr val="474747"/>
                </a:solidFill>
                <a:latin typeface="FuturaBookC" panose="04000500000000000000" pitchFamily="82" charset="0"/>
              </a:rPr>
              <a:t>23-02-2023</a:t>
            </a:r>
            <a:endParaRPr lang="ru-RU" sz="900" dirty="0">
              <a:solidFill>
                <a:srgbClr val="474747"/>
              </a:solidFill>
            </a:endParaRPr>
          </a:p>
        </p:txBody>
      </p:sp>
      <p:sp>
        <p:nvSpPr>
          <p:cNvPr id="73" name="Прямоугольник: скругленные углы 43">
            <a:extLst>
              <a:ext uri="{FF2B5EF4-FFF2-40B4-BE49-F238E27FC236}">
                <a16:creationId xmlns:a16="http://schemas.microsoft.com/office/drawing/2014/main" id="{4DEBE31E-8A9B-6B90-148A-D450BC541805}"/>
              </a:ext>
            </a:extLst>
          </p:cNvPr>
          <p:cNvSpPr/>
          <p:nvPr/>
        </p:nvSpPr>
        <p:spPr>
          <a:xfrm>
            <a:off x="386569" y="3333858"/>
            <a:ext cx="2632200" cy="232616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tIns="49847" rIns="49847" bIns="49847" rtlCol="0" anchor="ctr"/>
          <a:lstStyle/>
          <a:p>
            <a:r>
              <a:rPr lang="en-US" sz="900" b="1" dirty="0">
                <a:solidFill>
                  <a:srgbClr val="474747"/>
                </a:solidFill>
                <a:latin typeface="FuturaBookC" panose="04000500000000000000" pitchFamily="82" charset="0"/>
              </a:rPr>
              <a:t>Supervisory board </a:t>
            </a:r>
          </a:p>
        </p:txBody>
      </p:sp>
      <p:sp>
        <p:nvSpPr>
          <p:cNvPr id="74" name="Прямоугольник 44">
            <a:extLst>
              <a:ext uri="{FF2B5EF4-FFF2-40B4-BE49-F238E27FC236}">
                <a16:creationId xmlns:a16="http://schemas.microsoft.com/office/drawing/2014/main" id="{D078113D-96B2-4B47-8FFF-B31BECD8DEF1}"/>
              </a:ext>
            </a:extLst>
          </p:cNvPr>
          <p:cNvSpPr/>
          <p:nvPr/>
        </p:nvSpPr>
        <p:spPr>
          <a:xfrm>
            <a:off x="685135" y="3610430"/>
            <a:ext cx="2278361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900" dirty="0">
                <a:solidFill>
                  <a:srgbClr val="474747"/>
                </a:solidFill>
                <a:latin typeface="FuturaBookC" panose="04000500000000000000" pitchFamily="82" charset="0"/>
              </a:rPr>
              <a:t>Maryna Koltsova - Chairman of the Board</a:t>
            </a:r>
          </a:p>
          <a:p>
            <a:r>
              <a:rPr lang="en-US" sz="900" dirty="0">
                <a:solidFill>
                  <a:srgbClr val="474747"/>
                </a:solidFill>
                <a:latin typeface="FuturaBookC" panose="04000500000000000000" pitchFamily="82" charset="0"/>
              </a:rPr>
              <a:t>Iryna Povoroznyk – Member of the Board</a:t>
            </a:r>
          </a:p>
          <a:p>
            <a:r>
              <a:rPr lang="en-US" sz="900" dirty="0">
                <a:solidFill>
                  <a:srgbClr val="474747"/>
                </a:solidFill>
                <a:latin typeface="FuturaBookC" panose="04000500000000000000" pitchFamily="82" charset="0"/>
              </a:rPr>
              <a:t>Viktoriya Zabayrachna – Member of the Board</a:t>
            </a:r>
          </a:p>
        </p:txBody>
      </p:sp>
      <p:sp>
        <p:nvSpPr>
          <p:cNvPr id="75" name="Прямоугольник: скругленные углы 50">
            <a:extLst>
              <a:ext uri="{FF2B5EF4-FFF2-40B4-BE49-F238E27FC236}">
                <a16:creationId xmlns:a16="http://schemas.microsoft.com/office/drawing/2014/main" id="{AD0B8AC7-3200-2243-EACA-B006ADFBD051}"/>
              </a:ext>
            </a:extLst>
          </p:cNvPr>
          <p:cNvSpPr/>
          <p:nvPr/>
        </p:nvSpPr>
        <p:spPr>
          <a:xfrm>
            <a:off x="386570" y="4369404"/>
            <a:ext cx="2632200" cy="232616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tIns="49847" rIns="49847" bIns="49847" rtlCol="0" anchor="ctr"/>
          <a:lstStyle/>
          <a:p>
            <a:r>
              <a:rPr lang="en-US" sz="900" b="1" dirty="0">
                <a:solidFill>
                  <a:srgbClr val="474747"/>
                </a:solidFill>
                <a:latin typeface="FuturaBookC" panose="04000500000000000000" pitchFamily="82" charset="0"/>
              </a:rPr>
              <a:t>CEO of the foundation </a:t>
            </a:r>
          </a:p>
        </p:txBody>
      </p:sp>
      <p:sp>
        <p:nvSpPr>
          <p:cNvPr id="76" name="Прямоугольник 51">
            <a:extLst>
              <a:ext uri="{FF2B5EF4-FFF2-40B4-BE49-F238E27FC236}">
                <a16:creationId xmlns:a16="http://schemas.microsoft.com/office/drawing/2014/main" id="{329FB2B7-5656-7EC4-DAE3-69187CE552FB}"/>
              </a:ext>
            </a:extLst>
          </p:cNvPr>
          <p:cNvSpPr/>
          <p:nvPr/>
        </p:nvSpPr>
        <p:spPr>
          <a:xfrm>
            <a:off x="685136" y="4645976"/>
            <a:ext cx="894905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900" dirty="0">
                <a:solidFill>
                  <a:srgbClr val="474747"/>
                </a:solidFill>
                <a:latin typeface="FuturaBookC" panose="04000500000000000000" pitchFamily="82" charset="0"/>
              </a:rPr>
              <a:t>Antonina Vysota</a:t>
            </a:r>
          </a:p>
        </p:txBody>
      </p:sp>
      <p:sp>
        <p:nvSpPr>
          <p:cNvPr id="77" name="Прямоугольник: скругленные углы 4">
            <a:extLst>
              <a:ext uri="{FF2B5EF4-FFF2-40B4-BE49-F238E27FC236}">
                <a16:creationId xmlns:a16="http://schemas.microsoft.com/office/drawing/2014/main" id="{54B1C37E-B251-5DA5-25DE-D91662EBBED6}"/>
              </a:ext>
            </a:extLst>
          </p:cNvPr>
          <p:cNvSpPr/>
          <p:nvPr/>
        </p:nvSpPr>
        <p:spPr>
          <a:xfrm>
            <a:off x="3332025" y="1121667"/>
            <a:ext cx="2632200" cy="232616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tIns="49847" rIns="49847" bIns="49847" rtlCol="0" anchor="ctr"/>
          <a:lstStyle/>
          <a:p>
            <a:r>
              <a:rPr lang="en-US" sz="900" b="1" dirty="0">
                <a:solidFill>
                  <a:srgbClr val="474747"/>
                </a:solidFill>
                <a:latin typeface="FuturaBookC" panose="04000500000000000000" pitchFamily="82" charset="0"/>
              </a:rPr>
              <a:t>Legal status of URenew in Ukraine</a:t>
            </a:r>
          </a:p>
        </p:txBody>
      </p:sp>
      <p:sp>
        <p:nvSpPr>
          <p:cNvPr id="78" name="Прямоугольник 6">
            <a:extLst>
              <a:ext uri="{FF2B5EF4-FFF2-40B4-BE49-F238E27FC236}">
                <a16:creationId xmlns:a16="http://schemas.microsoft.com/office/drawing/2014/main" id="{65C97FB1-B13D-AAEF-6FC6-4E048AC1C384}"/>
              </a:ext>
            </a:extLst>
          </p:cNvPr>
          <p:cNvSpPr/>
          <p:nvPr/>
        </p:nvSpPr>
        <p:spPr>
          <a:xfrm>
            <a:off x="3630593" y="1398238"/>
            <a:ext cx="1852122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900" dirty="0">
                <a:solidFill>
                  <a:srgbClr val="474747"/>
                </a:solidFill>
                <a:latin typeface="FuturaBookC" panose="04000500000000000000" pitchFamily="82" charset="0"/>
              </a:rPr>
              <a:t>Public organization, ID 45122005</a:t>
            </a:r>
            <a:endParaRPr lang="ru-RU" sz="900" dirty="0">
              <a:solidFill>
                <a:srgbClr val="474747"/>
              </a:solidFill>
            </a:endParaRPr>
          </a:p>
        </p:txBody>
      </p:sp>
      <p:sp>
        <p:nvSpPr>
          <p:cNvPr id="79" name="Прямоугольник: скругленные углы 22">
            <a:extLst>
              <a:ext uri="{FF2B5EF4-FFF2-40B4-BE49-F238E27FC236}">
                <a16:creationId xmlns:a16="http://schemas.microsoft.com/office/drawing/2014/main" id="{209AFDCD-8849-9248-75DC-B9EED47B8FDC}"/>
              </a:ext>
            </a:extLst>
          </p:cNvPr>
          <p:cNvSpPr/>
          <p:nvPr/>
        </p:nvSpPr>
        <p:spPr>
          <a:xfrm>
            <a:off x="3332025" y="1896508"/>
            <a:ext cx="2632200" cy="232616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tIns="49847" rIns="49847" bIns="49847" rtlCol="0" anchor="ctr"/>
          <a:lstStyle/>
          <a:p>
            <a:r>
              <a:rPr lang="en-US" sz="900" b="1" dirty="0">
                <a:solidFill>
                  <a:srgbClr val="474747"/>
                </a:solidFill>
                <a:latin typeface="FuturaBookC" panose="04000500000000000000" pitchFamily="82" charset="0"/>
              </a:rPr>
              <a:t>Address</a:t>
            </a:r>
          </a:p>
        </p:txBody>
      </p:sp>
      <p:sp>
        <p:nvSpPr>
          <p:cNvPr id="80" name="Прямоугольник 23">
            <a:extLst>
              <a:ext uri="{FF2B5EF4-FFF2-40B4-BE49-F238E27FC236}">
                <a16:creationId xmlns:a16="http://schemas.microsoft.com/office/drawing/2014/main" id="{D48177AF-227D-3977-0C1A-3151476D136F}"/>
              </a:ext>
            </a:extLst>
          </p:cNvPr>
          <p:cNvSpPr/>
          <p:nvPr/>
        </p:nvSpPr>
        <p:spPr>
          <a:xfrm>
            <a:off x="3630591" y="2173079"/>
            <a:ext cx="234221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900" dirty="0">
                <a:solidFill>
                  <a:srgbClr val="474747"/>
                </a:solidFill>
                <a:latin typeface="FuturaBookC" panose="04000500000000000000" pitchFamily="82" charset="0"/>
              </a:rPr>
              <a:t>Yasnogorodka, Kyivska street, 47, Fastiv district, Kyiv region, Ukraine</a:t>
            </a:r>
            <a:endParaRPr lang="ru-RU" sz="900" dirty="0">
              <a:solidFill>
                <a:srgbClr val="474747"/>
              </a:solidFill>
            </a:endParaRPr>
          </a:p>
        </p:txBody>
      </p:sp>
      <p:sp>
        <p:nvSpPr>
          <p:cNvPr id="81" name="Прямоугольник: скругленные углы 29">
            <a:extLst>
              <a:ext uri="{FF2B5EF4-FFF2-40B4-BE49-F238E27FC236}">
                <a16:creationId xmlns:a16="http://schemas.microsoft.com/office/drawing/2014/main" id="{CAC23297-BC1C-CAA3-A483-829CE3AFC754}"/>
              </a:ext>
            </a:extLst>
          </p:cNvPr>
          <p:cNvSpPr/>
          <p:nvPr/>
        </p:nvSpPr>
        <p:spPr>
          <a:xfrm>
            <a:off x="3332025" y="2727144"/>
            <a:ext cx="2632200" cy="232616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tIns="49847" rIns="49847" bIns="49847" rtlCol="0" anchor="ctr"/>
          <a:lstStyle/>
          <a:p>
            <a:r>
              <a:rPr lang="en-US" sz="900" b="1" dirty="0">
                <a:solidFill>
                  <a:srgbClr val="474747"/>
                </a:solidFill>
                <a:latin typeface="FuturaBookC" panose="04000500000000000000" pitchFamily="82" charset="0"/>
              </a:rPr>
              <a:t>Registration date </a:t>
            </a:r>
          </a:p>
        </p:txBody>
      </p:sp>
      <p:sp>
        <p:nvSpPr>
          <p:cNvPr id="82" name="Прямоугольник 30">
            <a:extLst>
              <a:ext uri="{FF2B5EF4-FFF2-40B4-BE49-F238E27FC236}">
                <a16:creationId xmlns:a16="http://schemas.microsoft.com/office/drawing/2014/main" id="{A3CE7AF0-1EB9-D8AC-2F87-BEA821247252}"/>
              </a:ext>
            </a:extLst>
          </p:cNvPr>
          <p:cNvSpPr/>
          <p:nvPr/>
        </p:nvSpPr>
        <p:spPr>
          <a:xfrm>
            <a:off x="3630591" y="3003716"/>
            <a:ext cx="589905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900" dirty="0">
                <a:solidFill>
                  <a:srgbClr val="474747"/>
                </a:solidFill>
                <a:latin typeface="FuturaBookC" panose="04000500000000000000" pitchFamily="82" charset="0"/>
              </a:rPr>
              <a:t>18-04-2023</a:t>
            </a:r>
            <a:endParaRPr lang="ru-RU" sz="900" dirty="0">
              <a:solidFill>
                <a:srgbClr val="474747"/>
              </a:solidFill>
            </a:endParaRPr>
          </a:p>
        </p:txBody>
      </p:sp>
      <p:sp>
        <p:nvSpPr>
          <p:cNvPr id="85" name="Прямоугольник: скругленные углы 43">
            <a:extLst>
              <a:ext uri="{FF2B5EF4-FFF2-40B4-BE49-F238E27FC236}">
                <a16:creationId xmlns:a16="http://schemas.microsoft.com/office/drawing/2014/main" id="{EF411946-F4D0-4E5D-E4FA-BE006268FF3F}"/>
              </a:ext>
            </a:extLst>
          </p:cNvPr>
          <p:cNvSpPr/>
          <p:nvPr/>
        </p:nvSpPr>
        <p:spPr>
          <a:xfrm>
            <a:off x="3340604" y="3324893"/>
            <a:ext cx="2632200" cy="232616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tIns="49847" rIns="49847" bIns="49847" rtlCol="0" anchor="ctr"/>
          <a:lstStyle/>
          <a:p>
            <a:r>
              <a:rPr lang="en-US" sz="900" b="1" dirty="0">
                <a:solidFill>
                  <a:srgbClr val="474747"/>
                </a:solidFill>
                <a:latin typeface="FuturaBookC" panose="04000500000000000000" pitchFamily="82" charset="0"/>
              </a:rPr>
              <a:t>Founder</a:t>
            </a:r>
          </a:p>
        </p:txBody>
      </p:sp>
      <p:sp>
        <p:nvSpPr>
          <p:cNvPr id="86" name="Прямоугольник 44">
            <a:extLst>
              <a:ext uri="{FF2B5EF4-FFF2-40B4-BE49-F238E27FC236}">
                <a16:creationId xmlns:a16="http://schemas.microsoft.com/office/drawing/2014/main" id="{A8CDCEE8-593D-40D5-A417-1C8AE21F4E9E}"/>
              </a:ext>
            </a:extLst>
          </p:cNvPr>
          <p:cNvSpPr/>
          <p:nvPr/>
        </p:nvSpPr>
        <p:spPr>
          <a:xfrm>
            <a:off x="3639171" y="3601465"/>
            <a:ext cx="129487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900" dirty="0">
                <a:solidFill>
                  <a:srgbClr val="474747"/>
                </a:solidFill>
                <a:latin typeface="FuturaBookC" panose="04000500000000000000" pitchFamily="82" charset="0"/>
              </a:rPr>
              <a:t>Julia Romanenko</a:t>
            </a:r>
          </a:p>
          <a:p>
            <a:r>
              <a:rPr lang="en-US" sz="900" dirty="0">
                <a:solidFill>
                  <a:srgbClr val="474747"/>
                </a:solidFill>
                <a:latin typeface="FuturaBookC" panose="04000500000000000000" pitchFamily="82" charset="0"/>
              </a:rPr>
              <a:t>Halyna Koltsova</a:t>
            </a:r>
          </a:p>
        </p:txBody>
      </p:sp>
      <p:sp>
        <p:nvSpPr>
          <p:cNvPr id="87" name="Прямоугольник: скругленные углы 50">
            <a:extLst>
              <a:ext uri="{FF2B5EF4-FFF2-40B4-BE49-F238E27FC236}">
                <a16:creationId xmlns:a16="http://schemas.microsoft.com/office/drawing/2014/main" id="{AC8031C2-21DB-C00D-0377-3CD72058379F}"/>
              </a:ext>
            </a:extLst>
          </p:cNvPr>
          <p:cNvSpPr/>
          <p:nvPr/>
        </p:nvSpPr>
        <p:spPr>
          <a:xfrm>
            <a:off x="3340605" y="4360439"/>
            <a:ext cx="2632200" cy="232616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tIns="49847" rIns="49847" bIns="49847" rtlCol="0" anchor="ctr"/>
          <a:lstStyle/>
          <a:p>
            <a:r>
              <a:rPr lang="en-US" sz="900" b="1" dirty="0">
                <a:solidFill>
                  <a:srgbClr val="474747"/>
                </a:solidFill>
                <a:latin typeface="FuturaBookC" panose="04000500000000000000" pitchFamily="82" charset="0"/>
              </a:rPr>
              <a:t>CEO of URenew Project office</a:t>
            </a:r>
          </a:p>
        </p:txBody>
      </p:sp>
      <p:sp>
        <p:nvSpPr>
          <p:cNvPr id="88" name="Прямоугольник 51">
            <a:extLst>
              <a:ext uri="{FF2B5EF4-FFF2-40B4-BE49-F238E27FC236}">
                <a16:creationId xmlns:a16="http://schemas.microsoft.com/office/drawing/2014/main" id="{D7EF80B0-4088-A082-5D76-F32C9443045C}"/>
              </a:ext>
            </a:extLst>
          </p:cNvPr>
          <p:cNvSpPr/>
          <p:nvPr/>
        </p:nvSpPr>
        <p:spPr>
          <a:xfrm>
            <a:off x="3639171" y="4637011"/>
            <a:ext cx="933679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900" dirty="0">
                <a:solidFill>
                  <a:srgbClr val="474747"/>
                </a:solidFill>
                <a:latin typeface="FuturaBookC" panose="04000500000000000000" pitchFamily="82" charset="0"/>
              </a:rPr>
              <a:t>Julia Romanenko</a:t>
            </a:r>
          </a:p>
        </p:txBody>
      </p:sp>
      <p:sp>
        <p:nvSpPr>
          <p:cNvPr id="89" name="Овал 7">
            <a:extLst>
              <a:ext uri="{FF2B5EF4-FFF2-40B4-BE49-F238E27FC236}">
                <a16:creationId xmlns:a16="http://schemas.microsoft.com/office/drawing/2014/main" id="{010E964E-5D1E-7C7B-EFEC-056A8ED87E0B}"/>
              </a:ext>
            </a:extLst>
          </p:cNvPr>
          <p:cNvSpPr/>
          <p:nvPr/>
        </p:nvSpPr>
        <p:spPr>
          <a:xfrm>
            <a:off x="3168658" y="1126681"/>
            <a:ext cx="348313" cy="36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847" tIns="49847" rIns="49847" bIns="49847" rtlCol="0" anchor="ctr"/>
          <a:lstStyle/>
          <a:p>
            <a:pPr algn="ctr"/>
            <a:endParaRPr lang="ru-RU" sz="900" dirty="0">
              <a:solidFill>
                <a:schemeClr val="bg1"/>
              </a:solidFill>
            </a:endParaRPr>
          </a:p>
        </p:txBody>
      </p:sp>
      <p:sp>
        <p:nvSpPr>
          <p:cNvPr id="90" name="Овал 7">
            <a:extLst>
              <a:ext uri="{FF2B5EF4-FFF2-40B4-BE49-F238E27FC236}">
                <a16:creationId xmlns:a16="http://schemas.microsoft.com/office/drawing/2014/main" id="{3EC5B584-9B33-5612-B6C5-58C061D202FF}"/>
              </a:ext>
            </a:extLst>
          </p:cNvPr>
          <p:cNvSpPr/>
          <p:nvPr/>
        </p:nvSpPr>
        <p:spPr>
          <a:xfrm>
            <a:off x="3173954" y="1895156"/>
            <a:ext cx="348313" cy="36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847" tIns="49847" rIns="49847" bIns="49847" rtlCol="0" anchor="ctr"/>
          <a:lstStyle/>
          <a:p>
            <a:pPr algn="ctr"/>
            <a:endParaRPr lang="ru-RU" sz="900" dirty="0">
              <a:solidFill>
                <a:schemeClr val="bg1"/>
              </a:solidFill>
            </a:endParaRPr>
          </a:p>
        </p:txBody>
      </p:sp>
      <p:pic>
        <p:nvPicPr>
          <p:cNvPr id="91" name="Рисунок 19">
            <a:extLst>
              <a:ext uri="{FF2B5EF4-FFF2-40B4-BE49-F238E27FC236}">
                <a16:creationId xmlns:a16="http://schemas.microsoft.com/office/drawing/2014/main" id="{7AE5FF54-B857-2D78-8A96-324FA5F4DDB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4290" y="1988329"/>
            <a:ext cx="195791" cy="185033"/>
          </a:xfrm>
          <a:prstGeom prst="rect">
            <a:avLst/>
          </a:prstGeom>
        </p:spPr>
      </p:pic>
      <p:sp>
        <p:nvSpPr>
          <p:cNvPr id="92" name="Овал 7">
            <a:extLst>
              <a:ext uri="{FF2B5EF4-FFF2-40B4-BE49-F238E27FC236}">
                <a16:creationId xmlns:a16="http://schemas.microsoft.com/office/drawing/2014/main" id="{FEB1E4C7-8CE5-F584-581A-C2E629777045}"/>
              </a:ext>
            </a:extLst>
          </p:cNvPr>
          <p:cNvSpPr/>
          <p:nvPr/>
        </p:nvSpPr>
        <p:spPr>
          <a:xfrm>
            <a:off x="196487" y="2732841"/>
            <a:ext cx="348313" cy="36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847" tIns="49847" rIns="49847" bIns="49847" rtlCol="0" anchor="ctr"/>
          <a:lstStyle/>
          <a:p>
            <a:pPr algn="ctr"/>
            <a:endParaRPr lang="ru-RU" sz="900" dirty="0">
              <a:solidFill>
                <a:schemeClr val="bg1"/>
              </a:solidFill>
            </a:endParaRPr>
          </a:p>
        </p:txBody>
      </p:sp>
      <p:pic>
        <p:nvPicPr>
          <p:cNvPr id="93" name="Рисунок 17">
            <a:extLst>
              <a:ext uri="{FF2B5EF4-FFF2-40B4-BE49-F238E27FC236}">
                <a16:creationId xmlns:a16="http://schemas.microsoft.com/office/drawing/2014/main" id="{07D35DD3-8E4F-B912-7C62-4275408E995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094" y="2819383"/>
            <a:ext cx="195791" cy="190665"/>
          </a:xfrm>
          <a:prstGeom prst="rect">
            <a:avLst/>
          </a:prstGeom>
        </p:spPr>
      </p:pic>
      <p:sp>
        <p:nvSpPr>
          <p:cNvPr id="94" name="Овал 7">
            <a:extLst>
              <a:ext uri="{FF2B5EF4-FFF2-40B4-BE49-F238E27FC236}">
                <a16:creationId xmlns:a16="http://schemas.microsoft.com/office/drawing/2014/main" id="{F1FE1F8C-3758-C9B9-3B23-EA069A380F69}"/>
              </a:ext>
            </a:extLst>
          </p:cNvPr>
          <p:cNvSpPr/>
          <p:nvPr/>
        </p:nvSpPr>
        <p:spPr>
          <a:xfrm>
            <a:off x="3176796" y="2723272"/>
            <a:ext cx="348313" cy="36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847" tIns="49847" rIns="49847" bIns="49847" rtlCol="0" anchor="ctr"/>
          <a:lstStyle/>
          <a:p>
            <a:pPr algn="ctr"/>
            <a:endParaRPr lang="ru-RU" sz="900" dirty="0">
              <a:solidFill>
                <a:schemeClr val="bg1"/>
              </a:solidFill>
            </a:endParaRPr>
          </a:p>
        </p:txBody>
      </p:sp>
      <p:pic>
        <p:nvPicPr>
          <p:cNvPr id="95" name="Рисунок 17">
            <a:extLst>
              <a:ext uri="{FF2B5EF4-FFF2-40B4-BE49-F238E27FC236}">
                <a16:creationId xmlns:a16="http://schemas.microsoft.com/office/drawing/2014/main" id="{B90C1AF8-05FF-5517-D8C5-8F27B0F08AD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0402" y="2809814"/>
            <a:ext cx="195791" cy="190665"/>
          </a:xfrm>
          <a:prstGeom prst="rect">
            <a:avLst/>
          </a:prstGeom>
        </p:spPr>
      </p:pic>
      <p:sp>
        <p:nvSpPr>
          <p:cNvPr id="100" name="Овал 7">
            <a:extLst>
              <a:ext uri="{FF2B5EF4-FFF2-40B4-BE49-F238E27FC236}">
                <a16:creationId xmlns:a16="http://schemas.microsoft.com/office/drawing/2014/main" id="{6E82395C-5CBD-E4D2-3569-A9BEF009B622}"/>
              </a:ext>
            </a:extLst>
          </p:cNvPr>
          <p:cNvSpPr/>
          <p:nvPr/>
        </p:nvSpPr>
        <p:spPr>
          <a:xfrm>
            <a:off x="233748" y="3333858"/>
            <a:ext cx="348313" cy="36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847" tIns="49847" rIns="49847" bIns="49847" rtlCol="0" anchor="ctr"/>
          <a:lstStyle/>
          <a:p>
            <a:pPr algn="ctr"/>
            <a:endParaRPr lang="ru-RU" sz="900" dirty="0">
              <a:solidFill>
                <a:schemeClr val="bg1"/>
              </a:solidFill>
            </a:endParaRPr>
          </a:p>
        </p:txBody>
      </p:sp>
      <p:pic>
        <p:nvPicPr>
          <p:cNvPr id="101" name="Рисунок 15">
            <a:extLst>
              <a:ext uri="{FF2B5EF4-FFF2-40B4-BE49-F238E27FC236}">
                <a16:creationId xmlns:a16="http://schemas.microsoft.com/office/drawing/2014/main" id="{6F238663-B466-03C3-5D2C-3552F3200D9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758" y="3401381"/>
            <a:ext cx="195791" cy="193610"/>
          </a:xfrm>
          <a:prstGeom prst="rect">
            <a:avLst/>
          </a:prstGeom>
        </p:spPr>
      </p:pic>
      <p:sp>
        <p:nvSpPr>
          <p:cNvPr id="102" name="Овал 7">
            <a:extLst>
              <a:ext uri="{FF2B5EF4-FFF2-40B4-BE49-F238E27FC236}">
                <a16:creationId xmlns:a16="http://schemas.microsoft.com/office/drawing/2014/main" id="{6194E9E1-8DF4-B8A9-92C7-012F18B78718}"/>
              </a:ext>
            </a:extLst>
          </p:cNvPr>
          <p:cNvSpPr/>
          <p:nvPr/>
        </p:nvSpPr>
        <p:spPr>
          <a:xfrm>
            <a:off x="3181128" y="3331668"/>
            <a:ext cx="348313" cy="36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847" tIns="49847" rIns="49847" bIns="49847" rtlCol="0" anchor="ctr"/>
          <a:lstStyle/>
          <a:p>
            <a:pPr algn="ctr"/>
            <a:endParaRPr lang="ru-RU" sz="900" dirty="0">
              <a:solidFill>
                <a:schemeClr val="bg1"/>
              </a:solidFill>
            </a:endParaRPr>
          </a:p>
        </p:txBody>
      </p:sp>
      <p:pic>
        <p:nvPicPr>
          <p:cNvPr id="103" name="Рисунок 15">
            <a:extLst>
              <a:ext uri="{FF2B5EF4-FFF2-40B4-BE49-F238E27FC236}">
                <a16:creationId xmlns:a16="http://schemas.microsoft.com/office/drawing/2014/main" id="{150B1637-AB38-C65E-B169-AAD1F3B1148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2139" y="3399191"/>
            <a:ext cx="195791" cy="193610"/>
          </a:xfrm>
          <a:prstGeom prst="rect">
            <a:avLst/>
          </a:prstGeom>
        </p:spPr>
      </p:pic>
      <p:sp>
        <p:nvSpPr>
          <p:cNvPr id="104" name="Овал 7">
            <a:extLst>
              <a:ext uri="{FF2B5EF4-FFF2-40B4-BE49-F238E27FC236}">
                <a16:creationId xmlns:a16="http://schemas.microsoft.com/office/drawing/2014/main" id="{B2D116BE-3148-AA37-775D-B49E70F88CDE}"/>
              </a:ext>
            </a:extLst>
          </p:cNvPr>
          <p:cNvSpPr/>
          <p:nvPr/>
        </p:nvSpPr>
        <p:spPr>
          <a:xfrm>
            <a:off x="247431" y="4351963"/>
            <a:ext cx="348313" cy="36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847" tIns="49847" rIns="49847" bIns="49847" rtlCol="0" anchor="ctr"/>
          <a:lstStyle/>
          <a:p>
            <a:pPr algn="ctr"/>
            <a:endParaRPr lang="ru-RU" sz="900" dirty="0">
              <a:solidFill>
                <a:schemeClr val="bg1"/>
              </a:solidFill>
            </a:endParaRPr>
          </a:p>
        </p:txBody>
      </p:sp>
      <p:pic>
        <p:nvPicPr>
          <p:cNvPr id="105" name="Рисунок 15">
            <a:extLst>
              <a:ext uri="{FF2B5EF4-FFF2-40B4-BE49-F238E27FC236}">
                <a16:creationId xmlns:a16="http://schemas.microsoft.com/office/drawing/2014/main" id="{4A13B778-57B1-4BCF-C80E-3D0DD2594D0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442" y="4419486"/>
            <a:ext cx="195791" cy="193610"/>
          </a:xfrm>
          <a:prstGeom prst="rect">
            <a:avLst/>
          </a:prstGeom>
        </p:spPr>
      </p:pic>
      <p:sp>
        <p:nvSpPr>
          <p:cNvPr id="106" name="Овал 7">
            <a:extLst>
              <a:ext uri="{FF2B5EF4-FFF2-40B4-BE49-F238E27FC236}">
                <a16:creationId xmlns:a16="http://schemas.microsoft.com/office/drawing/2014/main" id="{EAA547A6-A130-A99D-603F-8428AA9DBA66}"/>
              </a:ext>
            </a:extLst>
          </p:cNvPr>
          <p:cNvSpPr/>
          <p:nvPr/>
        </p:nvSpPr>
        <p:spPr>
          <a:xfrm>
            <a:off x="3196288" y="4351963"/>
            <a:ext cx="348313" cy="36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847" tIns="49847" rIns="49847" bIns="49847" rtlCol="0" anchor="ctr"/>
          <a:lstStyle/>
          <a:p>
            <a:pPr algn="ctr"/>
            <a:endParaRPr lang="ru-RU" sz="900" dirty="0">
              <a:solidFill>
                <a:schemeClr val="bg1"/>
              </a:solidFill>
            </a:endParaRPr>
          </a:p>
        </p:txBody>
      </p:sp>
      <p:pic>
        <p:nvPicPr>
          <p:cNvPr id="107" name="Рисунок 15">
            <a:extLst>
              <a:ext uri="{FF2B5EF4-FFF2-40B4-BE49-F238E27FC236}">
                <a16:creationId xmlns:a16="http://schemas.microsoft.com/office/drawing/2014/main" id="{A8CE1922-5358-A38A-A2E9-EF39783C170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7299" y="4419486"/>
            <a:ext cx="195791" cy="193610"/>
          </a:xfrm>
          <a:prstGeom prst="rect">
            <a:avLst/>
          </a:prstGeom>
        </p:spPr>
      </p:pic>
      <p:sp>
        <p:nvSpPr>
          <p:cNvPr id="108" name="Прямоугольник: скругленные углы 4">
            <a:extLst>
              <a:ext uri="{FF2B5EF4-FFF2-40B4-BE49-F238E27FC236}">
                <a16:creationId xmlns:a16="http://schemas.microsoft.com/office/drawing/2014/main" id="{BD129D96-D969-135F-ECF0-554FE23E964F}"/>
              </a:ext>
            </a:extLst>
          </p:cNvPr>
          <p:cNvSpPr/>
          <p:nvPr/>
        </p:nvSpPr>
        <p:spPr>
          <a:xfrm>
            <a:off x="6249834" y="1106076"/>
            <a:ext cx="2632200" cy="232616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tIns="49847" rIns="49847" bIns="49847" rtlCol="0" anchor="ctr"/>
          <a:lstStyle/>
          <a:p>
            <a:r>
              <a:rPr lang="en-US" sz="900" b="1" dirty="0">
                <a:solidFill>
                  <a:srgbClr val="474747"/>
                </a:solidFill>
                <a:latin typeface="FuturaBookC" panose="04000500000000000000" pitchFamily="82" charset="0"/>
              </a:rPr>
              <a:t>Legal status of URenew in USA </a:t>
            </a:r>
          </a:p>
        </p:txBody>
      </p:sp>
      <p:sp>
        <p:nvSpPr>
          <p:cNvPr id="109" name="Прямоугольник 6">
            <a:extLst>
              <a:ext uri="{FF2B5EF4-FFF2-40B4-BE49-F238E27FC236}">
                <a16:creationId xmlns:a16="http://schemas.microsoft.com/office/drawing/2014/main" id="{D6512950-DFDC-E6C6-280D-73C202E4E19C}"/>
              </a:ext>
            </a:extLst>
          </p:cNvPr>
          <p:cNvSpPr/>
          <p:nvPr/>
        </p:nvSpPr>
        <p:spPr>
          <a:xfrm>
            <a:off x="6548401" y="1382648"/>
            <a:ext cx="220344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800" dirty="0">
                <a:solidFill>
                  <a:srgbClr val="474747"/>
                </a:solidFill>
                <a:latin typeface="FuturaBookC" panose="04000500000000000000"/>
              </a:rPr>
              <a:t>Is a fiscally sponsored non-profit organization project of the Edward Charles Foundation which is a 501(c)(3) non-profit organization (Tax ID# 26-4245043). </a:t>
            </a:r>
            <a:endParaRPr lang="ru-RU" sz="800" dirty="0">
              <a:solidFill>
                <a:srgbClr val="474747"/>
              </a:solidFill>
            </a:endParaRPr>
          </a:p>
        </p:txBody>
      </p:sp>
      <p:sp>
        <p:nvSpPr>
          <p:cNvPr id="110" name="Прямоугольник: скругленные углы 22">
            <a:extLst>
              <a:ext uri="{FF2B5EF4-FFF2-40B4-BE49-F238E27FC236}">
                <a16:creationId xmlns:a16="http://schemas.microsoft.com/office/drawing/2014/main" id="{7826D260-29CC-8C82-EFB5-34A5BF50E9EF}"/>
              </a:ext>
            </a:extLst>
          </p:cNvPr>
          <p:cNvSpPr/>
          <p:nvPr/>
        </p:nvSpPr>
        <p:spPr>
          <a:xfrm>
            <a:off x="6249834" y="1880917"/>
            <a:ext cx="2632200" cy="232616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tIns="49847" rIns="49847" bIns="49847" rtlCol="0" anchor="ctr"/>
          <a:lstStyle/>
          <a:p>
            <a:r>
              <a:rPr lang="en-US" sz="900" b="1" dirty="0">
                <a:solidFill>
                  <a:srgbClr val="474747"/>
                </a:solidFill>
                <a:latin typeface="FuturaBookC" panose="04000500000000000000" pitchFamily="82" charset="0"/>
              </a:rPr>
              <a:t>Address</a:t>
            </a:r>
          </a:p>
        </p:txBody>
      </p:sp>
      <p:sp>
        <p:nvSpPr>
          <p:cNvPr id="111" name="Прямоугольник 23">
            <a:extLst>
              <a:ext uri="{FF2B5EF4-FFF2-40B4-BE49-F238E27FC236}">
                <a16:creationId xmlns:a16="http://schemas.microsoft.com/office/drawing/2014/main" id="{B5FB1DD7-4E34-0272-7FDE-03022E3414DF}"/>
              </a:ext>
            </a:extLst>
          </p:cNvPr>
          <p:cNvSpPr/>
          <p:nvPr/>
        </p:nvSpPr>
        <p:spPr>
          <a:xfrm>
            <a:off x="6584627" y="2138307"/>
            <a:ext cx="2167214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800" dirty="0">
                <a:solidFill>
                  <a:srgbClr val="474747"/>
                </a:solidFill>
                <a:latin typeface="FuturaBookC" panose="04000500000000000000"/>
              </a:rPr>
              <a:t>Mailing Address: U-RENEW Foundation </a:t>
            </a:r>
          </a:p>
          <a:p>
            <a:r>
              <a:rPr lang="en-US" sz="800" dirty="0">
                <a:solidFill>
                  <a:srgbClr val="474747"/>
                </a:solidFill>
                <a:latin typeface="FuturaBookC" panose="04000500000000000000"/>
              </a:rPr>
              <a:t>269 S Beverly Drive, #338</a:t>
            </a:r>
          </a:p>
          <a:p>
            <a:r>
              <a:rPr lang="en-US" sz="800" dirty="0">
                <a:solidFill>
                  <a:srgbClr val="474747"/>
                </a:solidFill>
                <a:latin typeface="FuturaBookC" panose="04000500000000000000"/>
              </a:rPr>
              <a:t>Beverly Hills, CA 90212</a:t>
            </a:r>
          </a:p>
          <a:p>
            <a:r>
              <a:rPr lang="en-US" sz="800" dirty="0">
                <a:solidFill>
                  <a:srgbClr val="474747"/>
                </a:solidFill>
                <a:latin typeface="FuturaBookC" panose="04000500000000000000"/>
              </a:rPr>
              <a:t>Attention: Kent Seton</a:t>
            </a:r>
          </a:p>
        </p:txBody>
      </p:sp>
      <p:sp>
        <p:nvSpPr>
          <p:cNvPr id="112" name="Прямоугольник: скругленные углы 29">
            <a:extLst>
              <a:ext uri="{FF2B5EF4-FFF2-40B4-BE49-F238E27FC236}">
                <a16:creationId xmlns:a16="http://schemas.microsoft.com/office/drawing/2014/main" id="{A8C1CCA0-04B0-033C-0908-7755790B8BF5}"/>
              </a:ext>
            </a:extLst>
          </p:cNvPr>
          <p:cNvSpPr/>
          <p:nvPr/>
        </p:nvSpPr>
        <p:spPr>
          <a:xfrm>
            <a:off x="6249834" y="2711553"/>
            <a:ext cx="2632200" cy="232616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tIns="49847" rIns="49847" bIns="49847" rtlCol="0" anchor="ctr"/>
          <a:lstStyle/>
          <a:p>
            <a:r>
              <a:rPr lang="en-US" sz="900" b="1" dirty="0">
                <a:solidFill>
                  <a:srgbClr val="474747"/>
                </a:solidFill>
                <a:latin typeface="FuturaBookC" panose="04000500000000000000" pitchFamily="82" charset="0"/>
              </a:rPr>
              <a:t>Registration date </a:t>
            </a:r>
          </a:p>
        </p:txBody>
      </p:sp>
      <p:sp>
        <p:nvSpPr>
          <p:cNvPr id="113" name="Прямоугольник 30">
            <a:extLst>
              <a:ext uri="{FF2B5EF4-FFF2-40B4-BE49-F238E27FC236}">
                <a16:creationId xmlns:a16="http://schemas.microsoft.com/office/drawing/2014/main" id="{5E32FE5C-4268-8973-D079-EBA8E65AF36E}"/>
              </a:ext>
            </a:extLst>
          </p:cNvPr>
          <p:cNvSpPr/>
          <p:nvPr/>
        </p:nvSpPr>
        <p:spPr>
          <a:xfrm>
            <a:off x="6548399" y="2988125"/>
            <a:ext cx="674865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900" dirty="0">
                <a:solidFill>
                  <a:srgbClr val="474747"/>
                </a:solidFill>
                <a:latin typeface="FuturaBookC" panose="04000500000000000000" pitchFamily="82" charset="0"/>
              </a:rPr>
              <a:t>August 2023</a:t>
            </a:r>
            <a:endParaRPr lang="ru-RU" sz="900" dirty="0">
              <a:solidFill>
                <a:srgbClr val="474747"/>
              </a:solidFill>
            </a:endParaRPr>
          </a:p>
        </p:txBody>
      </p:sp>
      <p:sp>
        <p:nvSpPr>
          <p:cNvPr id="116" name="Прямоугольник: скругленные углы 43">
            <a:extLst>
              <a:ext uri="{FF2B5EF4-FFF2-40B4-BE49-F238E27FC236}">
                <a16:creationId xmlns:a16="http://schemas.microsoft.com/office/drawing/2014/main" id="{87891279-31E4-9A64-5250-EBD85B199113}"/>
              </a:ext>
            </a:extLst>
          </p:cNvPr>
          <p:cNvSpPr/>
          <p:nvPr/>
        </p:nvSpPr>
        <p:spPr>
          <a:xfrm>
            <a:off x="6258412" y="3309302"/>
            <a:ext cx="2651839" cy="226495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tIns="49847" rIns="49847" bIns="49847" rtlCol="0" anchor="ctr"/>
          <a:lstStyle/>
          <a:p>
            <a:r>
              <a:rPr lang="en-US" sz="900" b="1" dirty="0">
                <a:solidFill>
                  <a:srgbClr val="474747"/>
                </a:solidFill>
                <a:latin typeface="FuturaBookC" panose="04000500000000000000" pitchFamily="82" charset="0"/>
              </a:rPr>
              <a:t>Founder</a:t>
            </a:r>
          </a:p>
        </p:txBody>
      </p:sp>
      <p:sp>
        <p:nvSpPr>
          <p:cNvPr id="117" name="Прямоугольник 44">
            <a:extLst>
              <a:ext uri="{FF2B5EF4-FFF2-40B4-BE49-F238E27FC236}">
                <a16:creationId xmlns:a16="http://schemas.microsoft.com/office/drawing/2014/main" id="{E56FF533-311E-DEDC-F18D-E388542ACA7E}"/>
              </a:ext>
            </a:extLst>
          </p:cNvPr>
          <p:cNvSpPr/>
          <p:nvPr/>
        </p:nvSpPr>
        <p:spPr>
          <a:xfrm>
            <a:off x="6556979" y="3585874"/>
            <a:ext cx="931345" cy="4154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900" dirty="0">
                <a:solidFill>
                  <a:srgbClr val="474747"/>
                </a:solidFill>
                <a:latin typeface="FuturaBookC" panose="04000500000000000000" pitchFamily="82" charset="0"/>
              </a:rPr>
              <a:t>Maryna Koltsova</a:t>
            </a:r>
          </a:p>
          <a:p>
            <a:r>
              <a:rPr lang="en-US" sz="900" dirty="0">
                <a:solidFill>
                  <a:srgbClr val="474747"/>
                </a:solidFill>
                <a:latin typeface="FuturaBookC" panose="04000500000000000000" pitchFamily="82" charset="0"/>
              </a:rPr>
              <a:t>Serhii Ostapchuk</a:t>
            </a:r>
          </a:p>
          <a:p>
            <a:r>
              <a:rPr lang="en-US" sz="900" dirty="0">
                <a:solidFill>
                  <a:srgbClr val="474747"/>
                </a:solidFill>
                <a:latin typeface="FuturaBookC" panose="04000500000000000000" pitchFamily="82" charset="0"/>
              </a:rPr>
              <a:t>Iryna Povoroznyk</a:t>
            </a:r>
          </a:p>
        </p:txBody>
      </p:sp>
      <p:sp>
        <p:nvSpPr>
          <p:cNvPr id="118" name="Прямоугольник: скругленные углы 50">
            <a:extLst>
              <a:ext uri="{FF2B5EF4-FFF2-40B4-BE49-F238E27FC236}">
                <a16:creationId xmlns:a16="http://schemas.microsoft.com/office/drawing/2014/main" id="{2FA57903-D14B-4A40-82D5-31EBF35C05A4}"/>
              </a:ext>
            </a:extLst>
          </p:cNvPr>
          <p:cNvSpPr/>
          <p:nvPr/>
        </p:nvSpPr>
        <p:spPr>
          <a:xfrm>
            <a:off x="6183765" y="4344847"/>
            <a:ext cx="2733029" cy="248207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tIns="49847" rIns="49847" bIns="49847" rtlCol="0" anchor="ctr"/>
          <a:lstStyle/>
          <a:p>
            <a:r>
              <a:rPr lang="en-US" sz="900" b="1" dirty="0">
                <a:solidFill>
                  <a:srgbClr val="474747"/>
                </a:solidFill>
                <a:latin typeface="FuturaBookC" panose="04000500000000000000" pitchFamily="82" charset="0"/>
              </a:rPr>
              <a:t>CEO of </a:t>
            </a:r>
            <a:r>
              <a:rPr lang="en-US" sz="900" b="1" dirty="0" err="1">
                <a:solidFill>
                  <a:srgbClr val="474747"/>
                </a:solidFill>
                <a:latin typeface="FuturaBookC" panose="04000500000000000000" pitchFamily="82" charset="0"/>
              </a:rPr>
              <a:t>URenew</a:t>
            </a:r>
            <a:r>
              <a:rPr lang="en-US" sz="900" b="1" dirty="0">
                <a:solidFill>
                  <a:srgbClr val="474747"/>
                </a:solidFill>
                <a:latin typeface="FuturaBookC" panose="04000500000000000000" pitchFamily="82" charset="0"/>
              </a:rPr>
              <a:t> fiscal sponsored project</a:t>
            </a:r>
          </a:p>
        </p:txBody>
      </p:sp>
      <p:sp>
        <p:nvSpPr>
          <p:cNvPr id="119" name="Прямоугольник 51">
            <a:extLst>
              <a:ext uri="{FF2B5EF4-FFF2-40B4-BE49-F238E27FC236}">
                <a16:creationId xmlns:a16="http://schemas.microsoft.com/office/drawing/2014/main" id="{3638D403-04AD-1CA6-6DDF-0B55A11ABC3E}"/>
              </a:ext>
            </a:extLst>
          </p:cNvPr>
          <p:cNvSpPr/>
          <p:nvPr/>
        </p:nvSpPr>
        <p:spPr>
          <a:xfrm>
            <a:off x="6556979" y="4621420"/>
            <a:ext cx="924933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900" dirty="0">
                <a:solidFill>
                  <a:srgbClr val="474747"/>
                </a:solidFill>
                <a:latin typeface="FuturaBookC" panose="04000500000000000000" pitchFamily="82" charset="0"/>
              </a:rPr>
              <a:t>Antonina Vysota</a:t>
            </a:r>
          </a:p>
        </p:txBody>
      </p:sp>
      <p:sp>
        <p:nvSpPr>
          <p:cNvPr id="120" name="Овал 7">
            <a:extLst>
              <a:ext uri="{FF2B5EF4-FFF2-40B4-BE49-F238E27FC236}">
                <a16:creationId xmlns:a16="http://schemas.microsoft.com/office/drawing/2014/main" id="{8C04263E-4B76-857C-1709-0EA9856A0CAF}"/>
              </a:ext>
            </a:extLst>
          </p:cNvPr>
          <p:cNvSpPr/>
          <p:nvPr/>
        </p:nvSpPr>
        <p:spPr>
          <a:xfrm>
            <a:off x="6086466" y="1111090"/>
            <a:ext cx="348313" cy="36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847" tIns="49847" rIns="49847" bIns="49847" rtlCol="0" anchor="ctr"/>
          <a:lstStyle/>
          <a:p>
            <a:pPr algn="ctr"/>
            <a:endParaRPr lang="ru-RU" sz="900" dirty="0">
              <a:solidFill>
                <a:schemeClr val="bg1"/>
              </a:solidFill>
            </a:endParaRPr>
          </a:p>
        </p:txBody>
      </p:sp>
      <p:sp>
        <p:nvSpPr>
          <p:cNvPr id="121" name="Овал 7">
            <a:extLst>
              <a:ext uri="{FF2B5EF4-FFF2-40B4-BE49-F238E27FC236}">
                <a16:creationId xmlns:a16="http://schemas.microsoft.com/office/drawing/2014/main" id="{84F80BA0-34E7-CA87-24DC-ED525512CCC4}"/>
              </a:ext>
            </a:extLst>
          </p:cNvPr>
          <p:cNvSpPr/>
          <p:nvPr/>
        </p:nvSpPr>
        <p:spPr>
          <a:xfrm>
            <a:off x="6091763" y="1879565"/>
            <a:ext cx="348313" cy="36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847" tIns="49847" rIns="49847" bIns="49847" rtlCol="0" anchor="ctr"/>
          <a:lstStyle/>
          <a:p>
            <a:pPr algn="ctr"/>
            <a:endParaRPr lang="ru-RU" sz="900" dirty="0">
              <a:solidFill>
                <a:schemeClr val="bg1"/>
              </a:solidFill>
            </a:endParaRPr>
          </a:p>
        </p:txBody>
      </p:sp>
      <p:pic>
        <p:nvPicPr>
          <p:cNvPr id="122" name="Рисунок 19">
            <a:extLst>
              <a:ext uri="{FF2B5EF4-FFF2-40B4-BE49-F238E27FC236}">
                <a16:creationId xmlns:a16="http://schemas.microsoft.com/office/drawing/2014/main" id="{22E111BC-8CDB-A8ED-531F-38A5AF0A96D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2099" y="1972738"/>
            <a:ext cx="195791" cy="185033"/>
          </a:xfrm>
          <a:prstGeom prst="rect">
            <a:avLst/>
          </a:prstGeom>
        </p:spPr>
      </p:pic>
      <p:sp>
        <p:nvSpPr>
          <p:cNvPr id="123" name="Овал 7">
            <a:extLst>
              <a:ext uri="{FF2B5EF4-FFF2-40B4-BE49-F238E27FC236}">
                <a16:creationId xmlns:a16="http://schemas.microsoft.com/office/drawing/2014/main" id="{0F86D91A-95C1-410D-5F05-D2094199E1B1}"/>
              </a:ext>
            </a:extLst>
          </p:cNvPr>
          <p:cNvSpPr/>
          <p:nvPr/>
        </p:nvSpPr>
        <p:spPr>
          <a:xfrm>
            <a:off x="6094604" y="2707681"/>
            <a:ext cx="348313" cy="36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847" tIns="49847" rIns="49847" bIns="49847" rtlCol="0" anchor="ctr"/>
          <a:lstStyle/>
          <a:p>
            <a:pPr algn="ctr"/>
            <a:endParaRPr lang="ru-RU" sz="900" dirty="0">
              <a:solidFill>
                <a:schemeClr val="bg1"/>
              </a:solidFill>
            </a:endParaRPr>
          </a:p>
        </p:txBody>
      </p:sp>
      <p:pic>
        <p:nvPicPr>
          <p:cNvPr id="124" name="Рисунок 17">
            <a:extLst>
              <a:ext uri="{FF2B5EF4-FFF2-40B4-BE49-F238E27FC236}">
                <a16:creationId xmlns:a16="http://schemas.microsoft.com/office/drawing/2014/main" id="{2EF57EAC-17F5-5E86-7048-61FDF4319A1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8211" y="2794223"/>
            <a:ext cx="195791" cy="190665"/>
          </a:xfrm>
          <a:prstGeom prst="rect">
            <a:avLst/>
          </a:prstGeom>
        </p:spPr>
      </p:pic>
      <p:sp>
        <p:nvSpPr>
          <p:cNvPr id="127" name="Овал 7">
            <a:extLst>
              <a:ext uri="{FF2B5EF4-FFF2-40B4-BE49-F238E27FC236}">
                <a16:creationId xmlns:a16="http://schemas.microsoft.com/office/drawing/2014/main" id="{891909D9-C9EC-FE1E-5419-64AF6453F748}"/>
              </a:ext>
            </a:extLst>
          </p:cNvPr>
          <p:cNvSpPr/>
          <p:nvPr/>
        </p:nvSpPr>
        <p:spPr>
          <a:xfrm>
            <a:off x="6098937" y="3316077"/>
            <a:ext cx="348313" cy="36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847" tIns="49847" rIns="49847" bIns="49847" rtlCol="0" anchor="ctr"/>
          <a:lstStyle/>
          <a:p>
            <a:pPr algn="ctr"/>
            <a:endParaRPr lang="ru-RU" sz="900" dirty="0">
              <a:solidFill>
                <a:schemeClr val="bg1"/>
              </a:solidFill>
            </a:endParaRPr>
          </a:p>
        </p:txBody>
      </p:sp>
      <p:pic>
        <p:nvPicPr>
          <p:cNvPr id="128" name="Рисунок 15">
            <a:extLst>
              <a:ext uri="{FF2B5EF4-FFF2-40B4-BE49-F238E27FC236}">
                <a16:creationId xmlns:a16="http://schemas.microsoft.com/office/drawing/2014/main" id="{59DCB208-71E1-CC54-28F4-852DCDA2F4B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9948" y="3383600"/>
            <a:ext cx="195791" cy="193610"/>
          </a:xfrm>
          <a:prstGeom prst="rect">
            <a:avLst/>
          </a:prstGeom>
        </p:spPr>
      </p:pic>
      <p:sp>
        <p:nvSpPr>
          <p:cNvPr id="129" name="Овал 7">
            <a:extLst>
              <a:ext uri="{FF2B5EF4-FFF2-40B4-BE49-F238E27FC236}">
                <a16:creationId xmlns:a16="http://schemas.microsoft.com/office/drawing/2014/main" id="{29726C69-759C-D519-1E3A-A54FF8F0C92F}"/>
              </a:ext>
            </a:extLst>
          </p:cNvPr>
          <p:cNvSpPr/>
          <p:nvPr/>
        </p:nvSpPr>
        <p:spPr>
          <a:xfrm>
            <a:off x="6114097" y="4336372"/>
            <a:ext cx="348313" cy="36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847" tIns="49847" rIns="49847" bIns="49847" rtlCol="0" anchor="ctr"/>
          <a:lstStyle/>
          <a:p>
            <a:pPr algn="ctr"/>
            <a:endParaRPr lang="ru-RU" sz="900" dirty="0">
              <a:solidFill>
                <a:schemeClr val="bg1"/>
              </a:solidFill>
            </a:endParaRPr>
          </a:p>
        </p:txBody>
      </p:sp>
      <p:pic>
        <p:nvPicPr>
          <p:cNvPr id="130" name="Рисунок 15">
            <a:extLst>
              <a:ext uri="{FF2B5EF4-FFF2-40B4-BE49-F238E27FC236}">
                <a16:creationId xmlns:a16="http://schemas.microsoft.com/office/drawing/2014/main" id="{22B73100-CC7A-6572-8947-14140B36E37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5108" y="4403895"/>
            <a:ext cx="195791" cy="193610"/>
          </a:xfrm>
          <a:prstGeom prst="rect">
            <a:avLst/>
          </a:prstGeom>
        </p:spPr>
      </p:pic>
      <p:pic>
        <p:nvPicPr>
          <p:cNvPr id="131" name="Picture 2">
            <a:extLst>
              <a:ext uri="{FF2B5EF4-FFF2-40B4-BE49-F238E27FC236}">
                <a16:creationId xmlns:a16="http://schemas.microsoft.com/office/drawing/2014/main" id="{70533CF6-4D78-7D38-39E6-ECE5938299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255761" y="1175705"/>
            <a:ext cx="282310" cy="274337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Picture 4" descr="Flag of Ukraine - Wikipedia">
            <a:extLst>
              <a:ext uri="{FF2B5EF4-FFF2-40B4-BE49-F238E27FC236}">
                <a16:creationId xmlns:a16="http://schemas.microsoft.com/office/drawing/2014/main" id="{93C466CE-4B40-BF61-69BC-F924475705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1651"/>
          <a:stretch/>
        </p:blipFill>
        <p:spPr bwMode="auto">
          <a:xfrm>
            <a:off x="3219122" y="1182150"/>
            <a:ext cx="255165" cy="248884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" name="Picture 6">
            <a:extLst>
              <a:ext uri="{FF2B5EF4-FFF2-40B4-BE49-F238E27FC236}">
                <a16:creationId xmlns:a16="http://schemas.microsoft.com/office/drawing/2014/main" id="{9FFFB895-D853-F5B9-9ED0-431BA7E249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25285" y="1151227"/>
            <a:ext cx="281631" cy="274026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Прямоугольник: скругленные углы 50">
            <a:extLst>
              <a:ext uri="{FF2B5EF4-FFF2-40B4-BE49-F238E27FC236}">
                <a16:creationId xmlns:a16="http://schemas.microsoft.com/office/drawing/2014/main" id="{1FE149C4-ABC7-436E-8F4F-A67F20078720}"/>
              </a:ext>
            </a:extLst>
          </p:cNvPr>
          <p:cNvSpPr/>
          <p:nvPr/>
        </p:nvSpPr>
        <p:spPr>
          <a:xfrm>
            <a:off x="389674" y="4960349"/>
            <a:ext cx="2632200" cy="232616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tIns="49847" rIns="49847" bIns="49847" rtlCol="0" anchor="ctr"/>
          <a:lstStyle/>
          <a:p>
            <a:r>
              <a:rPr lang="en-US" sz="900" b="1" dirty="0">
                <a:solidFill>
                  <a:srgbClr val="474747"/>
                </a:solidFill>
                <a:latin typeface="FuturaBookC" panose="04000500000000000000" pitchFamily="82" charset="0"/>
              </a:rPr>
              <a:t>Payment details</a:t>
            </a:r>
          </a:p>
        </p:txBody>
      </p:sp>
      <p:sp>
        <p:nvSpPr>
          <p:cNvPr id="72" name="Прямоугольник 51">
            <a:extLst>
              <a:ext uri="{FF2B5EF4-FFF2-40B4-BE49-F238E27FC236}">
                <a16:creationId xmlns:a16="http://schemas.microsoft.com/office/drawing/2014/main" id="{DEA779EE-F103-4178-A706-B392920E23E1}"/>
              </a:ext>
            </a:extLst>
          </p:cNvPr>
          <p:cNvSpPr/>
          <p:nvPr/>
        </p:nvSpPr>
        <p:spPr>
          <a:xfrm>
            <a:off x="595744" y="5327669"/>
            <a:ext cx="2423024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900" dirty="0">
                <a:solidFill>
                  <a:srgbClr val="474747"/>
                </a:solidFill>
                <a:latin typeface="FuturaBookC" panose="04000500000000000000" pitchFamily="82" charset="0"/>
              </a:rPr>
              <a:t>Bank: POLSKA KASA OPIEKI SA - BANK PEKAO S.A.,</a:t>
            </a:r>
          </a:p>
          <a:p>
            <a:r>
              <a:rPr lang="en-US" sz="900" dirty="0">
                <a:solidFill>
                  <a:srgbClr val="474747"/>
                </a:solidFill>
                <a:latin typeface="FuturaBookC" panose="04000500000000000000" pitchFamily="82" charset="0"/>
              </a:rPr>
              <a:t>GRZYBOWSKA STREET, 53-57 , WARSAW, 00-844, Poland</a:t>
            </a:r>
          </a:p>
          <a:p>
            <a:r>
              <a:rPr lang="en-US" sz="900" dirty="0">
                <a:solidFill>
                  <a:srgbClr val="474747"/>
                </a:solidFill>
                <a:latin typeface="FuturaBookC" panose="04000500000000000000" pitchFamily="82" charset="0"/>
              </a:rPr>
              <a:t>EURO: PL60 1240 1040 1978 0011 2358 4570</a:t>
            </a:r>
          </a:p>
          <a:p>
            <a:r>
              <a:rPr lang="en-US" sz="900" dirty="0">
                <a:solidFill>
                  <a:srgbClr val="474747"/>
                </a:solidFill>
                <a:latin typeface="FuturaBookC" panose="04000500000000000000" pitchFamily="82" charset="0"/>
              </a:rPr>
              <a:t>USD: PL09 1240 1040 1787 0011 2358 4756</a:t>
            </a:r>
          </a:p>
          <a:p>
            <a:r>
              <a:rPr lang="en-US" sz="900" dirty="0">
                <a:solidFill>
                  <a:srgbClr val="474747"/>
                </a:solidFill>
                <a:latin typeface="FuturaBookC" panose="04000500000000000000" pitchFamily="82" charset="0"/>
              </a:rPr>
              <a:t>PLN: PL02 1240 1040 1111 0011 2358 4150</a:t>
            </a:r>
          </a:p>
          <a:p>
            <a:r>
              <a:rPr lang="en-US" sz="900" dirty="0">
                <a:solidFill>
                  <a:srgbClr val="474747"/>
                </a:solidFill>
                <a:latin typeface="FuturaBookC" panose="04000500000000000000" pitchFamily="82" charset="0"/>
              </a:rPr>
              <a:t>SWIFT: PKOPPLPW</a:t>
            </a:r>
          </a:p>
        </p:txBody>
      </p:sp>
      <p:sp>
        <p:nvSpPr>
          <p:cNvPr id="83" name="Овал 7">
            <a:extLst>
              <a:ext uri="{FF2B5EF4-FFF2-40B4-BE49-F238E27FC236}">
                <a16:creationId xmlns:a16="http://schemas.microsoft.com/office/drawing/2014/main" id="{009B3EE7-6AC1-48A7-B2DA-18B2B37DA6BF}"/>
              </a:ext>
            </a:extLst>
          </p:cNvPr>
          <p:cNvSpPr/>
          <p:nvPr/>
        </p:nvSpPr>
        <p:spPr>
          <a:xfrm>
            <a:off x="203832" y="4960349"/>
            <a:ext cx="359959" cy="30827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847" tIns="49847" rIns="49847" bIns="49847" rtlCol="0" anchor="ctr"/>
          <a:lstStyle/>
          <a:p>
            <a:pPr algn="ctr"/>
            <a:endParaRPr lang="ru-RU" sz="900" dirty="0">
              <a:solidFill>
                <a:schemeClr val="bg1"/>
              </a:solidFill>
            </a:endParaRPr>
          </a:p>
        </p:txBody>
      </p:sp>
      <p:sp>
        <p:nvSpPr>
          <p:cNvPr id="96" name="Прямоугольник: скругленные углы 50">
            <a:extLst>
              <a:ext uri="{FF2B5EF4-FFF2-40B4-BE49-F238E27FC236}">
                <a16:creationId xmlns:a16="http://schemas.microsoft.com/office/drawing/2014/main" id="{45C101DC-CBF5-4C51-AB6E-230368E9CB80}"/>
              </a:ext>
            </a:extLst>
          </p:cNvPr>
          <p:cNvSpPr/>
          <p:nvPr/>
        </p:nvSpPr>
        <p:spPr>
          <a:xfrm>
            <a:off x="3325052" y="4960709"/>
            <a:ext cx="2647751" cy="230153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tIns="49847" rIns="49847" bIns="49847" rtlCol="0" anchor="ctr"/>
          <a:lstStyle/>
          <a:p>
            <a:r>
              <a:rPr lang="en-US" sz="900" b="1" dirty="0">
                <a:solidFill>
                  <a:srgbClr val="474747"/>
                </a:solidFill>
                <a:latin typeface="FuturaBookC" panose="04000500000000000000" pitchFamily="82" charset="0"/>
              </a:rPr>
              <a:t>Payment details</a:t>
            </a:r>
          </a:p>
        </p:txBody>
      </p:sp>
      <p:sp>
        <p:nvSpPr>
          <p:cNvPr id="97" name="Прямоугольник 51">
            <a:extLst>
              <a:ext uri="{FF2B5EF4-FFF2-40B4-BE49-F238E27FC236}">
                <a16:creationId xmlns:a16="http://schemas.microsoft.com/office/drawing/2014/main" id="{FCE8B85A-19E9-4E3B-8E9B-174BD63A2942}"/>
              </a:ext>
            </a:extLst>
          </p:cNvPr>
          <p:cNvSpPr/>
          <p:nvPr/>
        </p:nvSpPr>
        <p:spPr>
          <a:xfrm>
            <a:off x="3623619" y="5349253"/>
            <a:ext cx="2497479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900" dirty="0">
                <a:solidFill>
                  <a:srgbClr val="474747"/>
                </a:solidFill>
                <a:latin typeface="FuturaBookC" panose="04000500000000000000" pitchFamily="82" charset="0"/>
              </a:rPr>
              <a:t>Bank: FIRST UKRAINIAN INTERNATIONAL BANK </a:t>
            </a:r>
          </a:p>
          <a:p>
            <a:r>
              <a:rPr lang="en-US" sz="900" dirty="0">
                <a:solidFill>
                  <a:srgbClr val="474747"/>
                </a:solidFill>
                <a:latin typeface="FuturaBookC" panose="04000500000000000000" pitchFamily="82" charset="0"/>
              </a:rPr>
              <a:t>UAH: UA763348510000000026003200425</a:t>
            </a:r>
          </a:p>
          <a:p>
            <a:r>
              <a:rPr lang="en-US" sz="900" dirty="0">
                <a:solidFill>
                  <a:srgbClr val="474747"/>
                </a:solidFill>
                <a:latin typeface="FuturaBookC" panose="04000500000000000000" pitchFamily="82" charset="0"/>
              </a:rPr>
              <a:t>EUR: UA763348510000000026003200425 </a:t>
            </a:r>
          </a:p>
          <a:p>
            <a:r>
              <a:rPr lang="en-US" sz="900" dirty="0">
                <a:solidFill>
                  <a:srgbClr val="474747"/>
                </a:solidFill>
                <a:latin typeface="FuturaBookC" panose="04000500000000000000" pitchFamily="82" charset="0"/>
              </a:rPr>
              <a:t>SWIFT: FUIBUA2X</a:t>
            </a:r>
          </a:p>
        </p:txBody>
      </p:sp>
      <p:sp>
        <p:nvSpPr>
          <p:cNvPr id="98" name="Овал 7">
            <a:extLst>
              <a:ext uri="{FF2B5EF4-FFF2-40B4-BE49-F238E27FC236}">
                <a16:creationId xmlns:a16="http://schemas.microsoft.com/office/drawing/2014/main" id="{68EB755B-E478-4F9E-BD49-F1FEB9E2ACA3}"/>
              </a:ext>
            </a:extLst>
          </p:cNvPr>
          <p:cNvSpPr/>
          <p:nvPr/>
        </p:nvSpPr>
        <p:spPr>
          <a:xfrm>
            <a:off x="3180736" y="4952233"/>
            <a:ext cx="348313" cy="36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847" tIns="49847" rIns="49847" bIns="49847" rtlCol="0" anchor="ctr"/>
          <a:lstStyle/>
          <a:p>
            <a:pPr algn="ctr"/>
            <a:endParaRPr lang="ru-RU" sz="900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775DD6B-4B64-4CDC-A141-47F7DA9256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13462" y="5032937"/>
            <a:ext cx="299096" cy="273190"/>
          </a:xfrm>
          <a:prstGeom prst="rect">
            <a:avLst/>
          </a:prstGeom>
        </p:spPr>
      </p:pic>
      <p:pic>
        <p:nvPicPr>
          <p:cNvPr id="114" name="Рисунок 113">
            <a:extLst>
              <a:ext uri="{FF2B5EF4-FFF2-40B4-BE49-F238E27FC236}">
                <a16:creationId xmlns:a16="http://schemas.microsoft.com/office/drawing/2014/main" id="{34CD1355-D5B2-4550-BD62-071A67AA39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7431" y="5015250"/>
            <a:ext cx="299096" cy="273190"/>
          </a:xfrm>
          <a:prstGeom prst="rect">
            <a:avLst/>
          </a:prstGeom>
        </p:spPr>
      </p:pic>
      <p:sp>
        <p:nvSpPr>
          <p:cNvPr id="84" name="Прямоугольник: скругленные углы 50">
            <a:extLst>
              <a:ext uri="{FF2B5EF4-FFF2-40B4-BE49-F238E27FC236}">
                <a16:creationId xmlns:a16="http://schemas.microsoft.com/office/drawing/2014/main" id="{12B17412-599A-4BE8-AF5B-745640D72D13}"/>
              </a:ext>
            </a:extLst>
          </p:cNvPr>
          <p:cNvSpPr/>
          <p:nvPr/>
        </p:nvSpPr>
        <p:spPr>
          <a:xfrm>
            <a:off x="6218199" y="4966506"/>
            <a:ext cx="2733029" cy="224355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tIns="49847" rIns="49847" bIns="49847" rtlCol="0" anchor="ctr"/>
          <a:lstStyle/>
          <a:p>
            <a:r>
              <a:rPr lang="en-US" sz="900" b="1" dirty="0">
                <a:solidFill>
                  <a:srgbClr val="474747"/>
                </a:solidFill>
                <a:latin typeface="FuturaBookC" panose="04000500000000000000" pitchFamily="82" charset="0"/>
              </a:rPr>
              <a:t>Payment details</a:t>
            </a:r>
          </a:p>
        </p:txBody>
      </p:sp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0B6552CE-AF05-4FC1-A5C3-AAC2F711F5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63314" y="5016174"/>
            <a:ext cx="299096" cy="273190"/>
          </a:xfrm>
          <a:prstGeom prst="rect">
            <a:avLst/>
          </a:prstGeom>
        </p:spPr>
      </p:pic>
      <p:sp>
        <p:nvSpPr>
          <p:cNvPr id="126" name="Прямоугольник 51">
            <a:extLst>
              <a:ext uri="{FF2B5EF4-FFF2-40B4-BE49-F238E27FC236}">
                <a16:creationId xmlns:a16="http://schemas.microsoft.com/office/drawing/2014/main" id="{73DBD68D-FB9C-4D8D-9B1C-B39636F06804}"/>
              </a:ext>
            </a:extLst>
          </p:cNvPr>
          <p:cNvSpPr/>
          <p:nvPr/>
        </p:nvSpPr>
        <p:spPr>
          <a:xfrm>
            <a:off x="6548399" y="5327669"/>
            <a:ext cx="2145912" cy="9611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900" dirty="0">
                <a:solidFill>
                  <a:srgbClr val="474747"/>
                </a:solidFill>
                <a:latin typeface="FuturaBookC" panose="04000500000000000000" pitchFamily="82" charset="0"/>
              </a:rPr>
              <a:t>Enterprise Bank &amp; Trust</a:t>
            </a:r>
          </a:p>
          <a:p>
            <a:r>
              <a:rPr lang="en-US" sz="900" dirty="0">
                <a:solidFill>
                  <a:srgbClr val="474747"/>
                </a:solidFill>
                <a:latin typeface="FuturaBookC" panose="04000500000000000000" pitchFamily="82" charset="0"/>
              </a:rPr>
              <a:t>150 N Meramec Avenue</a:t>
            </a:r>
          </a:p>
          <a:p>
            <a:r>
              <a:rPr lang="en-US" sz="900" dirty="0">
                <a:solidFill>
                  <a:srgbClr val="474747"/>
                </a:solidFill>
                <a:latin typeface="FuturaBookC" panose="04000500000000000000" pitchFamily="82" charset="0"/>
              </a:rPr>
              <a:t>Clayton, MO 63105</a:t>
            </a:r>
          </a:p>
          <a:p>
            <a:r>
              <a:rPr lang="en-US" sz="900" dirty="0">
                <a:solidFill>
                  <a:srgbClr val="474747"/>
                </a:solidFill>
                <a:latin typeface="FuturaBookC" panose="04000500000000000000" pitchFamily="82" charset="0"/>
              </a:rPr>
              <a:t> </a:t>
            </a:r>
          </a:p>
          <a:p>
            <a:r>
              <a:rPr lang="en-US" sz="900" dirty="0">
                <a:solidFill>
                  <a:srgbClr val="474747"/>
                </a:solidFill>
                <a:latin typeface="FuturaBookC" panose="04000500000000000000" pitchFamily="82" charset="0"/>
              </a:rPr>
              <a:t>U-RENEW Foundation </a:t>
            </a:r>
          </a:p>
          <a:p>
            <a:r>
              <a:rPr lang="en-US" sz="900" dirty="0">
                <a:solidFill>
                  <a:srgbClr val="474747"/>
                </a:solidFill>
                <a:latin typeface="FuturaBookC" panose="04000500000000000000" pitchFamily="82" charset="0"/>
              </a:rPr>
              <a:t>Account #:  2405124</a:t>
            </a:r>
          </a:p>
          <a:p>
            <a:r>
              <a:rPr lang="en-US" sz="900" dirty="0">
                <a:solidFill>
                  <a:srgbClr val="474747"/>
                </a:solidFill>
                <a:latin typeface="FuturaBookC" panose="04000500000000000000" pitchFamily="82" charset="0"/>
              </a:rPr>
              <a:t>Routing No: 081006162</a:t>
            </a:r>
          </a:p>
        </p:txBody>
      </p:sp>
      <p:pic>
        <p:nvPicPr>
          <p:cNvPr id="115" name="Рисунок 114">
            <a:extLst>
              <a:ext uri="{FF2B5EF4-FFF2-40B4-BE49-F238E27FC236}">
                <a16:creationId xmlns:a16="http://schemas.microsoft.com/office/drawing/2014/main" id="{A2C4423C-659C-46F9-A1B8-4FA3D59538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64316" y="17550"/>
            <a:ext cx="1087525" cy="108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1923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DA0D4B-4C6B-41FC-A864-B5CDB5FCAE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9079" y="0"/>
            <a:ext cx="997857" cy="997857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DA87125-9D09-4421-97FF-2D5FE8EA5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Cover letter</a:t>
            </a:r>
            <a:br>
              <a:rPr lang="en-US" dirty="0">
                <a:solidFill>
                  <a:srgbClr val="137EC6"/>
                </a:solidFill>
              </a:rPr>
            </a:br>
            <a:endParaRPr lang="ru-RU" dirty="0">
              <a:solidFill>
                <a:srgbClr val="137EC6"/>
              </a:solidFill>
            </a:endParaRP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90C4E285-3CD4-41A3-BE71-7ED27105B6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44BC3C-5FE1-6833-395A-101FBCA7AE19}"/>
              </a:ext>
            </a:extLst>
          </p:cNvPr>
          <p:cNvSpPr txBox="1"/>
          <p:nvPr/>
        </p:nvSpPr>
        <p:spPr>
          <a:xfrm>
            <a:off x="307064" y="754951"/>
            <a:ext cx="8512933" cy="58939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50" b="1" dirty="0">
                <a:solidFill>
                  <a:srgbClr val="222222"/>
                </a:solidFill>
                <a:effectLst/>
                <a:latin typeface="FuturaBookC" panose="04000500000000000000"/>
              </a:rPr>
              <a:t>Dear ladies and gentlemen!</a:t>
            </a:r>
          </a:p>
          <a:p>
            <a:pPr algn="ctr"/>
            <a:endParaRPr lang="en-US" sz="1150" dirty="0">
              <a:solidFill>
                <a:srgbClr val="222222"/>
              </a:solidFill>
              <a:effectLst/>
              <a:latin typeface="FuturaBookC" panose="04000500000000000000"/>
            </a:endParaRPr>
          </a:p>
          <a:p>
            <a:pPr algn="just">
              <a:spcBef>
                <a:spcPts val="600"/>
              </a:spcBef>
            </a:pPr>
            <a:r>
              <a:rPr lang="en-US" sz="1150" dirty="0">
                <a:solidFill>
                  <a:srgbClr val="222222"/>
                </a:solidFill>
                <a:effectLst/>
                <a:latin typeface="FuturaBookC" panose="04000500000000000000"/>
              </a:rPr>
              <a:t>Our </a:t>
            </a:r>
            <a:r>
              <a:rPr lang="en-US" sz="1150" dirty="0" err="1">
                <a:solidFill>
                  <a:srgbClr val="222222"/>
                </a:solidFill>
                <a:effectLst/>
                <a:latin typeface="FuturaBookC" panose="04000500000000000000"/>
              </a:rPr>
              <a:t>URenew</a:t>
            </a:r>
            <a:r>
              <a:rPr lang="en-US" sz="1150" dirty="0">
                <a:solidFill>
                  <a:srgbClr val="222222"/>
                </a:solidFill>
                <a:effectLst/>
                <a:latin typeface="FuturaBookC" panose="04000500000000000000"/>
              </a:rPr>
              <a:t> team represents a crucial and life-changing initiative that we're excited to share with you. </a:t>
            </a:r>
            <a:r>
              <a:rPr lang="en-US" sz="1150" b="1" dirty="0">
                <a:solidFill>
                  <a:srgbClr val="222222"/>
                </a:solidFill>
                <a:effectLst/>
                <a:latin typeface="FuturaBookC" panose="04000500000000000000"/>
              </a:rPr>
              <a:t>The </a:t>
            </a:r>
            <a:r>
              <a:rPr lang="en-US" sz="1150" b="1" dirty="0" err="1">
                <a:solidFill>
                  <a:srgbClr val="222222"/>
                </a:solidFill>
                <a:effectLst/>
                <a:latin typeface="FuturaBookC" panose="04000500000000000000"/>
              </a:rPr>
              <a:t>Byshiv</a:t>
            </a:r>
            <a:r>
              <a:rPr lang="en-US" sz="1150" b="1" dirty="0">
                <a:solidFill>
                  <a:srgbClr val="222222"/>
                </a:solidFill>
                <a:effectLst/>
                <a:latin typeface="FuturaBookC" panose="04000500000000000000"/>
              </a:rPr>
              <a:t> community in the Kyiv region</a:t>
            </a:r>
            <a:r>
              <a:rPr lang="en-US" sz="1150" dirty="0">
                <a:solidFill>
                  <a:srgbClr val="222222"/>
                </a:solidFill>
                <a:effectLst/>
                <a:latin typeface="FuturaBookC" panose="04000500000000000000"/>
              </a:rPr>
              <a:t>, which was significantly damaged by </a:t>
            </a:r>
            <a:r>
              <a:rPr lang="en-US" sz="1150" dirty="0" err="1">
                <a:solidFill>
                  <a:srgbClr val="222222"/>
                </a:solidFill>
                <a:effectLst/>
                <a:latin typeface="FuturaBookC" panose="04000500000000000000"/>
              </a:rPr>
              <a:t>russian</a:t>
            </a:r>
            <a:r>
              <a:rPr lang="en-US" sz="1150" dirty="0">
                <a:solidFill>
                  <a:srgbClr val="222222"/>
                </a:solidFill>
                <a:effectLst/>
                <a:latin typeface="FuturaBookC" panose="04000500000000000000"/>
              </a:rPr>
              <a:t> invaders in March 2022, is in dire need of medical equipment to equip its local medical center, and your support can make a profound difference.</a:t>
            </a:r>
          </a:p>
          <a:p>
            <a:pPr algn="just">
              <a:spcBef>
                <a:spcPts val="600"/>
              </a:spcBef>
            </a:pPr>
            <a:r>
              <a:rPr lang="en-US" sz="1150" dirty="0">
                <a:solidFill>
                  <a:srgbClr val="222222"/>
                </a:solidFill>
                <a:effectLst/>
                <a:latin typeface="FuturaBookC" panose="04000500000000000000"/>
              </a:rPr>
              <a:t>Our goal is to ensure that every member of the </a:t>
            </a:r>
            <a:r>
              <a:rPr lang="en-US" sz="1150" dirty="0" err="1">
                <a:solidFill>
                  <a:srgbClr val="222222"/>
                </a:solidFill>
                <a:effectLst/>
                <a:latin typeface="FuturaBookC" panose="04000500000000000000"/>
              </a:rPr>
              <a:t>Byshiv</a:t>
            </a:r>
            <a:r>
              <a:rPr lang="en-US" sz="1150" dirty="0">
                <a:solidFill>
                  <a:srgbClr val="222222"/>
                </a:solidFill>
                <a:effectLst/>
                <a:latin typeface="FuturaBookC" panose="04000500000000000000"/>
              </a:rPr>
              <a:t> community has access to high-quality healthcare and medical services. With your generous contribution, we can provide essential medical equipment that will improve the health and well-being of the entire community.</a:t>
            </a:r>
          </a:p>
          <a:p>
            <a:pPr algn="just">
              <a:spcBef>
                <a:spcPts val="600"/>
              </a:spcBef>
            </a:pPr>
            <a:r>
              <a:rPr lang="en-US" sz="1150" dirty="0">
                <a:solidFill>
                  <a:srgbClr val="222222"/>
                </a:solidFill>
                <a:effectLst/>
                <a:latin typeface="FuturaBookC" panose="04000500000000000000"/>
              </a:rPr>
              <a:t>Here's how you can participate in this life-transforming endeavor:</a:t>
            </a:r>
          </a:p>
          <a:p>
            <a:pPr marL="171450" indent="-1714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150" b="1" dirty="0">
                <a:solidFill>
                  <a:srgbClr val="222222"/>
                </a:solidFill>
                <a:effectLst/>
                <a:latin typeface="FuturaBookC" panose="04000500000000000000"/>
              </a:rPr>
              <a:t>Donate: </a:t>
            </a:r>
            <a:r>
              <a:rPr lang="en-US" sz="1150" dirty="0">
                <a:solidFill>
                  <a:srgbClr val="222222"/>
                </a:solidFill>
                <a:effectLst/>
                <a:latin typeface="FuturaBookC" panose="04000500000000000000"/>
              </a:rPr>
              <a:t>Your financial support is instrumental in acquiring the much-needed medical equipment for the </a:t>
            </a:r>
            <a:r>
              <a:rPr lang="en-US" sz="1150" dirty="0" err="1">
                <a:solidFill>
                  <a:srgbClr val="222222"/>
                </a:solidFill>
                <a:effectLst/>
                <a:latin typeface="FuturaBookC" panose="04000500000000000000"/>
              </a:rPr>
              <a:t>Byshiv</a:t>
            </a:r>
            <a:r>
              <a:rPr lang="en-US" sz="1150" dirty="0">
                <a:solidFill>
                  <a:srgbClr val="222222"/>
                </a:solidFill>
                <a:effectLst/>
                <a:latin typeface="FuturaBookC" panose="04000500000000000000"/>
              </a:rPr>
              <a:t> medical center. Your contribution will directly impact the health and lives of those in need.</a:t>
            </a:r>
          </a:p>
          <a:p>
            <a:pPr marL="171450" indent="-1714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150" b="1" dirty="0">
                <a:solidFill>
                  <a:srgbClr val="222222"/>
                </a:solidFill>
                <a:effectLst/>
                <a:latin typeface="FuturaBookC" panose="04000500000000000000"/>
              </a:rPr>
              <a:t>Collaborate: </a:t>
            </a:r>
            <a:r>
              <a:rPr lang="en-US" sz="1150" dirty="0">
                <a:solidFill>
                  <a:srgbClr val="222222"/>
                </a:solidFill>
                <a:effectLst/>
                <a:latin typeface="FuturaBookC" panose="04000500000000000000"/>
              </a:rPr>
              <a:t>Partner with us in fundraising efforts or collaborate with your resources to help us achieve our goal faster. We welcome strategic alliances to maximize the impact of our project.</a:t>
            </a:r>
          </a:p>
          <a:p>
            <a:pPr marL="171450" indent="-1714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150" b="1" dirty="0">
                <a:solidFill>
                  <a:srgbClr val="222222"/>
                </a:solidFill>
                <a:effectLst/>
                <a:latin typeface="FuturaBookC" panose="04000500000000000000"/>
              </a:rPr>
              <a:t>Advocate: </a:t>
            </a:r>
            <a:r>
              <a:rPr lang="en-US" sz="1150" dirty="0">
                <a:solidFill>
                  <a:srgbClr val="222222"/>
                </a:solidFill>
                <a:effectLst/>
                <a:latin typeface="FuturaBookC" panose="04000500000000000000"/>
              </a:rPr>
              <a:t>Use your influence to spread the word about our initiative. Encourage your employees, stakeholders, and networks to get involved and support our cause.</a:t>
            </a:r>
          </a:p>
          <a:p>
            <a:pPr marL="171450" indent="-1714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150" b="1" dirty="0">
                <a:solidFill>
                  <a:srgbClr val="222222"/>
                </a:solidFill>
                <a:effectLst/>
                <a:latin typeface="FuturaBookC" panose="04000500000000000000"/>
              </a:rPr>
              <a:t>Sponsorship: </a:t>
            </a:r>
            <a:r>
              <a:rPr lang="en-US" sz="1150" dirty="0">
                <a:solidFill>
                  <a:srgbClr val="222222"/>
                </a:solidFill>
                <a:effectLst/>
                <a:latin typeface="FuturaBookC" panose="04000500000000000000"/>
              </a:rPr>
              <a:t>Consider sponsoring specific pieces of medical equipment or entire sections of the medical center. Your organization's name will forever be associated with the positive change you help create.</a:t>
            </a:r>
          </a:p>
          <a:p>
            <a:pPr algn="just">
              <a:spcBef>
                <a:spcPts val="600"/>
              </a:spcBef>
            </a:pPr>
            <a:r>
              <a:rPr lang="en-US" sz="1150" dirty="0">
                <a:solidFill>
                  <a:srgbClr val="222222"/>
                </a:solidFill>
                <a:effectLst/>
                <a:latin typeface="FuturaBookC" panose="04000500000000000000"/>
              </a:rPr>
              <a:t>By supporting this project, you are not just contributing to the acquisition of medical equipment; you are making a lasting impact on the health and future of the </a:t>
            </a:r>
            <a:r>
              <a:rPr lang="en-US" sz="1150" dirty="0" err="1">
                <a:solidFill>
                  <a:srgbClr val="222222"/>
                </a:solidFill>
                <a:effectLst/>
                <a:latin typeface="FuturaBookC" panose="04000500000000000000"/>
              </a:rPr>
              <a:t>Byshiv</a:t>
            </a:r>
            <a:r>
              <a:rPr lang="en-US" sz="1150" dirty="0">
                <a:solidFill>
                  <a:srgbClr val="222222"/>
                </a:solidFill>
                <a:effectLst/>
                <a:latin typeface="FuturaBookC" panose="04000500000000000000"/>
              </a:rPr>
              <a:t> community.</a:t>
            </a:r>
          </a:p>
          <a:p>
            <a:pPr algn="just">
              <a:spcBef>
                <a:spcPts val="600"/>
              </a:spcBef>
            </a:pPr>
            <a:r>
              <a:rPr lang="en-US" sz="1150" dirty="0">
                <a:solidFill>
                  <a:srgbClr val="222222"/>
                </a:solidFill>
                <a:effectLst/>
                <a:latin typeface="FuturaBookC" panose="04000500000000000000"/>
              </a:rPr>
              <a:t>Join us in this noble endeavor by donating, collaborating, advocating, or sponsoring. Together, we can make a profound difference in the lives of those who need it most.</a:t>
            </a:r>
          </a:p>
          <a:p>
            <a:pPr algn="just">
              <a:spcBef>
                <a:spcPts val="600"/>
              </a:spcBef>
            </a:pPr>
            <a:r>
              <a:rPr lang="en-US" sz="1150" dirty="0">
                <a:solidFill>
                  <a:srgbClr val="222222"/>
                </a:solidFill>
                <a:effectLst/>
                <a:latin typeface="FuturaBookC" panose="04000500000000000000"/>
              </a:rPr>
              <a:t>Thank you for considering this opportunity to make a positive and transformative impact on the </a:t>
            </a:r>
            <a:r>
              <a:rPr lang="en-US" sz="1150" dirty="0" err="1">
                <a:solidFill>
                  <a:srgbClr val="222222"/>
                </a:solidFill>
                <a:effectLst/>
                <a:latin typeface="FuturaBookC" panose="04000500000000000000"/>
              </a:rPr>
              <a:t>Byshiv</a:t>
            </a:r>
            <a:r>
              <a:rPr lang="en-US" sz="1150" dirty="0">
                <a:solidFill>
                  <a:srgbClr val="222222"/>
                </a:solidFill>
                <a:effectLst/>
                <a:latin typeface="FuturaBookC" panose="04000500000000000000"/>
              </a:rPr>
              <a:t> community's healthcare system.</a:t>
            </a:r>
          </a:p>
          <a:p>
            <a:pPr algn="just">
              <a:spcBef>
                <a:spcPts val="600"/>
              </a:spcBef>
            </a:pPr>
            <a:endParaRPr lang="en-US" sz="1150" dirty="0">
              <a:solidFill>
                <a:srgbClr val="222222"/>
              </a:solidFill>
              <a:effectLst/>
              <a:latin typeface="FuturaBookC" panose="04000500000000000000"/>
            </a:endParaRPr>
          </a:p>
          <a:p>
            <a:pPr algn="just"/>
            <a:r>
              <a:rPr lang="en-US" sz="1150" dirty="0">
                <a:latin typeface="FuturaBookC" panose="04000500000000000000"/>
              </a:rPr>
              <a:t>Sincerely yours,</a:t>
            </a:r>
          </a:p>
          <a:p>
            <a:endParaRPr lang="en-US" sz="1150" b="1" dirty="0">
              <a:latin typeface="FuturaBookC" panose="04000500000000000000"/>
            </a:endParaRPr>
          </a:p>
          <a:p>
            <a:r>
              <a:rPr lang="en-US" sz="1150" b="1" dirty="0">
                <a:latin typeface="FuturaBookC" panose="04000500000000000000"/>
              </a:rPr>
              <a:t>Antonina Vysota			        Julia Romanenko</a:t>
            </a:r>
          </a:p>
          <a:p>
            <a:r>
              <a:rPr lang="en-US" sz="1150" b="1" dirty="0">
                <a:latin typeface="FuturaBookC" panose="04000500000000000000"/>
              </a:rPr>
              <a:t>CEO of U-RENEW foundation (Poland)		        CEO of </a:t>
            </a:r>
            <a:r>
              <a:rPr lang="en-US" sz="1150" b="1" dirty="0" err="1">
                <a:latin typeface="FuturaBookC" panose="04000500000000000000"/>
              </a:rPr>
              <a:t>URenew</a:t>
            </a:r>
            <a:r>
              <a:rPr lang="en-US" sz="1150" b="1" dirty="0">
                <a:latin typeface="FuturaBookC" panose="04000500000000000000"/>
              </a:rPr>
              <a:t> Public Organization (Ukraine) </a:t>
            </a:r>
            <a:endParaRPr lang="ru-RU" sz="1150" b="1" dirty="0"/>
          </a:p>
        </p:txBody>
      </p:sp>
    </p:spTree>
    <p:extLst>
      <p:ext uri="{BB962C8B-B14F-4D97-AF65-F5344CB8AC3E}">
        <p14:creationId xmlns:p14="http://schemas.microsoft.com/office/powerpoint/2010/main" val="40548827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602FBFA6-0B41-4A33-B17B-1287158499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9080" y="1"/>
            <a:ext cx="980918" cy="980918"/>
          </a:xfrm>
          <a:prstGeom prst="rect">
            <a:avLst/>
          </a:prstGeom>
        </p:spPr>
      </p:pic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96684681-9A71-BAC2-33F3-38B167E65CD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0" name="think-cell Slide" r:id="rId5" imgW="395" imgH="396" progId="TCLayout.ActiveDocument.1">
                  <p:embed/>
                </p:oleObj>
              </mc:Choice>
              <mc:Fallback>
                <p:oleObj name="think-cell Slide" r:id="rId5" imgW="395" imgH="39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96684681-9A71-BAC2-33F3-38B167E65CD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830F0CD2-D8CE-04C7-6C1A-AA68524B3F29}"/>
              </a:ext>
            </a:extLst>
          </p:cNvPr>
          <p:cNvSpPr/>
          <p:nvPr/>
        </p:nvSpPr>
        <p:spPr>
          <a:xfrm>
            <a:off x="299719" y="802382"/>
            <a:ext cx="4218727" cy="228600"/>
          </a:xfrm>
          <a:prstGeom prst="rect">
            <a:avLst/>
          </a:prstGeom>
          <a:solidFill>
            <a:srgbClr val="137E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FuturaBookC" panose="04000500000000000000" pitchFamily="82" charset="0"/>
              </a:rPr>
              <a:t>Project prerequisites</a:t>
            </a:r>
            <a:endParaRPr lang="ru-RU" sz="1400" b="1" dirty="0">
              <a:solidFill>
                <a:schemeClr val="bg1"/>
              </a:solidFill>
              <a:latin typeface="FuturaBookC" panose="04000500000000000000" pitchFamily="82" charset="0"/>
            </a:endParaRPr>
          </a:p>
        </p:txBody>
      </p:sp>
      <p:pic>
        <p:nvPicPr>
          <p:cNvPr id="8" name="Picture 7" descr="A building with trees around it&#10;&#10;Description automatically generated with low confidence">
            <a:extLst>
              <a:ext uri="{FF2B5EF4-FFF2-40B4-BE49-F238E27FC236}">
                <a16:creationId xmlns:a16="http://schemas.microsoft.com/office/drawing/2014/main" id="{2C882F89-6F52-D7D0-99C8-8E20EB3F7CF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0241" y="5062937"/>
            <a:ext cx="1973443" cy="1456913"/>
          </a:xfrm>
          <a:prstGeom prst="rect">
            <a:avLst/>
          </a:prstGeom>
        </p:spPr>
      </p:pic>
      <p:pic>
        <p:nvPicPr>
          <p:cNvPr id="10" name="Picture 9" descr="A picture containing outdoor, sky, car, ground&#10;&#10;Description automatically generated">
            <a:extLst>
              <a:ext uri="{FF2B5EF4-FFF2-40B4-BE49-F238E27FC236}">
                <a16:creationId xmlns:a16="http://schemas.microsoft.com/office/drawing/2014/main" id="{D674140E-BA73-C1E7-95F2-4E6DAB48197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7803" y="5053551"/>
            <a:ext cx="1973444" cy="1466299"/>
          </a:xfrm>
          <a:prstGeom prst="rect">
            <a:avLst/>
          </a:prstGeom>
        </p:spPr>
      </p:pic>
      <p:pic>
        <p:nvPicPr>
          <p:cNvPr id="12" name="Picture 11" descr="A sign on a building&#10;&#10;Description automatically generated with medium confidence">
            <a:extLst>
              <a:ext uri="{FF2B5EF4-FFF2-40B4-BE49-F238E27FC236}">
                <a16:creationId xmlns:a16="http://schemas.microsoft.com/office/drawing/2014/main" id="{41B1CD84-D7A5-3DA0-07FF-55122D8F358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5364" y="5053553"/>
            <a:ext cx="1973444" cy="1466300"/>
          </a:xfrm>
          <a:prstGeom prst="rect">
            <a:avLst/>
          </a:prstGeom>
        </p:spPr>
      </p:pic>
      <p:pic>
        <p:nvPicPr>
          <p:cNvPr id="15" name="Picture 14" descr="A destroyed building with debris all over it&#10;&#10;Description automatically generated with low confidence">
            <a:extLst>
              <a:ext uri="{FF2B5EF4-FFF2-40B4-BE49-F238E27FC236}">
                <a16:creationId xmlns:a16="http://schemas.microsoft.com/office/drawing/2014/main" id="{FF402889-7FCE-EC75-1C36-0A0676AE295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2926" y="5053548"/>
            <a:ext cx="1973443" cy="1466302"/>
          </a:xfrm>
          <a:prstGeom prst="rect">
            <a:avLst/>
          </a:prstGeo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5BF88A4F-4DD8-4B61-858F-40F6E327A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3" y="438163"/>
            <a:ext cx="7218072" cy="434975"/>
          </a:xfrm>
        </p:spPr>
        <p:txBody>
          <a:bodyPr vert="horz"/>
          <a:lstStyle/>
          <a:p>
            <a:r>
              <a:rPr lang="en-US" dirty="0" err="1"/>
              <a:t>Byshiv</a:t>
            </a:r>
            <a:r>
              <a:rPr lang="en-US" dirty="0"/>
              <a:t> community current state</a:t>
            </a:r>
            <a:endParaRPr lang="ru-RU" dirty="0"/>
          </a:p>
        </p:txBody>
      </p:sp>
      <p:sp>
        <p:nvSpPr>
          <p:cNvPr id="22" name="Rectangle 3">
            <a:extLst>
              <a:ext uri="{FF2B5EF4-FFF2-40B4-BE49-F238E27FC236}">
                <a16:creationId xmlns:a16="http://schemas.microsoft.com/office/drawing/2014/main" id="{B80BBBF0-60C1-4C6A-BE3D-5D8D9B33E66E}"/>
              </a:ext>
            </a:extLst>
          </p:cNvPr>
          <p:cNvSpPr/>
          <p:nvPr/>
        </p:nvSpPr>
        <p:spPr>
          <a:xfrm>
            <a:off x="4625554" y="802382"/>
            <a:ext cx="4176000" cy="23261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FuturaBookC" panose="04000500000000000000" pitchFamily="82" charset="0"/>
              </a:rPr>
              <a:t>Map and some info on Byshiv&amp;Yasnogorodka</a:t>
            </a:r>
          </a:p>
        </p:txBody>
      </p:sp>
      <p:sp>
        <p:nvSpPr>
          <p:cNvPr id="21" name="Rectangle 1">
            <a:extLst>
              <a:ext uri="{FF2B5EF4-FFF2-40B4-BE49-F238E27FC236}">
                <a16:creationId xmlns:a16="http://schemas.microsoft.com/office/drawing/2014/main" id="{5E686964-D35D-473A-8EAA-593C9C7182A5}"/>
              </a:ext>
            </a:extLst>
          </p:cNvPr>
          <p:cNvSpPr/>
          <p:nvPr/>
        </p:nvSpPr>
        <p:spPr>
          <a:xfrm>
            <a:off x="4625554" y="1159694"/>
            <a:ext cx="4153848" cy="1267640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/>
            <a:endParaRPr lang="ru-RU" sz="900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90E5962-B9C3-4179-AE9A-ECEA694ECCC9}"/>
              </a:ext>
            </a:extLst>
          </p:cNvPr>
          <p:cNvSpPr/>
          <p:nvPr/>
        </p:nvSpPr>
        <p:spPr>
          <a:xfrm>
            <a:off x="4636630" y="1102309"/>
            <a:ext cx="4153847" cy="1643014"/>
          </a:xfrm>
          <a:prstGeom prst="rect">
            <a:avLst/>
          </a:prstGeom>
          <a:solidFill>
            <a:srgbClr val="FEF0C0"/>
          </a:solidFill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1100" b="1" dirty="0">
                <a:latin typeface="FuturaBookC" panose="04000500000000000000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Byshiv community</a:t>
            </a:r>
            <a:endParaRPr lang="en-US" sz="1100" dirty="0">
              <a:latin typeface="FuturaBookC" panose="04000500000000000000" pitchFamily="8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ct val="90000"/>
              </a:lnSpc>
              <a:spcBef>
                <a:spcPts val="2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100" dirty="0">
                <a:latin typeface="FuturaBookC" panose="04000500000000000000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Byshiv center village and 14 community villages with own infrastructure</a:t>
            </a:r>
          </a:p>
          <a:p>
            <a:pPr marL="171450" indent="-171450" algn="just">
              <a:lnSpc>
                <a:spcPct val="90000"/>
              </a:lnSpc>
              <a:spcBef>
                <a:spcPts val="2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100" dirty="0">
                <a:latin typeface="FuturaBookC" panose="04000500000000000000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+8000 residents</a:t>
            </a:r>
          </a:p>
          <a:p>
            <a:pPr marL="171450" indent="-171450" algn="just">
              <a:lnSpc>
                <a:spcPct val="90000"/>
              </a:lnSpc>
              <a:spcBef>
                <a:spcPts val="2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100" dirty="0">
                <a:latin typeface="FuturaBookC" panose="04000500000000000000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50 km from Kyiv </a:t>
            </a:r>
          </a:p>
          <a:p>
            <a:pPr marL="171450" indent="-171450" algn="just">
              <a:lnSpc>
                <a:spcPct val="90000"/>
              </a:lnSpc>
              <a:spcBef>
                <a:spcPts val="2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100" dirty="0">
                <a:latin typeface="FuturaBookC" panose="04000500000000000000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280 sq. km territory with a beautiful natural landscape</a:t>
            </a:r>
          </a:p>
          <a:p>
            <a:pPr marL="171450" indent="-171450" algn="just">
              <a:lnSpc>
                <a:spcPct val="90000"/>
              </a:lnSpc>
              <a:spcBef>
                <a:spcPts val="2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100" dirty="0">
                <a:latin typeface="FuturaBookC" panose="04000500000000000000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800 years of historical heritage since Kyiv Rus</a:t>
            </a:r>
          </a:p>
          <a:p>
            <a:pPr marL="171450" indent="-171450" algn="just">
              <a:lnSpc>
                <a:spcPct val="90000"/>
              </a:lnSpc>
              <a:spcBef>
                <a:spcPts val="2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100" dirty="0">
                <a:latin typeface="FuturaBookC" panose="04000500000000000000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10 km of the legendary Serpent`s Walls</a:t>
            </a:r>
          </a:p>
          <a:p>
            <a:pPr marL="171450" indent="-171450" algn="just">
              <a:lnSpc>
                <a:spcPct val="90000"/>
              </a:lnSpc>
              <a:spcBef>
                <a:spcPts val="2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100" dirty="0">
                <a:latin typeface="FuturaBookC" panose="04000500000000000000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1 famous ostrich farm</a:t>
            </a:r>
            <a:endParaRPr lang="en-US" sz="1100" dirty="0">
              <a:effectLst/>
              <a:latin typeface="FuturaBookC" panose="04000500000000000000" pitchFamily="8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EC7011B-4D22-8CCC-21B1-B039004A8C95}"/>
              </a:ext>
            </a:extLst>
          </p:cNvPr>
          <p:cNvGrpSpPr/>
          <p:nvPr/>
        </p:nvGrpSpPr>
        <p:grpSpPr>
          <a:xfrm>
            <a:off x="4657803" y="2745323"/>
            <a:ext cx="4205683" cy="2291051"/>
            <a:chOff x="4671988" y="2321668"/>
            <a:chExt cx="4153847" cy="2214663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2C922F37-23DA-40E9-A167-F1AC257892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71988" y="2321668"/>
              <a:ext cx="4153847" cy="2214663"/>
            </a:xfrm>
            <a:prstGeom prst="rect">
              <a:avLst/>
            </a:prstGeom>
          </p:spPr>
        </p:pic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DAAA9E5-D2AC-FC7E-4AF9-B0DCC183D469}"/>
                </a:ext>
              </a:extLst>
            </p:cNvPr>
            <p:cNvGrpSpPr/>
            <p:nvPr/>
          </p:nvGrpSpPr>
          <p:grpSpPr>
            <a:xfrm>
              <a:off x="5009885" y="3682860"/>
              <a:ext cx="233344" cy="231852"/>
              <a:chOff x="5075560" y="3901663"/>
              <a:chExt cx="139977" cy="141190"/>
            </a:xfrm>
          </p:grpSpPr>
          <p:sp>
            <p:nvSpPr>
              <p:cNvPr id="9" name="Teardrop 8">
                <a:extLst>
                  <a:ext uri="{FF2B5EF4-FFF2-40B4-BE49-F238E27FC236}">
                    <a16:creationId xmlns:a16="http://schemas.microsoft.com/office/drawing/2014/main" id="{7F7E1435-1FAC-432C-17B2-364FD1826366}"/>
                  </a:ext>
                </a:extLst>
              </p:cNvPr>
              <p:cNvSpPr/>
              <p:nvPr/>
            </p:nvSpPr>
            <p:spPr>
              <a:xfrm rot="7877543">
                <a:off x="5074954" y="3902269"/>
                <a:ext cx="141190" cy="139977"/>
              </a:xfrm>
              <a:prstGeom prst="teardrop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000" tIns="54000" rIns="54000" bIns="54000" rtlCol="0" anchor="ctr"/>
              <a:lstStyle/>
              <a:p>
                <a:pPr algn="ctr"/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9B2D6C85-E074-ED48-947B-159322262A9F}"/>
                  </a:ext>
                </a:extLst>
              </p:cNvPr>
              <p:cNvSpPr/>
              <p:nvPr/>
            </p:nvSpPr>
            <p:spPr>
              <a:xfrm>
                <a:off x="5098953" y="3925525"/>
                <a:ext cx="93190" cy="9346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000" tIns="54000" rIns="54000" bIns="54000" rtlCol="0" anchor="ctr"/>
              <a:lstStyle/>
              <a:p>
                <a:pPr algn="ctr"/>
                <a:endParaRPr lang="ru-RU" sz="800" dirty="0">
                  <a:solidFill>
                    <a:schemeClr val="accent1"/>
                  </a:solidFill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6718840-ABE8-2645-523D-D44B9FE51033}"/>
                </a:ext>
              </a:extLst>
            </p:cNvPr>
            <p:cNvGrpSpPr/>
            <p:nvPr/>
          </p:nvGrpSpPr>
          <p:grpSpPr>
            <a:xfrm>
              <a:off x="5638539" y="3004407"/>
              <a:ext cx="233344" cy="231852"/>
              <a:chOff x="5075560" y="3901663"/>
              <a:chExt cx="139977" cy="141190"/>
            </a:xfrm>
          </p:grpSpPr>
          <p:sp>
            <p:nvSpPr>
              <p:cNvPr id="20" name="Teardrop 19">
                <a:extLst>
                  <a:ext uri="{FF2B5EF4-FFF2-40B4-BE49-F238E27FC236}">
                    <a16:creationId xmlns:a16="http://schemas.microsoft.com/office/drawing/2014/main" id="{BDA3B59D-1BE2-67F8-83AD-79C4C2FA3095}"/>
                  </a:ext>
                </a:extLst>
              </p:cNvPr>
              <p:cNvSpPr/>
              <p:nvPr/>
            </p:nvSpPr>
            <p:spPr>
              <a:xfrm rot="7877543">
                <a:off x="5074954" y="3902269"/>
                <a:ext cx="141190" cy="139977"/>
              </a:xfrm>
              <a:prstGeom prst="teardrop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000" tIns="54000" rIns="54000" bIns="54000" rtlCol="0" anchor="ctr"/>
              <a:lstStyle/>
              <a:p>
                <a:pPr algn="ctr"/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EFCDA7C0-C8DD-4F4A-92D8-0DE685CE108A}"/>
                  </a:ext>
                </a:extLst>
              </p:cNvPr>
              <p:cNvSpPr/>
              <p:nvPr/>
            </p:nvSpPr>
            <p:spPr>
              <a:xfrm>
                <a:off x="5098953" y="3925525"/>
                <a:ext cx="93190" cy="9346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000" tIns="54000" rIns="54000" bIns="54000" rtlCol="0" anchor="ctr"/>
              <a:lstStyle/>
              <a:p>
                <a:pPr algn="ctr"/>
                <a:endParaRPr lang="ru-RU" sz="800" dirty="0">
                  <a:solidFill>
                    <a:schemeClr val="accent1"/>
                  </a:solidFill>
                </a:endParaRPr>
              </a:p>
            </p:txBody>
          </p:sp>
        </p:grp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0BC51-756F-CC16-5D88-90D8822E022A}"/>
              </a:ext>
            </a:extLst>
          </p:cNvPr>
          <p:cNvSpPr/>
          <p:nvPr/>
        </p:nvSpPr>
        <p:spPr>
          <a:xfrm>
            <a:off x="288645" y="1030982"/>
            <a:ext cx="4218726" cy="40225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>
                <a:solidFill>
                  <a:schemeClr val="tx1"/>
                </a:solidFill>
                <a:latin typeface="FuturaBookC" panose="04000500000000000000"/>
              </a:rPr>
              <a:t>Byshiv community was in the war zone</a:t>
            </a:r>
            <a:r>
              <a:rPr lang="en-US" sz="1100" dirty="0">
                <a:solidFill>
                  <a:schemeClr val="tx1"/>
                </a:solidFill>
                <a:latin typeface="FuturaBookC" panose="04000500000000000000"/>
              </a:rPr>
              <a:t>.  The administrative center of the community, on March 3, 2022, was subjected to rocket fire (there were casualties), and on March 7, 2022, it was bombarded from the air. </a:t>
            </a:r>
          </a:p>
          <a:p>
            <a:r>
              <a:rPr lang="en-US" sz="1100" dirty="0">
                <a:solidFill>
                  <a:schemeClr val="tx1"/>
                </a:solidFill>
                <a:latin typeface="FuturaBookC" panose="04000500000000000000"/>
              </a:rPr>
              <a:t> As a result, a </a:t>
            </a:r>
            <a:r>
              <a:rPr lang="en-US" sz="1100" b="1" dirty="0">
                <a:solidFill>
                  <a:schemeClr val="tx1"/>
                </a:solidFill>
                <a:latin typeface="FuturaBookC" panose="04000500000000000000"/>
              </a:rPr>
              <a:t>total of 2</a:t>
            </a:r>
            <a:r>
              <a:rPr lang="ru-RU" sz="1100" b="1" dirty="0">
                <a:solidFill>
                  <a:schemeClr val="tx1"/>
                </a:solidFill>
                <a:latin typeface="FuturaBookC" panose="04000500000000000000"/>
              </a:rPr>
              <a:t>5</a:t>
            </a:r>
            <a:r>
              <a:rPr lang="en-US" sz="1100" b="1" dirty="0">
                <a:solidFill>
                  <a:schemeClr val="tx1"/>
                </a:solidFill>
                <a:latin typeface="FuturaBookC" panose="04000500000000000000"/>
              </a:rPr>
              <a:t>6 objects were damaged </a:t>
            </a:r>
            <a:r>
              <a:rPr lang="en-US" sz="1100" dirty="0">
                <a:solidFill>
                  <a:schemeClr val="tx1"/>
                </a:solidFill>
                <a:latin typeface="FuturaBookC" panose="04000500000000000000"/>
              </a:rPr>
              <a:t>on the territory of settlements: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tx1"/>
                </a:solidFill>
                <a:latin typeface="FuturaBookC" panose="04000500000000000000"/>
              </a:rPr>
              <a:t>225 objects of the residential sector </a:t>
            </a:r>
            <a:r>
              <a:rPr lang="en-US" sz="1100" dirty="0">
                <a:solidFill>
                  <a:schemeClr val="tx1"/>
                </a:solidFill>
                <a:latin typeface="FuturaBookC" panose="04000500000000000000"/>
              </a:rPr>
              <a:t>were destroyed or damaged, of which 37 buildings are to be dismantled, 32 buildings are to be overhauled, 166 buildings are to be repaired;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tx1"/>
                </a:solidFill>
                <a:latin typeface="FuturaBookC" panose="04000500000000000000"/>
              </a:rPr>
              <a:t>31 social and commercial objects were damaged or destroyed </a:t>
            </a:r>
            <a:r>
              <a:rPr lang="en-US" sz="1100" dirty="0">
                <a:solidFill>
                  <a:schemeClr val="tx1"/>
                </a:solidFill>
                <a:latin typeface="FuturaBookC" panose="04000500000000000000"/>
              </a:rPr>
              <a:t>– including 2 administrative facilities, 2 secondary schools, 2 kindergartens, 1 cultural center, 1 medical center</a:t>
            </a:r>
            <a:endParaRPr lang="en-US" sz="1100" b="1" dirty="0">
              <a:solidFill>
                <a:schemeClr val="tx1"/>
              </a:solidFill>
              <a:latin typeface="FuturaBookC" panose="04000500000000000000"/>
              <a:cs typeface="Arial" panose="020B0604020202020204" pitchFamily="34" charset="0"/>
            </a:endParaRPr>
          </a:p>
          <a:p>
            <a:pPr algn="just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SzPct val="100000"/>
            </a:pPr>
            <a:r>
              <a:rPr lang="en-US" sz="1100" b="1" dirty="0">
                <a:solidFill>
                  <a:schemeClr val="tx1"/>
                </a:solidFill>
                <a:latin typeface="FuturaBookC" panose="04000500000000000000"/>
                <a:cs typeface="Arial" panose="020B0604020202020204" pitchFamily="34" charset="0"/>
              </a:rPr>
              <a:t>Currently more then 100 families with low abilities to rent housing are displaced </a:t>
            </a:r>
            <a:r>
              <a:rPr lang="en-US" sz="1100" dirty="0">
                <a:solidFill>
                  <a:schemeClr val="tx1"/>
                </a:solidFill>
                <a:latin typeface="FuturaBookC" panose="04000500000000000000"/>
                <a:cs typeface="Arial" panose="020B0604020202020204" pitchFamily="34" charset="0"/>
              </a:rPr>
              <a:t>and can not back to their homes </a:t>
            </a:r>
          </a:p>
          <a:p>
            <a:pPr algn="just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SzPct val="100000"/>
            </a:pPr>
            <a:r>
              <a:rPr lang="en-US" sz="1100" b="1" dirty="0">
                <a:solidFill>
                  <a:schemeClr val="tx1"/>
                </a:solidFill>
                <a:latin typeface="FuturaBookC" panose="04000500000000000000"/>
                <a:cs typeface="Arial" panose="020B0604020202020204" pitchFamily="34" charset="0"/>
              </a:rPr>
              <a:t>Renewal requires significant resources</a:t>
            </a:r>
            <a:r>
              <a:rPr lang="en-US" sz="1100" dirty="0">
                <a:solidFill>
                  <a:schemeClr val="tx1"/>
                </a:solidFill>
                <a:latin typeface="FuturaBookC" panose="04000500000000000000"/>
                <a:cs typeface="Arial" panose="020B0604020202020204" pitchFamily="34" charset="0"/>
              </a:rPr>
              <a:t>, and the Community understands that </a:t>
            </a:r>
            <a:r>
              <a:rPr lang="en-US" sz="1100" b="1" dirty="0">
                <a:solidFill>
                  <a:schemeClr val="tx1"/>
                </a:solidFill>
                <a:latin typeface="FuturaBookC" panose="04000500000000000000"/>
                <a:cs typeface="Arial" panose="020B0604020202020204" pitchFamily="34" charset="0"/>
              </a:rPr>
              <a:t>state aid will be limited </a:t>
            </a:r>
            <a:r>
              <a:rPr lang="en-US" sz="1100" dirty="0">
                <a:solidFill>
                  <a:schemeClr val="tx1"/>
                </a:solidFill>
                <a:latin typeface="FuturaBookC" panose="04000500000000000000"/>
                <a:cs typeface="Arial" panose="020B0604020202020204" pitchFamily="34" charset="0"/>
              </a:rPr>
              <a:t>and come with significant delays. Therefore, the Community decided to </a:t>
            </a:r>
            <a:r>
              <a:rPr lang="en-US" sz="1100" b="1" dirty="0">
                <a:solidFill>
                  <a:schemeClr val="tx1"/>
                </a:solidFill>
                <a:latin typeface="FuturaBookC" panose="04000500000000000000"/>
                <a:cs typeface="Arial" panose="020B0604020202020204" pitchFamily="34" charset="0"/>
              </a:rPr>
              <a:t>start rebuilding through the world fellowship involvement </a:t>
            </a:r>
            <a:r>
              <a:rPr lang="en-US" sz="1100" dirty="0">
                <a:solidFill>
                  <a:schemeClr val="tx1"/>
                </a:solidFill>
                <a:latin typeface="FuturaBookC" panose="04000500000000000000"/>
                <a:cs typeface="Arial" panose="020B0604020202020204" pitchFamily="34" charset="0"/>
              </a:rPr>
              <a:t>- humanitarian foundations, sponsors, investors, as well as concerned people from around the world</a:t>
            </a:r>
          </a:p>
        </p:txBody>
      </p:sp>
    </p:spTree>
    <p:extLst>
      <p:ext uri="{BB962C8B-B14F-4D97-AF65-F5344CB8AC3E}">
        <p14:creationId xmlns:p14="http://schemas.microsoft.com/office/powerpoint/2010/main" val="19388023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49222D2-78E8-4D71-8B0E-143B97861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8985" y="4236630"/>
            <a:ext cx="3470522" cy="2273963"/>
          </a:xfrm>
          <a:prstGeom prst="rect">
            <a:avLst/>
          </a:prstGeom>
        </p:spPr>
      </p:pic>
      <p:sp>
        <p:nvSpPr>
          <p:cNvPr id="2" name="Місце для тексту 1">
            <a:extLst>
              <a:ext uri="{FF2B5EF4-FFF2-40B4-BE49-F238E27FC236}">
                <a16:creationId xmlns:a16="http://schemas.microsoft.com/office/drawing/2014/main" id="{5D7B4886-1F9F-4093-8914-A0098F8268C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338287A-FDD0-4DF5-8BD8-E2846353F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Life goes on</a:t>
            </a:r>
            <a:br>
              <a:rPr lang="uk-UA" sz="1800" dirty="0"/>
            </a:br>
            <a:endParaRPr lang="uk-UA" sz="1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6FE2A6-0560-4A21-B87D-A20BFC3475E5}"/>
              </a:ext>
            </a:extLst>
          </p:cNvPr>
          <p:cNvSpPr txBox="1"/>
          <p:nvPr/>
        </p:nvSpPr>
        <p:spPr>
          <a:xfrm>
            <a:off x="3316971" y="1156253"/>
            <a:ext cx="5296350" cy="712133"/>
          </a:xfrm>
          <a:prstGeom prst="rect">
            <a:avLst/>
          </a:prstGeom>
          <a:noFill/>
        </p:spPr>
        <p:txBody>
          <a:bodyPr wrap="square" lIns="54610" tIns="54610" rIns="54610" bIns="54610" rtlCol="0">
            <a:noAutofit/>
          </a:bodyPr>
          <a:lstStyle/>
          <a:p>
            <a:r>
              <a:rPr lang="en-US" sz="1100" dirty="0">
                <a:solidFill>
                  <a:schemeClr val="tx2"/>
                </a:solidFill>
                <a:latin typeface="FuturaBookC" panose="04000500000000000000"/>
              </a:rPr>
              <a:t>The medical professionals at the </a:t>
            </a:r>
            <a:r>
              <a:rPr lang="en-US" sz="1100" dirty="0" err="1">
                <a:solidFill>
                  <a:schemeClr val="tx2"/>
                </a:solidFill>
                <a:latin typeface="FuturaBookC" panose="04000500000000000000"/>
              </a:rPr>
              <a:t>Byshiv</a:t>
            </a:r>
            <a:r>
              <a:rPr lang="en-US" sz="1100" dirty="0">
                <a:solidFill>
                  <a:schemeClr val="tx2"/>
                </a:solidFill>
                <a:latin typeface="FuturaBookC" panose="04000500000000000000"/>
              </a:rPr>
              <a:t> dispensary work tirelessly to treat the community's residents, make diagnoses, and conduct all possible tests. However, the lack of essential diagnostic equipment in the local dispensary takes a toll on the health of the people, particularly the vulnerable members of the population: children, individuals with disabilities, and the elderly.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30D706-EAAD-470E-A8F2-91A93BC3C047}"/>
              </a:ext>
            </a:extLst>
          </p:cNvPr>
          <p:cNvSpPr txBox="1"/>
          <p:nvPr/>
        </p:nvSpPr>
        <p:spPr>
          <a:xfrm>
            <a:off x="423949" y="752167"/>
            <a:ext cx="7631084" cy="457200"/>
          </a:xfrm>
          <a:prstGeom prst="rect">
            <a:avLst/>
          </a:prstGeom>
          <a:noFill/>
        </p:spPr>
        <p:txBody>
          <a:bodyPr wrap="square" lIns="54610" tIns="54610" rIns="54610" bIns="54610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400" dirty="0">
                <a:solidFill>
                  <a:schemeClr val="tx2"/>
                </a:solidFill>
                <a:latin typeface="FuturaBookC" panose="04000500000000000000"/>
              </a:rPr>
              <a:t>The </a:t>
            </a:r>
            <a:r>
              <a:rPr lang="en-US" sz="1400" dirty="0" err="1">
                <a:solidFill>
                  <a:schemeClr val="tx2"/>
                </a:solidFill>
                <a:latin typeface="FuturaBookC" panose="04000500000000000000"/>
              </a:rPr>
              <a:t>Byshiv</a:t>
            </a:r>
            <a:r>
              <a:rPr lang="en-US" sz="1400" dirty="0">
                <a:solidFill>
                  <a:schemeClr val="tx2"/>
                </a:solidFill>
                <a:latin typeface="FuturaBookC" panose="04000500000000000000"/>
              </a:rPr>
              <a:t> community continues to endure, despite the ongoing war. </a:t>
            </a:r>
            <a:endParaRPr lang="uk-UA" sz="1400" dirty="0" err="1">
              <a:solidFill>
                <a:schemeClr val="tx2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A6EAC46-32A8-44E7-A610-5CE20AF0C6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229" y="1762761"/>
            <a:ext cx="2483653" cy="206112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9228C8C-27D8-4E16-98BC-A67992EF5F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228" y="4672159"/>
            <a:ext cx="2483654" cy="183843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220F8A1-C32E-42B8-AC9D-BA98DEC3CDF5}"/>
              </a:ext>
            </a:extLst>
          </p:cNvPr>
          <p:cNvSpPr txBox="1"/>
          <p:nvPr/>
        </p:nvSpPr>
        <p:spPr>
          <a:xfrm>
            <a:off x="395230" y="1152983"/>
            <a:ext cx="2821795" cy="565873"/>
          </a:xfrm>
          <a:prstGeom prst="rect">
            <a:avLst/>
          </a:prstGeom>
          <a:noFill/>
        </p:spPr>
        <p:txBody>
          <a:bodyPr wrap="square" lIns="54610" tIns="54610" rIns="54610" bIns="54610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100" dirty="0">
                <a:solidFill>
                  <a:schemeClr val="tx2"/>
                </a:solidFill>
                <a:latin typeface="FuturaBookC" panose="04000500000000000000"/>
              </a:rPr>
              <a:t>Residents persist in their efforts to rebuild their homes, even in the face of regular rocket fire and drone attacks.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0059B9-FA55-4146-8680-02A5E68F405B}"/>
              </a:ext>
            </a:extLst>
          </p:cNvPr>
          <p:cNvSpPr txBox="1"/>
          <p:nvPr/>
        </p:nvSpPr>
        <p:spPr>
          <a:xfrm>
            <a:off x="244493" y="3867788"/>
            <a:ext cx="2726649" cy="420346"/>
          </a:xfrm>
          <a:prstGeom prst="rect">
            <a:avLst/>
          </a:prstGeom>
          <a:noFill/>
        </p:spPr>
        <p:txBody>
          <a:bodyPr wrap="square" lIns="54610" tIns="54610" rIns="54610" bIns="54610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100" dirty="0">
                <a:solidFill>
                  <a:schemeClr val="tx2"/>
                </a:solidFill>
                <a:latin typeface="FuturaBookC" panose="04000500000000000000"/>
              </a:rPr>
              <a:t>Children are determined to acquire knowledge, though offline learning remains inaccessible to many due to the absence of a school bomb shelter</a:t>
            </a:r>
            <a:r>
              <a:rPr lang="en-US" sz="90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88E95C-C370-4D85-ACEF-1A2725D031C7}"/>
              </a:ext>
            </a:extLst>
          </p:cNvPr>
          <p:cNvSpPr txBox="1"/>
          <p:nvPr/>
        </p:nvSpPr>
        <p:spPr>
          <a:xfrm>
            <a:off x="3257019" y="2507960"/>
            <a:ext cx="2483652" cy="1378407"/>
          </a:xfrm>
          <a:prstGeom prst="rect">
            <a:avLst/>
          </a:prstGeom>
          <a:noFill/>
        </p:spPr>
        <p:txBody>
          <a:bodyPr wrap="square" lIns="54610" tIns="54610" rIns="54610" bIns="54610" rtlCol="0">
            <a:noAutofit/>
          </a:bodyPr>
          <a:lstStyle/>
          <a:p>
            <a:pPr algn="just"/>
            <a:r>
              <a:rPr lang="en-US" sz="1100" dirty="0">
                <a:solidFill>
                  <a:schemeClr val="tx2"/>
                </a:solidFill>
                <a:latin typeface="FuturaBookC" panose="04000500000000000000"/>
              </a:rPr>
              <a:t>The acquisition of diagnostic </a:t>
            </a:r>
            <a:endParaRPr lang="uk-UA" sz="1100" dirty="0">
              <a:solidFill>
                <a:schemeClr val="tx2"/>
              </a:solidFill>
              <a:latin typeface="FuturaBookC" panose="04000500000000000000"/>
            </a:endParaRPr>
          </a:p>
          <a:p>
            <a:pPr algn="just"/>
            <a:r>
              <a:rPr lang="en-US" sz="1100" dirty="0">
                <a:solidFill>
                  <a:schemeClr val="tx2"/>
                </a:solidFill>
                <a:latin typeface="FuturaBookC" panose="04000500000000000000"/>
              </a:rPr>
              <a:t>equipment for the outpatient </a:t>
            </a:r>
            <a:endParaRPr lang="uk-UA" sz="1100" dirty="0">
              <a:solidFill>
                <a:schemeClr val="tx2"/>
              </a:solidFill>
              <a:latin typeface="FuturaBookC" panose="04000500000000000000"/>
            </a:endParaRPr>
          </a:p>
          <a:p>
            <a:pPr algn="just"/>
            <a:r>
              <a:rPr lang="en-US" sz="1100" dirty="0">
                <a:solidFill>
                  <a:schemeClr val="tx2"/>
                </a:solidFill>
                <a:latin typeface="FuturaBookC" panose="04000500000000000000"/>
              </a:rPr>
              <a:t>clinic will enable </a:t>
            </a:r>
            <a:r>
              <a:rPr lang="en-US" sz="1100" b="1" dirty="0">
                <a:solidFill>
                  <a:schemeClr val="tx2"/>
                </a:solidFill>
                <a:latin typeface="FuturaBookC" panose="04000500000000000000"/>
              </a:rPr>
              <a:t>over 8,000 community residents</a:t>
            </a:r>
            <a:r>
              <a:rPr lang="en-US" sz="1100" dirty="0">
                <a:solidFill>
                  <a:schemeClr val="tx2"/>
                </a:solidFill>
                <a:latin typeface="FuturaBookC" panose="04000500000000000000"/>
              </a:rPr>
              <a:t> to receive </a:t>
            </a:r>
            <a:endParaRPr lang="uk-UA" sz="1100" dirty="0">
              <a:solidFill>
                <a:schemeClr val="tx2"/>
              </a:solidFill>
              <a:latin typeface="FuturaBookC" panose="04000500000000000000"/>
            </a:endParaRPr>
          </a:p>
          <a:p>
            <a:pPr algn="just"/>
            <a:r>
              <a:rPr lang="en-US" sz="1100" dirty="0">
                <a:solidFill>
                  <a:schemeClr val="tx2"/>
                </a:solidFill>
                <a:latin typeface="FuturaBookC" panose="04000500000000000000"/>
              </a:rPr>
              <a:t>quality medical care. It will aid in early disease detection, preventing complications that </a:t>
            </a:r>
            <a:r>
              <a:rPr lang="en-US" sz="1100" dirty="0" err="1">
                <a:solidFill>
                  <a:schemeClr val="tx2"/>
                </a:solidFill>
                <a:latin typeface="FuturaBookC" panose="04000500000000000000"/>
              </a:rPr>
              <a:t>oftenarise</a:t>
            </a:r>
            <a:r>
              <a:rPr lang="en-US" sz="1100" dirty="0">
                <a:solidFill>
                  <a:schemeClr val="tx2"/>
                </a:solidFill>
                <a:latin typeface="FuturaBookC" panose="04000500000000000000"/>
              </a:rPr>
              <a:t>, ultimately reducing mortality within the community.</a:t>
            </a:r>
          </a:p>
          <a:p>
            <a:endParaRPr lang="en-US" sz="1100" dirty="0">
              <a:solidFill>
                <a:schemeClr val="tx2"/>
              </a:solidFill>
              <a:latin typeface="FuturaBookC" panose="04000500000000000000"/>
            </a:endParaRPr>
          </a:p>
          <a:p>
            <a:pPr algn="ctr"/>
            <a:endParaRPr lang="en-US" sz="1200" b="1" i="0" u="none" strike="noStrike" dirty="0">
              <a:solidFill>
                <a:srgbClr val="000000"/>
              </a:solidFill>
              <a:effectLst/>
              <a:latin typeface="FuturaBookC" panose="04000500000000000000"/>
            </a:endParaRPr>
          </a:p>
          <a:p>
            <a:pPr algn="ctr"/>
            <a:endParaRPr lang="en-US" sz="1200" b="0" i="0" u="none" strike="noStrike" dirty="0">
              <a:solidFill>
                <a:srgbClr val="000000"/>
              </a:solidFill>
              <a:effectLst/>
              <a:latin typeface="FuturaBookC" panose="04000500000000000000"/>
            </a:endParaRPr>
          </a:p>
          <a:p>
            <a:pPr algn="ctr"/>
            <a:endParaRPr lang="en-US" sz="1200" b="0" i="0" u="none" strike="noStrike" dirty="0">
              <a:solidFill>
                <a:srgbClr val="000000"/>
              </a:solidFill>
              <a:effectLst/>
              <a:latin typeface="FuturaBookC" panose="04000500000000000000"/>
            </a:endParaRPr>
          </a:p>
          <a:p>
            <a:pPr algn="ctr"/>
            <a:endParaRPr lang="uk-UA" sz="1200" b="1" dirty="0" err="1">
              <a:solidFill>
                <a:schemeClr val="tx2"/>
              </a:solidFill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2DC39467-38BD-4751-B0B4-31D8C59512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2931" y="2209959"/>
            <a:ext cx="3066576" cy="171297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6AD8804-1AF5-47FC-B50B-EA0A69FB02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4519" y="54688"/>
            <a:ext cx="1055531" cy="1055531"/>
          </a:xfrm>
          <a:prstGeom prst="rect">
            <a:avLst/>
          </a:prstGeom>
        </p:spPr>
      </p:pic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16F61DE4-1629-44FB-B9AE-9B51B7E9747A}"/>
              </a:ext>
            </a:extLst>
          </p:cNvPr>
          <p:cNvSpPr/>
          <p:nvPr/>
        </p:nvSpPr>
        <p:spPr>
          <a:xfrm>
            <a:off x="2878882" y="4545386"/>
            <a:ext cx="3124232" cy="1709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/>
            <a:r>
              <a:rPr lang="en-US" sz="1200" b="1" dirty="0">
                <a:solidFill>
                  <a:schemeClr val="tx2"/>
                </a:solidFill>
                <a:latin typeface="FuturaBookC" panose="04000500000000000000"/>
              </a:rPr>
              <a:t>The estimated cost of the necessary equipment is $109,700.00, </a:t>
            </a:r>
          </a:p>
          <a:p>
            <a:pPr algn="ctr"/>
            <a:r>
              <a:rPr lang="en-US" sz="1200" b="1" dirty="0">
                <a:solidFill>
                  <a:schemeClr val="tx2"/>
                </a:solidFill>
                <a:latin typeface="FuturaBookC" panose="04000500000000000000"/>
              </a:rPr>
              <a:t>which include:</a:t>
            </a:r>
          </a:p>
          <a:p>
            <a:pPr algn="ctr"/>
            <a:endParaRPr lang="en-US" sz="1200" b="1" dirty="0">
              <a:solidFill>
                <a:schemeClr val="tx2"/>
              </a:solidFill>
              <a:latin typeface="FuturaBookC" panose="04000500000000000000"/>
            </a:endParaRPr>
          </a:p>
          <a:p>
            <a:pPr algn="ctr"/>
            <a:r>
              <a:rPr lang="en-US" sz="1200" b="1" dirty="0">
                <a:solidFill>
                  <a:schemeClr val="tx2"/>
                </a:solidFill>
                <a:latin typeface="FuturaBookC" panose="04000500000000000000"/>
              </a:rPr>
              <a:t>Spirometer with Pulse Oximeter -  $3900</a:t>
            </a:r>
          </a:p>
          <a:p>
            <a:pPr algn="ctr"/>
            <a:r>
              <a:rPr lang="en-US" sz="1200" b="1" dirty="0">
                <a:solidFill>
                  <a:schemeClr val="tx2"/>
                </a:solidFill>
                <a:latin typeface="FuturaBookC" panose="04000500000000000000"/>
              </a:rPr>
              <a:t>Laboratory microscope with a binocular tube (2 un)      -                               $1800</a:t>
            </a:r>
          </a:p>
          <a:p>
            <a:pPr algn="ctr"/>
            <a:r>
              <a:rPr lang="en-US" sz="1200" b="1" dirty="0">
                <a:solidFill>
                  <a:schemeClr val="tx2"/>
                </a:solidFill>
                <a:latin typeface="FuturaBookC" panose="04000500000000000000"/>
              </a:rPr>
              <a:t>Mobile X-Ray machine   -            $60000</a:t>
            </a:r>
          </a:p>
          <a:p>
            <a:pPr algn="ctr"/>
            <a:r>
              <a:rPr lang="en-US" sz="1200" b="1" dirty="0">
                <a:solidFill>
                  <a:schemeClr val="tx2"/>
                </a:solidFill>
                <a:latin typeface="FuturaBookC" panose="04000500000000000000"/>
              </a:rPr>
              <a:t>Ultrasound diagnostic system -   $44000</a:t>
            </a:r>
          </a:p>
        </p:txBody>
      </p:sp>
    </p:spTree>
    <p:extLst>
      <p:ext uri="{BB962C8B-B14F-4D97-AF65-F5344CB8AC3E}">
        <p14:creationId xmlns:p14="http://schemas.microsoft.com/office/powerpoint/2010/main" val="26697136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тексту 1">
            <a:extLst>
              <a:ext uri="{FF2B5EF4-FFF2-40B4-BE49-F238E27FC236}">
                <a16:creationId xmlns:a16="http://schemas.microsoft.com/office/drawing/2014/main" id="{A8E9B80C-C194-465A-AAE7-14F5DD20C0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302D2B8C-B5BC-495C-93AD-3D41D72E9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Mobile X-Ray machine</a:t>
            </a:r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E93E158-EC70-440E-B7F9-D12BC0590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188" y="873138"/>
            <a:ext cx="2950720" cy="4359018"/>
          </a:xfrm>
          <a:prstGeom prst="rect">
            <a:avLst/>
          </a:prstGeom>
        </p:spPr>
      </p:pic>
      <p:graphicFrame>
        <p:nvGraphicFramePr>
          <p:cNvPr id="5" name="Таблиця 4">
            <a:extLst>
              <a:ext uri="{FF2B5EF4-FFF2-40B4-BE49-F238E27FC236}">
                <a16:creationId xmlns:a16="http://schemas.microsoft.com/office/drawing/2014/main" id="{4E3EC87F-8C73-4FC7-8D3F-0A31C50DC3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1522450"/>
              </p:ext>
            </p:extLst>
          </p:nvPr>
        </p:nvGraphicFramePr>
        <p:xfrm>
          <a:off x="3658709" y="1205044"/>
          <a:ext cx="4969901" cy="4904316"/>
        </p:xfrm>
        <a:graphic>
          <a:graphicData uri="http://schemas.openxmlformats.org/drawingml/2006/table">
            <a:tbl>
              <a:tblPr/>
              <a:tblGrid>
                <a:gridCol w="1978109">
                  <a:extLst>
                    <a:ext uri="{9D8B030D-6E8A-4147-A177-3AD203B41FA5}">
                      <a16:colId xmlns:a16="http://schemas.microsoft.com/office/drawing/2014/main" val="2134087964"/>
                    </a:ext>
                  </a:extLst>
                </a:gridCol>
                <a:gridCol w="2991792">
                  <a:extLst>
                    <a:ext uri="{9D8B030D-6E8A-4147-A177-3AD203B41FA5}">
                      <a16:colId xmlns:a16="http://schemas.microsoft.com/office/drawing/2014/main" val="565684167"/>
                    </a:ext>
                  </a:extLst>
                </a:gridCol>
              </a:tblGrid>
              <a:tr h="256200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spc="-5" baseline="0" dirty="0">
                          <a:solidFill>
                            <a:srgbClr val="000000"/>
                          </a:solidFill>
                          <a:effectLst/>
                          <a:latin typeface="FuturaBookC" panose="04000500000000000000"/>
                        </a:rPr>
                        <a:t>Specifications</a:t>
                      </a:r>
                      <a:endParaRPr lang="en-US" sz="1000" b="1" i="0" u="none" strike="noStrike" baseline="0" dirty="0">
                        <a:solidFill>
                          <a:srgbClr val="000000"/>
                        </a:solidFill>
                        <a:effectLst/>
                        <a:latin typeface="FuturaBookC" panose="04000500000000000000"/>
                      </a:endParaRPr>
                    </a:p>
                  </a:txBody>
                  <a:tcPr marL="6778" marR="6778" marT="677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baseline="0">
                          <a:solidFill>
                            <a:srgbClr val="AEAAAA"/>
                          </a:solidFill>
                          <a:effectLst/>
                          <a:latin typeface="FuturaBookC" panose="04000500000000000000"/>
                        </a:rPr>
                        <a:t>v  </a:t>
                      </a:r>
                      <a:r>
                        <a:rPr lang="en-US" sz="1000" b="0" i="0" u="none" strike="noStrike" baseline="0">
                          <a:solidFill>
                            <a:srgbClr val="000000"/>
                          </a:solidFill>
                          <a:effectLst/>
                          <a:latin typeface="FuturaBookC" panose="04000500000000000000"/>
                        </a:rPr>
                        <a:t>High-frequency X-ray generator with a capacity of 32 kV.</a:t>
                      </a:r>
                      <a:endParaRPr lang="en-US" sz="1000" b="0" i="0" u="none" strike="noStrike" baseline="0">
                        <a:solidFill>
                          <a:srgbClr val="AEAAAA"/>
                        </a:solidFill>
                        <a:effectLst/>
                        <a:latin typeface="FuturaBookC" panose="04000500000000000000"/>
                      </a:endParaRPr>
                    </a:p>
                  </a:txBody>
                  <a:tcPr marL="183000" marR="6778" marT="677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7611843"/>
                  </a:ext>
                </a:extLst>
              </a:tr>
              <a:tr h="256200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baseline="0">
                          <a:solidFill>
                            <a:srgbClr val="AEAAAA"/>
                          </a:solidFill>
                          <a:effectLst/>
                          <a:latin typeface="FuturaBookC" panose="04000500000000000000"/>
                        </a:rPr>
                        <a:t>v  </a:t>
                      </a:r>
                      <a:r>
                        <a:rPr lang="en-US" sz="1000" b="0" i="0" u="none" strike="noStrike" baseline="0">
                          <a:solidFill>
                            <a:srgbClr val="000000"/>
                          </a:solidFill>
                          <a:effectLst/>
                          <a:latin typeface="FuturaBookC" panose="04000500000000000000"/>
                        </a:rPr>
                        <a:t>X-ray tube with a rotating anode, focus: 0.6 - 1.3 mm.</a:t>
                      </a:r>
                      <a:endParaRPr lang="en-US" sz="1000" b="0" i="0" u="none" strike="noStrike" baseline="0">
                        <a:solidFill>
                          <a:srgbClr val="AEAAAA"/>
                        </a:solidFill>
                        <a:effectLst/>
                        <a:latin typeface="FuturaBookC" panose="04000500000000000000"/>
                      </a:endParaRPr>
                    </a:p>
                  </a:txBody>
                  <a:tcPr marL="183000" marR="6778" marT="677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0947195"/>
                  </a:ext>
                </a:extLst>
              </a:tr>
              <a:tr h="136911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baseline="0">
                          <a:solidFill>
                            <a:srgbClr val="AEAAAA"/>
                          </a:solidFill>
                          <a:effectLst/>
                          <a:latin typeface="FuturaBookC" panose="04000500000000000000"/>
                        </a:rPr>
                        <a:t>v  </a:t>
                      </a:r>
                      <a:r>
                        <a:rPr lang="en-US" sz="1000" b="0" i="0" u="none" strike="noStrike" baseline="0">
                          <a:solidFill>
                            <a:srgbClr val="000000"/>
                          </a:solidFill>
                          <a:effectLst/>
                          <a:latin typeface="FuturaBookC" panose="04000500000000000000"/>
                        </a:rPr>
                        <a:t>Anatomical programs - over</a:t>
                      </a:r>
                      <a:endParaRPr lang="en-US" sz="1000" b="0" i="0" u="none" strike="noStrike" baseline="0">
                        <a:solidFill>
                          <a:srgbClr val="AEAAAA"/>
                        </a:solidFill>
                        <a:effectLst/>
                        <a:latin typeface="FuturaBookC" panose="04000500000000000000"/>
                      </a:endParaRPr>
                    </a:p>
                  </a:txBody>
                  <a:tcPr marL="183000" marR="6778" marT="677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9239748"/>
                  </a:ext>
                </a:extLst>
              </a:tr>
              <a:tr h="136911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baseline="0" dirty="0">
                          <a:solidFill>
                            <a:srgbClr val="AEAAAA"/>
                          </a:solidFill>
                          <a:effectLst/>
                          <a:latin typeface="FuturaBookC" panose="04000500000000000000"/>
                        </a:rPr>
                        <a:t>v  </a:t>
                      </a:r>
                      <a:r>
                        <a:rPr lang="en-US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FuturaBookC" panose="04000500000000000000"/>
                        </a:rPr>
                        <a:t>200 pcs.</a:t>
                      </a:r>
                      <a:endParaRPr lang="en-US" sz="1000" b="0" i="0" u="none" strike="noStrike" baseline="0" dirty="0">
                        <a:solidFill>
                          <a:srgbClr val="AEAAAA"/>
                        </a:solidFill>
                        <a:effectLst/>
                        <a:latin typeface="FuturaBookC" panose="04000500000000000000"/>
                      </a:endParaRPr>
                    </a:p>
                  </a:txBody>
                  <a:tcPr marL="183000" marR="6778" marT="677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9392670"/>
                  </a:ext>
                </a:extLst>
              </a:tr>
              <a:tr h="49477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spc="-5" baseline="0" dirty="0">
                          <a:solidFill>
                            <a:srgbClr val="000000"/>
                          </a:solidFill>
                          <a:effectLst/>
                          <a:latin typeface="FuturaBookC" panose="04000500000000000000"/>
                        </a:rPr>
                        <a:t>Operator interface</a:t>
                      </a:r>
                      <a:endParaRPr lang="en-US" sz="1000" b="1" i="0" u="none" strike="noStrike" baseline="0" dirty="0">
                        <a:solidFill>
                          <a:srgbClr val="000000"/>
                        </a:solidFill>
                        <a:effectLst/>
                        <a:latin typeface="FuturaBookC" panose="04000500000000000000"/>
                      </a:endParaRPr>
                    </a:p>
                  </a:txBody>
                  <a:tcPr marL="6778" marR="6778" marT="677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baseline="0" dirty="0">
                          <a:solidFill>
                            <a:srgbClr val="AEAAAA"/>
                          </a:solidFill>
                          <a:effectLst/>
                          <a:latin typeface="FuturaBookC" panose="04000500000000000000"/>
                        </a:rPr>
                        <a:t>v  </a:t>
                      </a:r>
                      <a:r>
                        <a:rPr lang="en-US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FuturaBookC" panose="04000500000000000000"/>
                        </a:rPr>
                        <a:t>Touch display, which displays all operating parameters, methods of examination of the anatomical area and messages about possible errors.</a:t>
                      </a:r>
                      <a:endParaRPr lang="en-US" sz="1000" b="0" i="0" u="none" strike="noStrike" baseline="0" dirty="0">
                        <a:solidFill>
                          <a:srgbClr val="AEAAAA"/>
                        </a:solidFill>
                        <a:effectLst/>
                        <a:latin typeface="FuturaBookC" panose="04000500000000000000"/>
                      </a:endParaRPr>
                    </a:p>
                  </a:txBody>
                  <a:tcPr marL="6778" marR="6778" marT="677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2178935"/>
                  </a:ext>
                </a:extLst>
              </a:tr>
              <a:tr h="13691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spc="-5" baseline="0">
                          <a:solidFill>
                            <a:srgbClr val="000000"/>
                          </a:solidFill>
                          <a:effectLst/>
                          <a:latin typeface="FuturaBookC" panose="04000500000000000000"/>
                        </a:rPr>
                        <a:t>Obtaining an X-ray image</a:t>
                      </a:r>
                      <a:endParaRPr lang="en-US" sz="1000" b="1" i="0" u="none" strike="noStrike" baseline="0">
                        <a:solidFill>
                          <a:srgbClr val="000000"/>
                        </a:solidFill>
                        <a:effectLst/>
                        <a:latin typeface="FuturaBookC" panose="04000500000000000000"/>
                      </a:endParaRPr>
                    </a:p>
                  </a:txBody>
                  <a:tcPr marL="6778" marR="6778" marT="677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baseline="0" dirty="0">
                          <a:solidFill>
                            <a:srgbClr val="AEAAAA"/>
                          </a:solidFill>
                          <a:effectLst/>
                          <a:latin typeface="FuturaBookC" panose="04000500000000000000"/>
                        </a:rPr>
                        <a:t>v  </a:t>
                      </a:r>
                      <a:r>
                        <a:rPr lang="en-US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FuturaBookC" panose="04000500000000000000"/>
                        </a:rPr>
                        <a:t>Remote control</a:t>
                      </a:r>
                      <a:endParaRPr lang="en-US" sz="1000" b="0" i="0" u="none" strike="noStrike" baseline="0" dirty="0">
                        <a:solidFill>
                          <a:srgbClr val="AEAAAA"/>
                        </a:solidFill>
                        <a:effectLst/>
                        <a:latin typeface="FuturaBookC" panose="04000500000000000000"/>
                      </a:endParaRPr>
                    </a:p>
                  </a:txBody>
                  <a:tcPr marL="183000" marR="6778" marT="677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0858188"/>
                  </a:ext>
                </a:extLst>
              </a:tr>
              <a:tr h="136911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baseline="0" dirty="0">
                          <a:solidFill>
                            <a:srgbClr val="AEAAAA"/>
                          </a:solidFill>
                          <a:effectLst/>
                          <a:latin typeface="FuturaBookC" panose="04000500000000000000"/>
                        </a:rPr>
                        <a:t>v  </a:t>
                      </a:r>
                      <a:r>
                        <a:rPr lang="en-US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FuturaBookC" panose="04000500000000000000"/>
                        </a:rPr>
                        <a:t>(preliminary X-ray)</a:t>
                      </a:r>
                      <a:endParaRPr lang="en-US" sz="1000" b="0" i="0" u="none" strike="noStrike" baseline="0" dirty="0">
                        <a:solidFill>
                          <a:srgbClr val="AEAAAA"/>
                        </a:solidFill>
                        <a:effectLst/>
                        <a:latin typeface="FuturaBookC" panose="04000500000000000000"/>
                      </a:endParaRPr>
                    </a:p>
                  </a:txBody>
                  <a:tcPr marL="183000" marR="6778" marT="677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1811774"/>
                  </a:ext>
                </a:extLst>
              </a:tr>
              <a:tr h="2562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baseline="0">
                          <a:solidFill>
                            <a:srgbClr val="000000"/>
                          </a:solidFill>
                          <a:effectLst/>
                          <a:latin typeface="FuturaBookC" panose="04000500000000000000"/>
                        </a:rPr>
                        <a:t>Methods of examining an anatomical site</a:t>
                      </a:r>
                    </a:p>
                  </a:txBody>
                  <a:tcPr marL="6778" marR="6778" marT="677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baseline="0" dirty="0">
                          <a:solidFill>
                            <a:srgbClr val="AEAAAA"/>
                          </a:solidFill>
                          <a:effectLst/>
                          <a:latin typeface="FuturaBookC" panose="04000500000000000000"/>
                        </a:rPr>
                        <a:t>v  </a:t>
                      </a:r>
                      <a:r>
                        <a:rPr lang="en-US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FuturaBookC" panose="04000500000000000000"/>
                        </a:rPr>
                        <a:t>Selected and pre-configured methods, with option</a:t>
                      </a:r>
                      <a:endParaRPr lang="en-US" sz="1000" b="0" i="0" u="none" strike="noStrike" baseline="0" dirty="0">
                        <a:solidFill>
                          <a:srgbClr val="AEAAAA"/>
                        </a:solidFill>
                        <a:effectLst/>
                        <a:latin typeface="FuturaBookC" panose="04000500000000000000"/>
                      </a:endParaRPr>
                    </a:p>
                  </a:txBody>
                  <a:tcPr marL="183000" marR="6778" marT="677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5060981"/>
                  </a:ext>
                </a:extLst>
              </a:tr>
              <a:tr h="494778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baseline="0" dirty="0">
                          <a:solidFill>
                            <a:srgbClr val="AEAAAA"/>
                          </a:solidFill>
                          <a:effectLst/>
                          <a:latin typeface="FuturaBookC" panose="04000500000000000000"/>
                        </a:rPr>
                        <a:t>v  </a:t>
                      </a:r>
                      <a:r>
                        <a:rPr lang="en-US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FuturaBookC" panose="04000500000000000000"/>
                        </a:rPr>
                        <a:t>manual editing and use of the radiographic control method with two points (kV-mass) or three points (kV-mA-sec.)</a:t>
                      </a:r>
                      <a:endParaRPr lang="en-US" sz="1000" b="0" i="0" u="none" strike="noStrike" baseline="0" dirty="0">
                        <a:solidFill>
                          <a:srgbClr val="AEAAAA"/>
                        </a:solidFill>
                        <a:effectLst/>
                        <a:latin typeface="FuturaBookC" panose="04000500000000000000"/>
                      </a:endParaRPr>
                    </a:p>
                  </a:txBody>
                  <a:tcPr marL="183000" marR="6778" marT="677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4379832"/>
                  </a:ext>
                </a:extLst>
              </a:tr>
              <a:tr h="149111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spc="-5" baseline="0">
                          <a:solidFill>
                            <a:srgbClr val="000000"/>
                          </a:solidFill>
                          <a:effectLst/>
                          <a:latin typeface="FuturaBookC" panose="04000500000000000000"/>
                        </a:rPr>
                        <a:t>Support DICOM 3.0 </a:t>
                      </a:r>
                      <a:endParaRPr lang="en-US" sz="1000" b="1" i="0" u="none" strike="noStrike" baseline="0">
                        <a:solidFill>
                          <a:srgbClr val="000000"/>
                        </a:solidFill>
                        <a:effectLst/>
                        <a:latin typeface="FuturaBookC" panose="04000500000000000000"/>
                      </a:endParaRPr>
                    </a:p>
                  </a:txBody>
                  <a:tcPr marL="6778" marR="6778" marT="677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baseline="0" dirty="0">
                          <a:solidFill>
                            <a:srgbClr val="AEAAAA"/>
                          </a:solidFill>
                          <a:effectLst/>
                          <a:latin typeface="FuturaBookC" panose="04000500000000000000"/>
                        </a:rPr>
                        <a:t>v  </a:t>
                      </a:r>
                      <a:r>
                        <a:rPr lang="en-US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FuturaBookC" panose="04000500000000000000"/>
                        </a:rPr>
                        <a:t>DICOM Print – data printing;</a:t>
                      </a:r>
                      <a:endParaRPr lang="en-US" sz="1000" b="0" i="0" u="none" strike="noStrike" baseline="0" dirty="0">
                        <a:solidFill>
                          <a:srgbClr val="AEAAAA"/>
                        </a:solidFill>
                        <a:effectLst/>
                        <a:latin typeface="FuturaBookC" panose="04000500000000000000"/>
                      </a:endParaRPr>
                    </a:p>
                  </a:txBody>
                  <a:tcPr marL="183000" marR="6778" marT="677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7245987"/>
                  </a:ext>
                </a:extLst>
              </a:tr>
              <a:tr h="149111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000" b="0" i="0" u="none" strike="noStrike" baseline="0">
                          <a:solidFill>
                            <a:srgbClr val="AEAAAA"/>
                          </a:solidFill>
                          <a:effectLst/>
                          <a:latin typeface="FuturaBookC" panose="04000500000000000000"/>
                        </a:rPr>
                        <a:t>v  </a:t>
                      </a:r>
                      <a:r>
                        <a:rPr lang="it-IT" sz="1000" b="0" i="0" u="none" strike="noStrike" baseline="0">
                          <a:solidFill>
                            <a:srgbClr val="000000"/>
                          </a:solidFill>
                          <a:effectLst/>
                          <a:latin typeface="FuturaBookC" panose="04000500000000000000"/>
                        </a:rPr>
                        <a:t>DICOM Storage – data storage;</a:t>
                      </a:r>
                      <a:endParaRPr lang="it-IT" sz="1000" b="0" i="0" u="none" strike="noStrike" baseline="0">
                        <a:solidFill>
                          <a:srgbClr val="AEAAAA"/>
                        </a:solidFill>
                        <a:effectLst/>
                        <a:latin typeface="FuturaBookC" panose="04000500000000000000"/>
                      </a:endParaRPr>
                    </a:p>
                  </a:txBody>
                  <a:tcPr marL="183000" marR="6778" marT="677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8091123"/>
                  </a:ext>
                </a:extLst>
              </a:tr>
              <a:tr h="149111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baseline="0" dirty="0">
                          <a:solidFill>
                            <a:srgbClr val="AEAAAA"/>
                          </a:solidFill>
                          <a:effectLst/>
                          <a:latin typeface="FuturaBookC" panose="04000500000000000000"/>
                        </a:rPr>
                        <a:t>v  </a:t>
                      </a:r>
                      <a:r>
                        <a:rPr lang="en-US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FuturaBookC" panose="04000500000000000000"/>
                        </a:rPr>
                        <a:t>DICOM Modality Worklist</a:t>
                      </a:r>
                      <a:endParaRPr lang="en-US" sz="1000" b="0" i="0" u="none" strike="noStrike" baseline="0" dirty="0">
                        <a:solidFill>
                          <a:srgbClr val="AEAAAA"/>
                        </a:solidFill>
                        <a:effectLst/>
                        <a:latin typeface="FuturaBookC" panose="04000500000000000000"/>
                      </a:endParaRPr>
                    </a:p>
                  </a:txBody>
                  <a:tcPr marL="183000" marR="6778" marT="677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9304366"/>
                  </a:ext>
                </a:extLst>
              </a:tr>
              <a:tr h="2562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spc="-5" baseline="0">
                          <a:solidFill>
                            <a:srgbClr val="000000"/>
                          </a:solidFill>
                          <a:effectLst/>
                          <a:latin typeface="FuturaBookC" panose="04000500000000000000"/>
                        </a:rPr>
                        <a:t>Available languages</a:t>
                      </a:r>
                      <a:endParaRPr lang="en-US" sz="1000" b="1" i="0" u="none" strike="noStrike" baseline="0">
                        <a:solidFill>
                          <a:srgbClr val="000000"/>
                        </a:solidFill>
                        <a:effectLst/>
                        <a:latin typeface="FuturaBookC" panose="04000500000000000000"/>
                      </a:endParaRPr>
                    </a:p>
                  </a:txBody>
                  <a:tcPr marL="6778" marR="6778" marT="677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baseline="0" dirty="0">
                          <a:solidFill>
                            <a:srgbClr val="AEAAAA"/>
                          </a:solidFill>
                          <a:effectLst/>
                          <a:latin typeface="FuturaBookC" panose="04000500000000000000"/>
                        </a:rPr>
                        <a:t>v  </a:t>
                      </a:r>
                      <a:r>
                        <a:rPr lang="en-US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FuturaBookC" panose="04000500000000000000"/>
                        </a:rPr>
                        <a:t>English, French, Italian, Portuguese, Spanish, Swedish, etc.</a:t>
                      </a:r>
                      <a:endParaRPr lang="en-US" sz="1000" b="0" i="0" u="none" strike="noStrike" baseline="0" dirty="0">
                        <a:solidFill>
                          <a:srgbClr val="AEAAAA"/>
                        </a:solidFill>
                        <a:effectLst/>
                        <a:latin typeface="FuturaBookC" panose="04000500000000000000"/>
                      </a:endParaRPr>
                    </a:p>
                  </a:txBody>
                  <a:tcPr marL="183000" marR="6778" marT="677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9334137"/>
                  </a:ext>
                </a:extLst>
              </a:tr>
              <a:tr h="149111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spc="-5" baseline="0">
                          <a:solidFill>
                            <a:srgbClr val="000000"/>
                          </a:solidFill>
                          <a:effectLst/>
                          <a:latin typeface="FuturaBookC" panose="04000500000000000000"/>
                        </a:rPr>
                        <a:t>Image processing functions:</a:t>
                      </a:r>
                      <a:endParaRPr lang="en-US" sz="1000" b="1" i="0" u="none" strike="noStrike" baseline="0">
                        <a:solidFill>
                          <a:srgbClr val="000000"/>
                        </a:solidFill>
                        <a:effectLst/>
                        <a:latin typeface="FuturaBookC" panose="04000500000000000000"/>
                      </a:endParaRPr>
                    </a:p>
                  </a:txBody>
                  <a:tcPr marL="6778" marR="6778" marT="677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baseline="0" dirty="0">
                          <a:solidFill>
                            <a:srgbClr val="AEAAAA"/>
                          </a:solidFill>
                          <a:effectLst/>
                          <a:latin typeface="FuturaBookC" panose="04000500000000000000"/>
                        </a:rPr>
                        <a:t>v  </a:t>
                      </a:r>
                      <a:r>
                        <a:rPr lang="en-US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FuturaBookC" panose="04000500000000000000"/>
                        </a:rPr>
                        <a:t>brightness / contrast,</a:t>
                      </a:r>
                      <a:endParaRPr lang="en-US" sz="1000" b="0" i="0" u="none" strike="noStrike" baseline="0" dirty="0">
                        <a:solidFill>
                          <a:srgbClr val="AEAAAA"/>
                        </a:solidFill>
                        <a:effectLst/>
                        <a:latin typeface="FuturaBookC" panose="04000500000000000000"/>
                      </a:endParaRPr>
                    </a:p>
                  </a:txBody>
                  <a:tcPr marL="183000" marR="6778" marT="677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4598729"/>
                  </a:ext>
                </a:extLst>
              </a:tr>
              <a:tr h="149111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baseline="0" dirty="0">
                          <a:solidFill>
                            <a:srgbClr val="AEAAAA"/>
                          </a:solidFill>
                          <a:effectLst/>
                          <a:latin typeface="FuturaBookC" panose="04000500000000000000"/>
                        </a:rPr>
                        <a:t>v  </a:t>
                      </a:r>
                      <a:r>
                        <a:rPr lang="en-US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FuturaBookC" panose="04000500000000000000"/>
                        </a:rPr>
                        <a:t>negative / positive,</a:t>
                      </a:r>
                      <a:endParaRPr lang="en-US" sz="1000" b="0" i="0" u="none" strike="noStrike" baseline="0" dirty="0">
                        <a:solidFill>
                          <a:srgbClr val="AEAAAA"/>
                        </a:solidFill>
                        <a:effectLst/>
                        <a:latin typeface="FuturaBookC" panose="04000500000000000000"/>
                      </a:endParaRPr>
                    </a:p>
                  </a:txBody>
                  <a:tcPr marL="183000" marR="6778" marT="677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2126314"/>
                  </a:ext>
                </a:extLst>
              </a:tr>
              <a:tr h="149111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baseline="0">
                          <a:solidFill>
                            <a:srgbClr val="AEAAAA"/>
                          </a:solidFill>
                          <a:effectLst/>
                          <a:latin typeface="FuturaBookC" panose="04000500000000000000"/>
                        </a:rPr>
                        <a:t>v  </a:t>
                      </a:r>
                      <a:r>
                        <a:rPr lang="en-US" sz="1000" b="0" i="0" u="none" strike="noStrike" baseline="0">
                          <a:solidFill>
                            <a:srgbClr val="000000"/>
                          </a:solidFill>
                          <a:effectLst/>
                          <a:latin typeface="FuturaBookC" panose="04000500000000000000"/>
                        </a:rPr>
                        <a:t>image mirroring (vertical, horizontal),</a:t>
                      </a:r>
                      <a:endParaRPr lang="en-US" sz="1000" b="0" i="0" u="none" strike="noStrike" baseline="0">
                        <a:solidFill>
                          <a:srgbClr val="AEAAAA"/>
                        </a:solidFill>
                        <a:effectLst/>
                        <a:latin typeface="FuturaBookC" panose="04000500000000000000"/>
                      </a:endParaRPr>
                    </a:p>
                  </a:txBody>
                  <a:tcPr marL="183000" marR="6778" marT="677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5225110"/>
                  </a:ext>
                </a:extLst>
              </a:tr>
              <a:tr h="149111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baseline="0" dirty="0">
                          <a:solidFill>
                            <a:srgbClr val="AEAAAA"/>
                          </a:solidFill>
                          <a:effectLst/>
                          <a:latin typeface="FuturaBookC" panose="04000500000000000000"/>
                        </a:rPr>
                        <a:t>v  </a:t>
                      </a:r>
                      <a:r>
                        <a:rPr lang="en-US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FuturaBookC" panose="04000500000000000000"/>
                        </a:rPr>
                        <a:t>image rotation,</a:t>
                      </a:r>
                      <a:endParaRPr lang="en-US" sz="1000" b="0" i="0" u="none" strike="noStrike" baseline="0" dirty="0">
                        <a:solidFill>
                          <a:srgbClr val="AEAAAA"/>
                        </a:solidFill>
                        <a:effectLst/>
                        <a:latin typeface="FuturaBookC" panose="04000500000000000000"/>
                      </a:endParaRPr>
                    </a:p>
                  </a:txBody>
                  <a:tcPr marL="183000" marR="6778" marT="677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4113046"/>
                  </a:ext>
                </a:extLst>
              </a:tr>
              <a:tr h="149111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baseline="0" dirty="0">
                          <a:solidFill>
                            <a:srgbClr val="AEAAAA"/>
                          </a:solidFill>
                          <a:effectLst/>
                          <a:latin typeface="FuturaBookC" panose="04000500000000000000"/>
                        </a:rPr>
                        <a:t>v  </a:t>
                      </a:r>
                      <a:r>
                        <a:rPr lang="en-US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FuturaBookC" panose="04000500000000000000"/>
                        </a:rPr>
                        <a:t>gamma correction.</a:t>
                      </a:r>
                      <a:endParaRPr lang="en-US" sz="1000" b="0" i="0" u="none" strike="noStrike" baseline="0" dirty="0">
                        <a:solidFill>
                          <a:srgbClr val="AEAAAA"/>
                        </a:solidFill>
                        <a:effectLst/>
                        <a:latin typeface="FuturaBookC" panose="04000500000000000000"/>
                      </a:endParaRPr>
                    </a:p>
                  </a:txBody>
                  <a:tcPr marL="183000" marR="6778" marT="677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4774850"/>
                  </a:ext>
                </a:extLst>
              </a:tr>
              <a:tr h="149111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spc="-5" baseline="0">
                          <a:solidFill>
                            <a:srgbClr val="000000"/>
                          </a:solidFill>
                          <a:effectLst/>
                          <a:latin typeface="FuturaBookC" panose="04000500000000000000"/>
                        </a:rPr>
                        <a:t>Functions of radiometry and visual analysis</a:t>
                      </a:r>
                      <a:endParaRPr lang="en-US" sz="1000" b="1" i="0" u="none" strike="noStrike" baseline="0">
                        <a:solidFill>
                          <a:srgbClr val="000000"/>
                        </a:solidFill>
                        <a:effectLst/>
                        <a:latin typeface="FuturaBookC" panose="04000500000000000000"/>
                      </a:endParaRPr>
                    </a:p>
                  </a:txBody>
                  <a:tcPr marL="6778" marR="6778" marT="677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baseline="0" dirty="0">
                          <a:solidFill>
                            <a:srgbClr val="AEAAAA"/>
                          </a:solidFill>
                          <a:effectLst/>
                          <a:latin typeface="FuturaBookC" panose="04000500000000000000"/>
                        </a:rPr>
                        <a:t>v  </a:t>
                      </a:r>
                      <a:r>
                        <a:rPr lang="en-US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FuturaBookC" panose="04000500000000000000"/>
                        </a:rPr>
                        <a:t>dimensions, distances, angles.</a:t>
                      </a:r>
                      <a:endParaRPr lang="en-US" sz="1000" b="0" i="0" u="none" strike="noStrike" baseline="0" dirty="0">
                        <a:solidFill>
                          <a:srgbClr val="AEAAAA"/>
                        </a:solidFill>
                        <a:effectLst/>
                        <a:latin typeface="FuturaBookC" panose="04000500000000000000"/>
                      </a:endParaRPr>
                    </a:p>
                  </a:txBody>
                  <a:tcPr marL="183000" marR="6778" marT="677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3024012"/>
                  </a:ext>
                </a:extLst>
              </a:tr>
              <a:tr h="149111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baseline="0" dirty="0">
                          <a:solidFill>
                            <a:srgbClr val="AEAAAA"/>
                          </a:solidFill>
                          <a:effectLst/>
                          <a:latin typeface="FuturaBookC" panose="04000500000000000000"/>
                        </a:rPr>
                        <a:t>v  </a:t>
                      </a:r>
                      <a:r>
                        <a:rPr lang="en-US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FuturaBookC" panose="04000500000000000000"/>
                        </a:rPr>
                        <a:t>image enlargement,</a:t>
                      </a:r>
                      <a:endParaRPr lang="en-US" sz="1000" b="0" i="0" u="none" strike="noStrike" baseline="0" dirty="0">
                        <a:solidFill>
                          <a:srgbClr val="AEAAAA"/>
                        </a:solidFill>
                        <a:effectLst/>
                        <a:latin typeface="FuturaBookC" panose="04000500000000000000"/>
                      </a:endParaRPr>
                    </a:p>
                  </a:txBody>
                  <a:tcPr marL="183000" marR="6778" marT="677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1797661"/>
                  </a:ext>
                </a:extLst>
              </a:tr>
              <a:tr h="149111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baseline="0" dirty="0">
                          <a:solidFill>
                            <a:srgbClr val="AEAAAA"/>
                          </a:solidFill>
                          <a:effectLst/>
                          <a:latin typeface="FuturaBookC" panose="04000500000000000000"/>
                        </a:rPr>
                        <a:t>v  </a:t>
                      </a:r>
                      <a:r>
                        <a:rPr lang="en-US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FuturaBookC" panose="04000500000000000000"/>
                        </a:rPr>
                        <a:t>smoothing,</a:t>
                      </a:r>
                      <a:endParaRPr lang="en-US" sz="1000" b="0" i="0" u="none" strike="noStrike" baseline="0" dirty="0">
                        <a:solidFill>
                          <a:srgbClr val="AEAAAA"/>
                        </a:solidFill>
                        <a:effectLst/>
                        <a:latin typeface="FuturaBookC" panose="04000500000000000000"/>
                      </a:endParaRPr>
                    </a:p>
                  </a:txBody>
                  <a:tcPr marL="183000" marR="6778" marT="677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851360"/>
                  </a:ext>
                </a:extLst>
              </a:tr>
              <a:tr h="149111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baseline="0" dirty="0">
                          <a:solidFill>
                            <a:srgbClr val="AEAAAA"/>
                          </a:solidFill>
                          <a:effectLst/>
                          <a:latin typeface="FuturaBookC" panose="04000500000000000000"/>
                        </a:rPr>
                        <a:t>v  </a:t>
                      </a:r>
                      <a:r>
                        <a:rPr lang="en-US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FuturaBookC" panose="04000500000000000000"/>
                        </a:rPr>
                        <a:t>emphasizing boundaries.</a:t>
                      </a:r>
                      <a:endParaRPr lang="en-US" sz="1000" b="0" i="0" u="none" strike="noStrike" baseline="0" dirty="0">
                        <a:solidFill>
                          <a:srgbClr val="AEAAAA"/>
                        </a:solidFill>
                        <a:effectLst/>
                        <a:latin typeface="FuturaBookC" panose="04000500000000000000"/>
                      </a:endParaRPr>
                    </a:p>
                  </a:txBody>
                  <a:tcPr marL="183000" marR="6778" marT="677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1039551"/>
                  </a:ext>
                </a:extLst>
              </a:tr>
            </a:tbl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7F3AE23-2B84-4DA6-9723-AAFD8BAC57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4519" y="54688"/>
            <a:ext cx="1055531" cy="10555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BA6E33-B783-491F-92DA-EB05551FBBFD}"/>
              </a:ext>
            </a:extLst>
          </p:cNvPr>
          <p:cNvSpPr txBox="1"/>
          <p:nvPr/>
        </p:nvSpPr>
        <p:spPr>
          <a:xfrm>
            <a:off x="538843" y="5421086"/>
            <a:ext cx="2212521" cy="775607"/>
          </a:xfrm>
          <a:prstGeom prst="rect">
            <a:avLst/>
          </a:prstGeom>
          <a:noFill/>
        </p:spPr>
        <p:txBody>
          <a:bodyPr wrap="square" lIns="54610" tIns="54610" rIns="54610" bIns="54610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b="1" dirty="0">
                <a:solidFill>
                  <a:srgbClr val="E23333"/>
                </a:solidFill>
                <a:latin typeface="FuturaBookC" panose="04000500000000000000"/>
              </a:rPr>
              <a:t>Estimated cost – $60 000 </a:t>
            </a:r>
            <a:endParaRPr lang="uk-UA" b="1" dirty="0" err="1">
              <a:solidFill>
                <a:srgbClr val="E2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1667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тексту 1">
            <a:extLst>
              <a:ext uri="{FF2B5EF4-FFF2-40B4-BE49-F238E27FC236}">
                <a16:creationId xmlns:a16="http://schemas.microsoft.com/office/drawing/2014/main" id="{0D1BEF39-B5E4-42E8-B05E-F90041B10A2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C9C7D86B-884A-41AB-9D26-C36A17D9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Ultrasound diagnostic system + 3 sensors</a:t>
            </a:r>
            <a:br>
              <a:rPr lang="uk-UA" dirty="0"/>
            </a:br>
            <a:r>
              <a:rPr lang="en-US" dirty="0"/>
              <a:t> (as an example VERSANA BALANCE)</a:t>
            </a:r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9144091-D67A-4518-9BFF-81AE280EBBC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942" y="1179022"/>
            <a:ext cx="2659479" cy="45849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F11EB8-44C6-4A2A-8966-9B83085F5CEE}"/>
              </a:ext>
            </a:extLst>
          </p:cNvPr>
          <p:cNvSpPr txBox="1"/>
          <p:nvPr/>
        </p:nvSpPr>
        <p:spPr>
          <a:xfrm>
            <a:off x="573578" y="1263535"/>
            <a:ext cx="5029200" cy="2676698"/>
          </a:xfrm>
          <a:prstGeom prst="rect">
            <a:avLst/>
          </a:prstGeom>
          <a:noFill/>
        </p:spPr>
        <p:txBody>
          <a:bodyPr wrap="square" lIns="54610" tIns="54610" rIns="54610" bIns="54610" rtlCol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 err="1">
                <a:effectLst/>
                <a:latin typeface="Geometria"/>
                <a:ea typeface="Calibri" panose="020F0502020204030204" pitchFamily="34" charset="0"/>
                <a:cs typeface="GEInspira-Italic"/>
              </a:rPr>
              <a:t>Include</a:t>
            </a:r>
            <a:r>
              <a:rPr lang="ru-RU" sz="1200" dirty="0">
                <a:effectLst/>
                <a:latin typeface="Geometria"/>
                <a:ea typeface="Calibri" panose="020F0502020204030204" pitchFamily="34" charset="0"/>
                <a:cs typeface="GEInspira-Italic"/>
              </a:rPr>
              <a:t>:</a:t>
            </a:r>
            <a:endParaRPr lang="uk-U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Geometria"/>
              <a:buChar char="-"/>
            </a:pPr>
            <a:r>
              <a:rPr lang="en-US" sz="1200" dirty="0">
                <a:effectLst/>
                <a:latin typeface="Geometria"/>
                <a:ea typeface="Calibri" panose="020F0502020204030204" pitchFamily="34" charset="0"/>
                <a:cs typeface="GEInspira-Italic"/>
              </a:rPr>
              <a:t>Uninterrupted power supply source</a:t>
            </a:r>
            <a:endParaRPr lang="uk-U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GEInspira-Italic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b="1" dirty="0" err="1">
                <a:effectLst/>
                <a:latin typeface="Geometria"/>
                <a:ea typeface="Calibri" panose="020F0502020204030204" pitchFamily="34" charset="0"/>
                <a:cs typeface="GEInspira-Italic"/>
              </a:rPr>
              <a:t>Sensors</a:t>
            </a:r>
            <a:r>
              <a:rPr lang="ru-RU" sz="1200" b="1" dirty="0">
                <a:effectLst/>
                <a:latin typeface="Geometria"/>
                <a:ea typeface="Calibri" panose="020F0502020204030204" pitchFamily="34" charset="0"/>
                <a:cs typeface="GEInspira-Italic"/>
              </a:rPr>
              <a:t> (3 </a:t>
            </a:r>
            <a:r>
              <a:rPr lang="ru-RU" sz="1200" b="1" dirty="0" err="1">
                <a:effectLst/>
                <a:latin typeface="Geometria"/>
                <a:ea typeface="Calibri" panose="020F0502020204030204" pitchFamily="34" charset="0"/>
                <a:cs typeface="GEInspira-Italic"/>
              </a:rPr>
              <a:t>units</a:t>
            </a:r>
            <a:r>
              <a:rPr lang="ru-RU" sz="1200" b="1" dirty="0">
                <a:effectLst/>
                <a:latin typeface="Geometria"/>
                <a:ea typeface="Calibri" panose="020F0502020204030204" pitchFamily="34" charset="0"/>
                <a:cs typeface="GEInspira-Italic"/>
              </a:rPr>
              <a:t>):</a:t>
            </a:r>
            <a:endParaRPr lang="uk-U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Geometria"/>
              <a:buChar char="-"/>
            </a:pPr>
            <a:r>
              <a:rPr lang="en-US" sz="1200" dirty="0">
                <a:effectLst/>
                <a:latin typeface="Geometria"/>
                <a:ea typeface="Calibri" panose="020F0502020204030204" pitchFamily="34" charset="0"/>
                <a:cs typeface="GEInspira-Italic"/>
              </a:rPr>
              <a:t>Convex sensor 4C-RS</a:t>
            </a:r>
            <a:endParaRPr lang="uk-U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GEInspira-Italic"/>
            </a:endParaRPr>
          </a:p>
          <a:p>
            <a:pPr marL="342900" lvl="0" indent="-342900">
              <a:spcAft>
                <a:spcPts val="0"/>
              </a:spcAft>
              <a:buFont typeface="Geometria"/>
              <a:buChar char="-"/>
            </a:pPr>
            <a:r>
              <a:rPr lang="en-US" sz="1200" dirty="0">
                <a:effectLst/>
                <a:latin typeface="Geometria"/>
                <a:ea typeface="Calibri" panose="020F0502020204030204" pitchFamily="34" charset="0"/>
                <a:cs typeface="GEInspira-Italic"/>
              </a:rPr>
              <a:t>Linear sensor L6-12-RS</a:t>
            </a:r>
            <a:endParaRPr lang="uk-U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GEInspira-Italic"/>
            </a:endParaRPr>
          </a:p>
          <a:p>
            <a:pPr marL="342900" lvl="0" indent="-342900">
              <a:spcAft>
                <a:spcPts val="0"/>
              </a:spcAft>
              <a:buFont typeface="Geometria"/>
              <a:buChar char="-"/>
            </a:pPr>
            <a:r>
              <a:rPr lang="en-US" sz="1200" dirty="0">
                <a:effectLst/>
                <a:latin typeface="Geometria"/>
                <a:ea typeface="Calibri" panose="020F0502020204030204" pitchFamily="34" charset="0"/>
                <a:cs typeface="GEInspira-Italic"/>
              </a:rPr>
              <a:t>Sector sensor 3Sc-RS</a:t>
            </a:r>
            <a:endParaRPr lang="uk-U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GEInspira-Italic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b="1" dirty="0" err="1">
                <a:effectLst/>
                <a:latin typeface="Geometria"/>
                <a:ea typeface="Calibri" panose="020F0502020204030204" pitchFamily="34" charset="0"/>
                <a:cs typeface="GEInspira-Italic"/>
              </a:rPr>
              <a:t>Options</a:t>
            </a:r>
            <a:r>
              <a:rPr lang="ru-RU" sz="1200" b="1" dirty="0">
                <a:effectLst/>
                <a:latin typeface="Geometria"/>
                <a:ea typeface="Calibri" panose="020F0502020204030204" pitchFamily="34" charset="0"/>
                <a:cs typeface="GEInspira-Italic"/>
              </a:rPr>
              <a:t> </a:t>
            </a:r>
            <a:r>
              <a:rPr lang="ru-RU" sz="1200" b="1" dirty="0" err="1">
                <a:effectLst/>
                <a:latin typeface="Geometria"/>
                <a:ea typeface="Calibri" panose="020F0502020204030204" pitchFamily="34" charset="0"/>
                <a:cs typeface="GEInspira-Italic"/>
              </a:rPr>
              <a:t>already</a:t>
            </a:r>
            <a:r>
              <a:rPr lang="ru-RU" sz="1200" b="1" dirty="0">
                <a:effectLst/>
                <a:latin typeface="Geometria"/>
                <a:ea typeface="Calibri" panose="020F0502020204030204" pitchFamily="34" charset="0"/>
                <a:cs typeface="GEInspira-Italic"/>
              </a:rPr>
              <a:t> </a:t>
            </a:r>
            <a:r>
              <a:rPr lang="ru-RU" sz="1200" b="1" dirty="0" err="1">
                <a:effectLst/>
                <a:latin typeface="Geometria"/>
                <a:ea typeface="Calibri" panose="020F0502020204030204" pitchFamily="34" charset="0"/>
                <a:cs typeface="GEInspira-Italic"/>
              </a:rPr>
              <a:t>included</a:t>
            </a:r>
            <a:r>
              <a:rPr lang="ru-RU" sz="1200" b="1" dirty="0">
                <a:effectLst/>
                <a:latin typeface="Geometria"/>
                <a:ea typeface="Calibri" panose="020F0502020204030204" pitchFamily="34" charset="0"/>
                <a:cs typeface="GEInspira-Italic"/>
              </a:rPr>
              <a:t> </a:t>
            </a:r>
            <a:r>
              <a:rPr lang="ru-RU" sz="1200" b="1" dirty="0" err="1">
                <a:effectLst/>
                <a:latin typeface="Geometria"/>
                <a:ea typeface="Calibri" panose="020F0502020204030204" pitchFamily="34" charset="0"/>
                <a:cs typeface="GEInspira-Italic"/>
              </a:rPr>
              <a:t>in</a:t>
            </a:r>
            <a:r>
              <a:rPr lang="ru-RU" sz="1200" b="1" dirty="0">
                <a:effectLst/>
                <a:latin typeface="Geometria"/>
                <a:ea typeface="Calibri" panose="020F0502020204030204" pitchFamily="34" charset="0"/>
                <a:cs typeface="GEInspira-Italic"/>
              </a:rPr>
              <a:t> </a:t>
            </a:r>
            <a:r>
              <a:rPr lang="ru-RU" sz="1200" b="1" dirty="0" err="1">
                <a:effectLst/>
                <a:latin typeface="Geometria"/>
                <a:ea typeface="Calibri" panose="020F0502020204030204" pitchFamily="34" charset="0"/>
                <a:cs typeface="GEInspira-Italic"/>
              </a:rPr>
              <a:t>this</a:t>
            </a:r>
            <a:r>
              <a:rPr lang="ru-RU" sz="1200" b="1" dirty="0">
                <a:effectLst/>
                <a:latin typeface="Geometria"/>
                <a:ea typeface="Calibri" panose="020F0502020204030204" pitchFamily="34" charset="0"/>
                <a:cs typeface="GEInspira-Italic"/>
              </a:rPr>
              <a:t> </a:t>
            </a:r>
            <a:r>
              <a:rPr lang="ru-RU" sz="1200" b="1" dirty="0" err="1">
                <a:effectLst/>
                <a:latin typeface="Geometria"/>
                <a:ea typeface="Calibri" panose="020F0502020204030204" pitchFamily="34" charset="0"/>
                <a:cs typeface="GEInspira-Italic"/>
              </a:rPr>
              <a:t>device</a:t>
            </a:r>
            <a:r>
              <a:rPr lang="ru-RU" sz="1200" b="1" dirty="0">
                <a:effectLst/>
                <a:latin typeface="Geometria"/>
                <a:ea typeface="Calibri" panose="020F0502020204030204" pitchFamily="34" charset="0"/>
                <a:cs typeface="GEInspira-Italic"/>
              </a:rPr>
              <a:t>:</a:t>
            </a:r>
            <a:endParaRPr lang="uk-U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Geometria"/>
              <a:buChar char="-"/>
            </a:pPr>
            <a:r>
              <a:rPr lang="en-US" sz="1200" dirty="0">
                <a:effectLst/>
                <a:latin typeface="Geometria"/>
                <a:ea typeface="Calibri" panose="020F0502020204030204" pitchFamily="34" charset="0"/>
                <a:cs typeface="GEInspira-Italic"/>
              </a:rPr>
              <a:t>General options package for clinical research</a:t>
            </a:r>
            <a:endParaRPr lang="uk-U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GEInspira-Italic"/>
            </a:endParaRPr>
          </a:p>
          <a:p>
            <a:pPr marL="342900" lvl="0" indent="-342900">
              <a:spcAft>
                <a:spcPts val="0"/>
              </a:spcAft>
              <a:buFont typeface="Geometria"/>
              <a:buChar char="-"/>
            </a:pPr>
            <a:r>
              <a:rPr lang="en-US" sz="1200" dirty="0">
                <a:effectLst/>
                <a:latin typeface="Geometria"/>
                <a:ea typeface="Calibri" panose="020F0502020204030204" pitchFamily="34" charset="0"/>
                <a:cs typeface="GEInspira-Italic"/>
              </a:rPr>
              <a:t>General research option</a:t>
            </a:r>
            <a:endParaRPr lang="uk-U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GEInspira-Italic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b="1" dirty="0">
                <a:effectLst/>
                <a:latin typeface="Geometria"/>
                <a:ea typeface="Calibri" panose="020F0502020204030204" pitchFamily="34" charset="0"/>
                <a:cs typeface="GEInspira-Italic"/>
              </a:rPr>
              <a:t>CWD - </a:t>
            </a:r>
            <a:r>
              <a:rPr lang="ru-RU" sz="1200" b="1" dirty="0" err="1">
                <a:effectLst/>
                <a:latin typeface="Geometria"/>
                <a:ea typeface="Calibri" panose="020F0502020204030204" pitchFamily="34" charset="0"/>
                <a:cs typeface="GEInspira-Italic"/>
              </a:rPr>
              <a:t>continuous</a:t>
            </a:r>
            <a:r>
              <a:rPr lang="ru-RU" sz="1200" b="1" dirty="0">
                <a:effectLst/>
                <a:latin typeface="Geometria"/>
                <a:ea typeface="Calibri" panose="020F0502020204030204" pitchFamily="34" charset="0"/>
                <a:cs typeface="GEInspira-Italic"/>
              </a:rPr>
              <a:t> </a:t>
            </a:r>
            <a:r>
              <a:rPr lang="ru-RU" sz="1200" b="1" dirty="0" err="1">
                <a:effectLst/>
                <a:latin typeface="Geometria"/>
                <a:ea typeface="Calibri" panose="020F0502020204030204" pitchFamily="34" charset="0"/>
                <a:cs typeface="GEInspira-Italic"/>
              </a:rPr>
              <a:t>wave</a:t>
            </a:r>
            <a:r>
              <a:rPr lang="ru-RU" sz="1200" b="1" dirty="0">
                <a:effectLst/>
                <a:latin typeface="Geometria"/>
                <a:ea typeface="Calibri" panose="020F0502020204030204" pitchFamily="34" charset="0"/>
                <a:cs typeface="GEInspira-Italic"/>
              </a:rPr>
              <a:t> </a:t>
            </a:r>
            <a:r>
              <a:rPr lang="ru-RU" sz="1200" b="1" dirty="0" err="1">
                <a:effectLst/>
                <a:latin typeface="Geometria"/>
                <a:ea typeface="Calibri" panose="020F0502020204030204" pitchFamily="34" charset="0"/>
                <a:cs typeface="GEInspira-Italic"/>
              </a:rPr>
              <a:t>Doppler</a:t>
            </a:r>
            <a:endParaRPr lang="uk-U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Geometria"/>
              <a:buChar char="-"/>
            </a:pPr>
            <a:r>
              <a:rPr lang="en-US" sz="1200" dirty="0">
                <a:effectLst/>
                <a:latin typeface="Geometria"/>
                <a:ea typeface="Calibri" panose="020F0502020204030204" pitchFamily="34" charset="0"/>
                <a:cs typeface="GEInspira-Italic"/>
              </a:rPr>
              <a:t>Scanning modes: B-mode, M-mode, Color Doppler,</a:t>
            </a:r>
            <a:endParaRPr lang="uk-U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GEInspira-Italic"/>
            </a:endParaRPr>
          </a:p>
          <a:p>
            <a:pPr marL="342900" lvl="0" indent="-342900">
              <a:spcAft>
                <a:spcPts val="0"/>
              </a:spcAft>
              <a:buFont typeface="Geometria"/>
              <a:buChar char="-"/>
            </a:pPr>
            <a:r>
              <a:rPr lang="en-US" sz="1200" dirty="0">
                <a:effectLst/>
                <a:latin typeface="Geometria"/>
                <a:ea typeface="Calibri" panose="020F0502020204030204" pitchFamily="34" charset="0"/>
                <a:cs typeface="GEInspira-Italic"/>
              </a:rPr>
              <a:t>energy Doppler, pulsed-wave Doppler,</a:t>
            </a:r>
            <a:endParaRPr lang="uk-U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GEInspira-Italic"/>
            </a:endParaRPr>
          </a:p>
          <a:p>
            <a:pPr marL="342900" lvl="0" indent="-342900">
              <a:spcAft>
                <a:spcPts val="0"/>
              </a:spcAft>
              <a:buFont typeface="Geometria"/>
              <a:buChar char="-"/>
            </a:pPr>
            <a:r>
              <a:rPr lang="en-US" sz="1200" dirty="0">
                <a:effectLst/>
                <a:latin typeface="Geometria"/>
                <a:ea typeface="Calibri" panose="020F0502020204030204" pitchFamily="34" charset="0"/>
                <a:cs typeface="GEInspira-Italic"/>
              </a:rPr>
              <a:t>Image optimization auto option</a:t>
            </a:r>
            <a:endParaRPr lang="uk-U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GEInspira-Italic"/>
            </a:endParaRPr>
          </a:p>
          <a:p>
            <a:pPr marL="342900" lvl="0" indent="-342900">
              <a:spcAft>
                <a:spcPts val="0"/>
              </a:spcAft>
              <a:buFont typeface="Geometria"/>
              <a:buChar char="-"/>
            </a:pPr>
            <a:r>
              <a:rPr lang="en-US" sz="1200" dirty="0">
                <a:effectLst/>
                <a:latin typeface="Geometria"/>
                <a:ea typeface="Calibri" panose="020F0502020204030204" pitchFamily="34" charset="0"/>
                <a:cs typeface="GEInspira-Italic"/>
              </a:rPr>
              <a:t>Virtual convex</a:t>
            </a:r>
            <a:endParaRPr lang="uk-U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GEInspira-Italic"/>
            </a:endParaRPr>
          </a:p>
          <a:p>
            <a:pPr marL="342900" lvl="0" indent="-342900">
              <a:spcAft>
                <a:spcPts val="0"/>
              </a:spcAft>
              <a:buFont typeface="Geometria"/>
              <a:buChar char="-"/>
            </a:pPr>
            <a:r>
              <a:rPr lang="en-US" sz="1200" dirty="0" err="1">
                <a:effectLst/>
                <a:latin typeface="Geometria"/>
                <a:ea typeface="Calibri" panose="020F0502020204030204" pitchFamily="34" charset="0"/>
                <a:cs typeface="GEInspira-Italic"/>
              </a:rPr>
              <a:t>CrossXbeam</a:t>
            </a:r>
            <a:r>
              <a:rPr lang="en-US" sz="1200" dirty="0">
                <a:effectLst/>
                <a:latin typeface="Geometria"/>
                <a:ea typeface="Calibri" panose="020F0502020204030204" pitchFamily="34" charset="0"/>
                <a:cs typeface="GEInspira-Italic"/>
              </a:rPr>
              <a:t> option - multi-beam scanning</a:t>
            </a:r>
            <a:endParaRPr lang="uk-U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GEInspira-Italic"/>
            </a:endParaRPr>
          </a:p>
          <a:p>
            <a:pPr marL="342900" lvl="0" indent="-342900">
              <a:spcAft>
                <a:spcPts val="0"/>
              </a:spcAft>
              <a:buFont typeface="Geometria"/>
              <a:buChar char="-"/>
            </a:pPr>
            <a:r>
              <a:rPr lang="en-US" sz="1200" dirty="0">
                <a:effectLst/>
                <a:latin typeface="Geometria"/>
                <a:ea typeface="Calibri" panose="020F0502020204030204" pitchFamily="34" charset="0"/>
                <a:cs typeface="GEInspira-Italic"/>
              </a:rPr>
              <a:t>F-Agile architecture with patented beamforming and image reconstruction algorithms</a:t>
            </a:r>
            <a:endParaRPr lang="uk-U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GEInspira-Italic"/>
            </a:endParaRPr>
          </a:p>
          <a:p>
            <a:pPr marL="342900" lvl="0" indent="-342900">
              <a:spcAft>
                <a:spcPts val="0"/>
              </a:spcAft>
              <a:buFont typeface="Geometria"/>
              <a:buChar char="-"/>
            </a:pPr>
            <a:r>
              <a:rPr lang="en-US" sz="1200" dirty="0">
                <a:effectLst/>
                <a:latin typeface="Geometria"/>
                <a:ea typeface="Calibri" panose="020F0502020204030204" pitchFamily="34" charset="0"/>
                <a:cs typeface="GEInspira-Italic"/>
              </a:rPr>
              <a:t>SRI artifact suppression algorithms</a:t>
            </a:r>
            <a:endParaRPr lang="uk-U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GEInspira-Italic"/>
            </a:endParaRPr>
          </a:p>
          <a:p>
            <a:pPr marL="342900" lvl="0" indent="-342900">
              <a:spcAft>
                <a:spcPts val="0"/>
              </a:spcAft>
              <a:buFont typeface="Geometria"/>
              <a:buChar char="-"/>
            </a:pPr>
            <a:r>
              <a:rPr lang="en-US" sz="1200" dirty="0">
                <a:effectLst/>
                <a:latin typeface="Geometria"/>
                <a:ea typeface="Calibri" panose="020F0502020204030204" pitchFamily="34" charset="0"/>
                <a:cs typeface="GEInspira-Italic"/>
              </a:rPr>
              <a:t>Coded harmonic imaging mode</a:t>
            </a:r>
            <a:endParaRPr lang="uk-U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GEInspira-Italic"/>
            </a:endParaRPr>
          </a:p>
          <a:p>
            <a:pPr marL="342900" lvl="0" indent="-342900">
              <a:spcAft>
                <a:spcPts val="0"/>
              </a:spcAft>
              <a:buFont typeface="Geometria"/>
              <a:buChar char="-"/>
            </a:pPr>
            <a:r>
              <a:rPr lang="en-US" sz="1200" dirty="0">
                <a:effectLst/>
                <a:latin typeface="Geometria"/>
                <a:ea typeface="Calibri" panose="020F0502020204030204" pitchFamily="34" charset="0"/>
                <a:cs typeface="GEInspira-Italic"/>
              </a:rPr>
              <a:t>B-Steer</a:t>
            </a:r>
            <a:endParaRPr lang="uk-U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GEInspira-Italic"/>
            </a:endParaRPr>
          </a:p>
          <a:p>
            <a:pPr marL="342900" lvl="0" indent="-342900">
              <a:spcAft>
                <a:spcPts val="0"/>
              </a:spcAft>
              <a:buFont typeface="Geometria"/>
              <a:buChar char="-"/>
            </a:pPr>
            <a:r>
              <a:rPr lang="en-US" sz="1200" dirty="0" err="1">
                <a:effectLst/>
                <a:latin typeface="Geometria"/>
                <a:ea typeface="Calibri" panose="020F0502020204030204" pitchFamily="34" charset="0"/>
                <a:cs typeface="GEInspira-Italic"/>
              </a:rPr>
              <a:t>ScanAssistant</a:t>
            </a:r>
            <a:r>
              <a:rPr lang="en-US" sz="1200" dirty="0">
                <a:effectLst/>
                <a:latin typeface="Geometria"/>
                <a:ea typeface="Calibri" panose="020F0502020204030204" pitchFamily="34" charset="0"/>
                <a:cs typeface="GEInspira-Italic"/>
              </a:rPr>
              <a:t> - research automation protocols</a:t>
            </a:r>
            <a:endParaRPr lang="uk-U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GEInspira-Italic"/>
            </a:endParaRPr>
          </a:p>
          <a:p>
            <a:pPr marL="342900" lvl="0" indent="-342900">
              <a:spcAft>
                <a:spcPts val="0"/>
              </a:spcAft>
              <a:buFont typeface="Geometria"/>
              <a:buChar char="-"/>
            </a:pPr>
            <a:r>
              <a:rPr lang="en-US" sz="1200" dirty="0" err="1">
                <a:effectLst/>
                <a:latin typeface="Geometria"/>
                <a:ea typeface="Calibri" panose="020F0502020204030204" pitchFamily="34" charset="0"/>
                <a:cs typeface="GEInspira-Italic"/>
              </a:rPr>
              <a:t>ScanCoach</a:t>
            </a:r>
            <a:r>
              <a:rPr lang="en-US" sz="1200" dirty="0">
                <a:effectLst/>
                <a:latin typeface="Geometria"/>
                <a:ea typeface="Calibri" panose="020F0502020204030204" pitchFamily="34" charset="0"/>
                <a:cs typeface="GEInspira-Italic"/>
              </a:rPr>
              <a:t> - scanning basic skills training program</a:t>
            </a:r>
            <a:endParaRPr lang="uk-U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GEInspira-Italic"/>
            </a:endParaRPr>
          </a:p>
          <a:p>
            <a:pPr marL="342900" lvl="0" indent="-342900">
              <a:spcAft>
                <a:spcPts val="0"/>
              </a:spcAft>
              <a:buFont typeface="Geometria"/>
              <a:buChar char="-"/>
            </a:pPr>
            <a:r>
              <a:rPr lang="en-US" sz="1200" dirty="0">
                <a:effectLst/>
                <a:latin typeface="Geometria"/>
                <a:ea typeface="Calibri" panose="020F0502020204030204" pitchFamily="34" charset="0"/>
                <a:cs typeface="GEInspira-Italic"/>
              </a:rPr>
              <a:t>3 active ports</a:t>
            </a:r>
            <a:endParaRPr lang="uk-U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GEInspira-Italic"/>
            </a:endParaRPr>
          </a:p>
          <a:p>
            <a:pPr marL="342900" lvl="0" indent="-342900">
              <a:spcAft>
                <a:spcPts val="0"/>
              </a:spcAft>
              <a:buFont typeface="Geometria"/>
              <a:buChar char="-"/>
            </a:pPr>
            <a:r>
              <a:rPr lang="en-US" sz="1200" dirty="0">
                <a:effectLst/>
                <a:latin typeface="Geometria"/>
                <a:ea typeface="Calibri" panose="020F0502020204030204" pitchFamily="34" charset="0"/>
                <a:cs typeface="GEInspira-Italic"/>
              </a:rPr>
              <a:t>4 sensor holders</a:t>
            </a:r>
            <a:endParaRPr lang="uk-U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GEInspira-Italic"/>
            </a:endParaRP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900" dirty="0">
              <a:solidFill>
                <a:schemeClr val="tx2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8FA5595-A8A9-4202-94FD-705744CC6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4519" y="54688"/>
            <a:ext cx="1055531" cy="10555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2CDEFC-2BAA-4B5F-8568-3F66F3AF3FA0}"/>
              </a:ext>
            </a:extLst>
          </p:cNvPr>
          <p:cNvSpPr txBox="1"/>
          <p:nvPr/>
        </p:nvSpPr>
        <p:spPr>
          <a:xfrm>
            <a:off x="4180115" y="5763986"/>
            <a:ext cx="2212521" cy="775607"/>
          </a:xfrm>
          <a:prstGeom prst="rect">
            <a:avLst/>
          </a:prstGeom>
          <a:noFill/>
        </p:spPr>
        <p:txBody>
          <a:bodyPr wrap="square" lIns="54610" tIns="54610" rIns="54610" bIns="54610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b="1" dirty="0">
                <a:solidFill>
                  <a:srgbClr val="E23333"/>
                </a:solidFill>
                <a:latin typeface="FuturaBookC" panose="04000500000000000000"/>
              </a:rPr>
              <a:t>Estimated cost – $44 000 </a:t>
            </a:r>
            <a:endParaRPr lang="uk-UA" b="1" dirty="0" err="1">
              <a:solidFill>
                <a:srgbClr val="E2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0478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тексту 1">
            <a:extLst>
              <a:ext uri="{FF2B5EF4-FFF2-40B4-BE49-F238E27FC236}">
                <a16:creationId xmlns:a16="http://schemas.microsoft.com/office/drawing/2014/main" id="{5BDFDD55-FAD8-4187-BC6C-737A3B1C62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FC80DB20-5E02-44DA-B805-97536159A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Spirometer with Pulse Oximeter</a:t>
            </a:r>
            <a:endParaRPr lang="uk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D3598B2-9EDC-4DB7-9157-54DE81B1C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683" y="873138"/>
            <a:ext cx="3013127" cy="262934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3603CBB-1F61-48E5-A47A-8E6AF96FAB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683" y="3666366"/>
            <a:ext cx="2780964" cy="249110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EFD8083-A212-4BF3-8E25-B1C783AAB5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5225" y="873138"/>
            <a:ext cx="2536850" cy="279901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D69B89A-5F7F-4386-ADA0-D36F67522A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9470" y="3918557"/>
            <a:ext cx="2713457" cy="279901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EAF7B02-E94F-4D31-8609-AA0F59A1A5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4519" y="54688"/>
            <a:ext cx="1055531" cy="10555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0383CF7-FE0F-46EF-A60A-7E73E3BC5136}"/>
              </a:ext>
            </a:extLst>
          </p:cNvPr>
          <p:cNvSpPr txBox="1"/>
          <p:nvPr/>
        </p:nvSpPr>
        <p:spPr>
          <a:xfrm>
            <a:off x="2581386" y="5984862"/>
            <a:ext cx="2212521" cy="775607"/>
          </a:xfrm>
          <a:prstGeom prst="rect">
            <a:avLst/>
          </a:prstGeom>
          <a:noFill/>
        </p:spPr>
        <p:txBody>
          <a:bodyPr wrap="square" lIns="54610" tIns="54610" rIns="54610" bIns="54610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b="1" dirty="0">
                <a:solidFill>
                  <a:srgbClr val="E23333"/>
                </a:solidFill>
                <a:latin typeface="FuturaBookC" panose="04000500000000000000"/>
              </a:rPr>
              <a:t>Estimated cost – $3900 </a:t>
            </a:r>
            <a:endParaRPr lang="uk-UA" b="1" dirty="0" err="1">
              <a:solidFill>
                <a:srgbClr val="E2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7863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тексту 1">
            <a:extLst>
              <a:ext uri="{FF2B5EF4-FFF2-40B4-BE49-F238E27FC236}">
                <a16:creationId xmlns:a16="http://schemas.microsoft.com/office/drawing/2014/main" id="{61C5CD8C-8531-468A-B26A-E64A4CA2C4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015D5F44-4391-425B-89D1-C0B7D2490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Laboratory microscope with a binocular tube for studies in the brightfield</a:t>
            </a:r>
            <a:br>
              <a:rPr lang="uk-UA" dirty="0"/>
            </a:br>
            <a:r>
              <a:rPr lang="uk-UA" dirty="0"/>
              <a:t>(</a:t>
            </a:r>
            <a:r>
              <a:rPr lang="en-US" dirty="0"/>
              <a:t>as an example</a:t>
            </a:r>
            <a:r>
              <a:rPr lang="uk-UA" dirty="0"/>
              <a:t> </a:t>
            </a:r>
            <a:r>
              <a:rPr lang="en-US" dirty="0"/>
              <a:t>Leica DM500</a:t>
            </a:r>
            <a:r>
              <a:rPr lang="uk-UA" dirty="0"/>
              <a:t>)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6FD4F8F-CADF-4DAE-B2B3-0F1EE0B2FC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5871" y="1978025"/>
            <a:ext cx="3133435" cy="374384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D992360-2F8B-482C-9856-702FF4DDAF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772" y="1738313"/>
            <a:ext cx="2575943" cy="417356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4D0E0F9-E102-4A5F-A82A-01D1EF0A2E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5162" y="1738313"/>
            <a:ext cx="2344661" cy="290019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067F192-49CC-41DF-87C0-6BFF04444D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4519" y="54688"/>
            <a:ext cx="1055531" cy="10555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8154442-3E15-4204-A836-52766E15C1DA}"/>
              </a:ext>
            </a:extLst>
          </p:cNvPr>
          <p:cNvSpPr txBox="1"/>
          <p:nvPr/>
        </p:nvSpPr>
        <p:spPr>
          <a:xfrm>
            <a:off x="3337302" y="5355586"/>
            <a:ext cx="2212521" cy="775607"/>
          </a:xfrm>
          <a:prstGeom prst="rect">
            <a:avLst/>
          </a:prstGeom>
          <a:noFill/>
        </p:spPr>
        <p:txBody>
          <a:bodyPr wrap="square" lIns="54610" tIns="54610" rIns="54610" bIns="54610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b="1" dirty="0">
                <a:solidFill>
                  <a:srgbClr val="E23333"/>
                </a:solidFill>
                <a:latin typeface="FuturaBookC" panose="04000500000000000000"/>
              </a:rPr>
              <a:t>Estimated cost – $1800 </a:t>
            </a:r>
            <a:endParaRPr lang="uk-UA" b="1" dirty="0" err="1">
              <a:solidFill>
                <a:srgbClr val="E2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9061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тексту 1">
            <a:extLst>
              <a:ext uri="{FF2B5EF4-FFF2-40B4-BE49-F238E27FC236}">
                <a16:creationId xmlns:a16="http://schemas.microsoft.com/office/drawing/2014/main" id="{A6A5A1BE-9445-4C9C-ADA3-8D0836661A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3735A692-EA40-49FF-8439-55459AB25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List of</a:t>
            </a:r>
            <a:r>
              <a:rPr lang="uk-UA" dirty="0"/>
              <a:t> </a:t>
            </a:r>
            <a:r>
              <a:rPr lang="en-US" dirty="0"/>
              <a:t>necessary Equipment </a:t>
            </a:r>
            <a:br>
              <a:rPr lang="uk-UA" dirty="0"/>
            </a:br>
            <a:r>
              <a:rPr lang="en-US" dirty="0"/>
              <a:t>for </a:t>
            </a:r>
            <a:r>
              <a:rPr lang="en-US" dirty="0" err="1"/>
              <a:t>Byshiv</a:t>
            </a:r>
            <a:r>
              <a:rPr lang="en-US" dirty="0"/>
              <a:t>  Ambulant Clinic*</a:t>
            </a:r>
            <a:endParaRPr lang="uk-UA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9EAFA3-CD8B-4CA9-9B40-D1052A0758C3}"/>
              </a:ext>
            </a:extLst>
          </p:cNvPr>
          <p:cNvSpPr txBox="1"/>
          <p:nvPr/>
        </p:nvSpPr>
        <p:spPr>
          <a:xfrm>
            <a:off x="415636" y="5984862"/>
            <a:ext cx="6026728" cy="434975"/>
          </a:xfrm>
          <a:prstGeom prst="rect">
            <a:avLst/>
          </a:prstGeom>
          <a:noFill/>
        </p:spPr>
        <p:txBody>
          <a:bodyPr wrap="square" lIns="54610" tIns="54610" rIns="54610" bIns="54610" rtlCol="0">
            <a:noAutofit/>
          </a:bodyPr>
          <a:lstStyle/>
          <a:p>
            <a:pPr>
              <a:spcAft>
                <a:spcPts val="600"/>
              </a:spcAft>
            </a:pPr>
            <a:endParaRPr lang="uk-UA" sz="1100" dirty="0"/>
          </a:p>
          <a:p>
            <a:pPr>
              <a:spcAft>
                <a:spcPts val="600"/>
              </a:spcAft>
            </a:pPr>
            <a:r>
              <a:rPr lang="en-US" sz="1100" dirty="0"/>
              <a:t>*according to request -  letter N77 dated 15.09.2023</a:t>
            </a:r>
            <a:endParaRPr lang="uk-UA" sz="1100" dirty="0"/>
          </a:p>
          <a:p>
            <a:pPr>
              <a:spcAft>
                <a:spcPts val="600"/>
              </a:spcAft>
            </a:pPr>
            <a:r>
              <a:rPr lang="uk-UA" sz="1100" dirty="0">
                <a:solidFill>
                  <a:schemeClr val="tx2"/>
                </a:solidFill>
              </a:rPr>
              <a:t>** </a:t>
            </a:r>
            <a:r>
              <a:rPr lang="en-US" sz="1100" dirty="0">
                <a:solidFill>
                  <a:schemeClr val="tx2"/>
                </a:solidFill>
              </a:rPr>
              <a:t>total cost include only cheaper variant of solution</a:t>
            </a:r>
            <a:endParaRPr lang="uk-UA" sz="900" dirty="0" err="1">
              <a:solidFill>
                <a:schemeClr val="tx2"/>
              </a:solidFill>
            </a:endParaRPr>
          </a:p>
        </p:txBody>
      </p:sp>
      <p:graphicFrame>
        <p:nvGraphicFramePr>
          <p:cNvPr id="6" name="Таблиця 5">
            <a:extLst>
              <a:ext uri="{FF2B5EF4-FFF2-40B4-BE49-F238E27FC236}">
                <a16:creationId xmlns:a16="http://schemas.microsoft.com/office/drawing/2014/main" id="{57C6CD67-D40B-41AA-8188-60EAC6EB7C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2296351"/>
              </p:ext>
            </p:extLst>
          </p:nvPr>
        </p:nvGraphicFramePr>
        <p:xfrm>
          <a:off x="620486" y="1198350"/>
          <a:ext cx="7886700" cy="4658202"/>
        </p:xfrm>
        <a:graphic>
          <a:graphicData uri="http://schemas.openxmlformats.org/drawingml/2006/table">
            <a:tbl>
              <a:tblPr/>
              <a:tblGrid>
                <a:gridCol w="1632857">
                  <a:extLst>
                    <a:ext uri="{9D8B030D-6E8A-4147-A177-3AD203B41FA5}">
                      <a16:colId xmlns:a16="http://schemas.microsoft.com/office/drawing/2014/main" val="2794107372"/>
                    </a:ext>
                  </a:extLst>
                </a:gridCol>
                <a:gridCol w="3592969">
                  <a:extLst>
                    <a:ext uri="{9D8B030D-6E8A-4147-A177-3AD203B41FA5}">
                      <a16:colId xmlns:a16="http://schemas.microsoft.com/office/drawing/2014/main" val="1859244461"/>
                    </a:ext>
                  </a:extLst>
                </a:gridCol>
                <a:gridCol w="1045526">
                  <a:extLst>
                    <a:ext uri="{9D8B030D-6E8A-4147-A177-3AD203B41FA5}">
                      <a16:colId xmlns:a16="http://schemas.microsoft.com/office/drawing/2014/main" val="3136777729"/>
                    </a:ext>
                  </a:extLst>
                </a:gridCol>
                <a:gridCol w="506776">
                  <a:extLst>
                    <a:ext uri="{9D8B030D-6E8A-4147-A177-3AD203B41FA5}">
                      <a16:colId xmlns:a16="http://schemas.microsoft.com/office/drawing/2014/main" val="1463363081"/>
                    </a:ext>
                  </a:extLst>
                </a:gridCol>
                <a:gridCol w="1108572">
                  <a:extLst>
                    <a:ext uri="{9D8B030D-6E8A-4147-A177-3AD203B41FA5}">
                      <a16:colId xmlns:a16="http://schemas.microsoft.com/office/drawing/2014/main" val="1043310890"/>
                    </a:ext>
                  </a:extLst>
                </a:gridCol>
              </a:tblGrid>
              <a:tr h="4597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FuturaBookC" panose="04000500000000000000"/>
                        </a:rPr>
                        <a:t>Products</a:t>
                      </a:r>
                    </a:p>
                  </a:txBody>
                  <a:tcPr marL="7607" marR="7607" marT="7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FuturaBookC" panose="04000500000000000000"/>
                        </a:rPr>
                        <a:t>Examples of the necessary equipment by Links (or analogues) </a:t>
                      </a:r>
                    </a:p>
                  </a:txBody>
                  <a:tcPr marL="7607" marR="7607" marT="7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FuturaBookC" panose="04000500000000000000"/>
                        </a:rPr>
                        <a:t>Approximate prise without taxes per unit</a:t>
                      </a:r>
                    </a:p>
                  </a:txBody>
                  <a:tcPr marL="7607" marR="7607" marT="7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FuturaBookC" panose="04000500000000000000"/>
                        </a:rPr>
                        <a:t>Quantity</a:t>
                      </a:r>
                    </a:p>
                  </a:txBody>
                  <a:tcPr marL="7607" marR="7607" marT="7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FuturaBookC" panose="04000500000000000000"/>
                        </a:rPr>
                        <a:t>Commercial Proposal</a:t>
                      </a:r>
                    </a:p>
                  </a:txBody>
                  <a:tcPr marL="7607" marR="7607" marT="7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8996875"/>
                  </a:ext>
                </a:extLst>
              </a:tr>
              <a:tr h="70725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FuturaBookC" panose="04000500000000000000"/>
                        </a:rPr>
                        <a:t>Spirometer with Pulse Oximeter</a:t>
                      </a:r>
                    </a:p>
                  </a:txBody>
                  <a:tcPr marL="7607" marR="7607" marT="7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000" b="0" i="0" u="sng" strike="noStrike" dirty="0">
                          <a:solidFill>
                            <a:schemeClr val="accent1"/>
                          </a:solidFill>
                          <a:effectLst/>
                          <a:latin typeface="FuturaBookC" panose="0400050000000000000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https://www.spirometershop.com/p-1387-mir-spirodoc-spirometer-with-pulse-oximeter.aspx#:~:text=With%20an%20optional%20oximetry%20module,%2C%20motion%20analysis%2C%20and%20more.</a:t>
                      </a:r>
                      <a:endParaRPr lang="en-US" sz="1000" b="0" i="0" u="sng" strike="noStrike" dirty="0">
                        <a:solidFill>
                          <a:schemeClr val="accent1"/>
                        </a:solidFill>
                        <a:effectLst/>
                        <a:latin typeface="FuturaBookC" panose="04000500000000000000"/>
                      </a:endParaRPr>
                    </a:p>
                  </a:txBody>
                  <a:tcPr marL="7607" marR="7607" marT="7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FuturaBookC" panose="04000500000000000000"/>
                        </a:rPr>
                        <a:t>$3 900,00</a:t>
                      </a:r>
                    </a:p>
                  </a:txBody>
                  <a:tcPr marL="7607" marR="7607" marT="7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uk-UA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7607" marR="7607" marT="7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uk-UA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607" marR="7607" marT="7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9198196"/>
                  </a:ext>
                </a:extLst>
              </a:tr>
              <a:tr h="731037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000" b="0" i="0" u="sng" strike="noStrike" dirty="0">
                          <a:solidFill>
                            <a:schemeClr val="accent1"/>
                          </a:solidFill>
                          <a:effectLst/>
                          <a:latin typeface="FuturaBookC" panose="0400050000000000000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https://alexmed.in.ua/ua/p1660184582-spirometr-spirolab-spo2.html?source=merchant_center&amp;gclid=CjwKCAjwvfmoBhAwEiwAG2tqzKfV87nSwU3mm8v2glVVWPCPKaI_z6GK8eLsPYw9w3NupyqsBXORyBoCciEQAvD_BwE</a:t>
                      </a:r>
                      <a:endParaRPr lang="en-US" sz="1000" b="0" i="0" u="sng" strike="noStrike" dirty="0">
                        <a:solidFill>
                          <a:schemeClr val="accent1"/>
                        </a:solidFill>
                        <a:effectLst/>
                        <a:latin typeface="FuturaBookC" panose="04000500000000000000"/>
                      </a:endParaRPr>
                    </a:p>
                  </a:txBody>
                  <a:tcPr marL="7607" marR="7607" marT="7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3978994"/>
                  </a:ext>
                </a:extLst>
              </a:tr>
              <a:tr h="36928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FuturaBookC" panose="04000500000000000000"/>
                        </a:rPr>
                        <a:t>Laboratory microscope with a binocular tube for studies in the brightfield</a:t>
                      </a:r>
                    </a:p>
                  </a:txBody>
                  <a:tcPr marL="7607" marR="7607" marT="7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000" b="0" i="0" u="sng" strike="noStrike">
                          <a:solidFill>
                            <a:schemeClr val="accent1"/>
                          </a:solidFill>
                          <a:effectLst/>
                          <a:latin typeface="FuturaBookC" panose="04000500000000000000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https://www.leica-microsystems.com/products/light-microscopes/p/leica-dm500/</a:t>
                      </a:r>
                      <a:endParaRPr lang="en-US" sz="1000" b="0" i="0" u="sng" strike="noStrike">
                        <a:solidFill>
                          <a:schemeClr val="accent1"/>
                        </a:solidFill>
                        <a:effectLst/>
                        <a:latin typeface="FuturaBookC" panose="04000500000000000000"/>
                      </a:endParaRPr>
                    </a:p>
                  </a:txBody>
                  <a:tcPr marL="7607" marR="7607" marT="7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FuturaBookC" panose="04000500000000000000"/>
                        </a:rPr>
                        <a:t>$1 800,00</a:t>
                      </a:r>
                    </a:p>
                  </a:txBody>
                  <a:tcPr marL="7607" marR="7607" marT="7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uk-UA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7607" marR="7607" marT="7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uk-UA" sz="1000" b="0" i="0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607" marR="7607" marT="7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9339541"/>
                  </a:ext>
                </a:extLst>
              </a:tr>
              <a:tr h="443915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000" b="0" i="0" u="sng" strike="noStrike">
                          <a:solidFill>
                            <a:schemeClr val="accent1"/>
                          </a:solidFill>
                          <a:effectLst/>
                          <a:latin typeface="FuturaBookC" panose="04000500000000000000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https://www.scientificlabs.co.uk/product/MIC5200#overview</a:t>
                      </a:r>
                      <a:endParaRPr lang="en-US" sz="1000" b="0" i="0" u="sng" strike="noStrike">
                        <a:solidFill>
                          <a:schemeClr val="accent1"/>
                        </a:solidFill>
                        <a:effectLst/>
                        <a:latin typeface="FuturaBookC" panose="04000500000000000000"/>
                      </a:endParaRPr>
                    </a:p>
                  </a:txBody>
                  <a:tcPr marL="7607" marR="7607" marT="7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9897169"/>
                  </a:ext>
                </a:extLst>
              </a:tr>
              <a:tr h="68581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FuturaBookC" panose="04000500000000000000"/>
                        </a:rPr>
                        <a:t>Mobile X-Ray machine</a:t>
                      </a:r>
                    </a:p>
                  </a:txBody>
                  <a:tcPr marL="7607" marR="7607" marT="7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000" b="0" i="0" u="sng" strike="noStrike">
                          <a:solidFill>
                            <a:schemeClr val="accent1"/>
                          </a:solidFill>
                          <a:effectLst/>
                          <a:latin typeface="FuturaBookC" panose="04000500000000000000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https://medray.bg/en/index.php/mobi-dr/</a:t>
                      </a:r>
                      <a:endParaRPr lang="en-US" sz="1000" b="0" i="0" u="sng" strike="noStrike">
                        <a:solidFill>
                          <a:schemeClr val="accent1"/>
                        </a:solidFill>
                        <a:effectLst/>
                        <a:latin typeface="FuturaBookC" panose="04000500000000000000"/>
                      </a:endParaRPr>
                    </a:p>
                  </a:txBody>
                  <a:tcPr marL="7607" marR="7607" marT="7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FuturaBookC" panose="04000500000000000000"/>
                        </a:rPr>
                        <a:t>$60 000,00</a:t>
                      </a:r>
                    </a:p>
                  </a:txBody>
                  <a:tcPr marL="7607" marR="7607" marT="7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uk-UA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7607" marR="7607" marT="7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sng" strike="noStrike" dirty="0">
                          <a:solidFill>
                            <a:schemeClr val="accent1"/>
                          </a:solidFill>
                          <a:effectLst/>
                          <a:latin typeface="FuturaBookC" panose="04000500000000000000"/>
                          <a:hlinkClick r:id="rId7" action="ppaction://hlinkfile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D:\byshiv\PROJECTS\ambulance\KP </a:t>
                      </a:r>
                      <a:r>
                        <a:rPr lang="en-US" sz="1000" b="0" i="0" u="sng" strike="noStrike" dirty="0" err="1">
                          <a:solidFill>
                            <a:schemeClr val="accent1"/>
                          </a:solidFill>
                          <a:effectLst/>
                          <a:latin typeface="FuturaBookC" panose="04000500000000000000"/>
                          <a:hlinkClick r:id="rId7" action="ppaction://hlinkfile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Mobi</a:t>
                      </a:r>
                      <a:r>
                        <a:rPr lang="en-US" sz="1000" b="0" i="0" u="sng" strike="noStrike" dirty="0">
                          <a:solidFill>
                            <a:schemeClr val="accent1"/>
                          </a:solidFill>
                          <a:effectLst/>
                          <a:latin typeface="FuturaBookC" panose="04000500000000000000"/>
                          <a:hlinkClick r:id="rId7" action="ppaction://hlinkfile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DR (DR Medray)_eng.docx</a:t>
                      </a:r>
                      <a:endParaRPr lang="en-US" sz="1000" b="0" i="0" u="sng" strike="noStrike" dirty="0">
                        <a:solidFill>
                          <a:schemeClr val="accent1"/>
                        </a:solidFill>
                        <a:effectLst/>
                        <a:latin typeface="FuturaBookC" panose="04000500000000000000"/>
                      </a:endParaRPr>
                    </a:p>
                  </a:txBody>
                  <a:tcPr marL="7607" marR="7607" marT="7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2576576"/>
                  </a:ext>
                </a:extLst>
              </a:tr>
              <a:tr h="278387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000" b="0" i="0" u="sng" strike="noStrike" dirty="0">
                          <a:solidFill>
                            <a:schemeClr val="accent1"/>
                          </a:solidFill>
                          <a:effectLst/>
                          <a:latin typeface="FuturaBookC" panose="04000500000000000000"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https://www.fujifilm.com/uk/en/healthcare/x-ray/mobile-dr/fdr-nano</a:t>
                      </a:r>
                      <a:r>
                        <a:rPr lang="uk-UA" sz="1000" b="0" i="0" u="sng" strike="noStrike" dirty="0">
                          <a:solidFill>
                            <a:schemeClr val="accent1"/>
                          </a:solidFill>
                          <a:effectLst/>
                          <a:latin typeface="FuturaBookC" panose="04000500000000000000"/>
                        </a:rPr>
                        <a:t> **</a:t>
                      </a:r>
                      <a:endParaRPr lang="en-US" sz="1000" b="0" i="0" u="sng" strike="noStrike" dirty="0">
                        <a:solidFill>
                          <a:schemeClr val="accent1"/>
                        </a:solidFill>
                        <a:effectLst/>
                        <a:latin typeface="FuturaBookC" panose="04000500000000000000"/>
                      </a:endParaRPr>
                    </a:p>
                  </a:txBody>
                  <a:tcPr marL="7607" marR="7607" marT="7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FuturaBookC" panose="04000500000000000000"/>
                        </a:rPr>
                        <a:t>$125 000,00</a:t>
                      </a:r>
                      <a:r>
                        <a:rPr lang="uk-UA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FuturaBookC" panose="04000500000000000000"/>
                        </a:rPr>
                        <a:t>**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FuturaBookC" panose="04000500000000000000"/>
                      </a:endParaRPr>
                    </a:p>
                  </a:txBody>
                  <a:tcPr marL="7607" marR="7607" marT="7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uk-UA" sz="1000" b="0" i="0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607" marR="7607" marT="7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5565038"/>
                  </a:ext>
                </a:extLst>
              </a:tr>
              <a:tr h="79754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FuturaBookC" panose="04000500000000000000"/>
                        </a:rPr>
                        <a:t>Ultrasound diagnostic system + 3 sensors (VERSANA BALANCE or analog)</a:t>
                      </a:r>
                    </a:p>
                  </a:txBody>
                  <a:tcPr marL="7607" marR="7607" marT="7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000" b="0" i="0" u="sng" strike="noStrike" dirty="0">
                          <a:solidFill>
                            <a:schemeClr val="accent1"/>
                          </a:solidFill>
                          <a:effectLst/>
                          <a:latin typeface="FuturaBookC" panose="04000500000000000000"/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https://gehealthcare-ultrasound.com/versana-allround-ultrasound/versana-balance/</a:t>
                      </a:r>
                      <a:endParaRPr lang="en-US" sz="1000" b="0" i="0" u="sng" strike="noStrike" dirty="0">
                        <a:solidFill>
                          <a:schemeClr val="accent1"/>
                        </a:solidFill>
                        <a:effectLst/>
                        <a:latin typeface="FuturaBookC" panose="04000500000000000000"/>
                      </a:endParaRPr>
                    </a:p>
                  </a:txBody>
                  <a:tcPr marL="7607" marR="7607" marT="7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$44 000,00</a:t>
                      </a:r>
                    </a:p>
                  </a:txBody>
                  <a:tcPr marL="7607" marR="7607" marT="7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7607" marR="7607" marT="7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sng" strike="noStrike" dirty="0">
                          <a:solidFill>
                            <a:schemeClr val="accent1"/>
                          </a:solidFill>
                          <a:effectLst/>
                          <a:latin typeface="FuturaBookC" panose="04000500000000000000"/>
                          <a:hlinkClick r:id="rId10" action="ppaction://hlinkfile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D:\byshiv\PROJECTS\ambulance\CP </a:t>
                      </a:r>
                      <a:r>
                        <a:rPr lang="en-US" sz="1000" b="0" i="0" u="sng" strike="noStrike" dirty="0" err="1">
                          <a:solidFill>
                            <a:schemeClr val="accent1"/>
                          </a:solidFill>
                          <a:effectLst/>
                          <a:latin typeface="FuturaBookC" panose="04000500000000000000"/>
                          <a:hlinkClick r:id="rId10" action="ppaction://hlinkfile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Versana</a:t>
                      </a:r>
                      <a:r>
                        <a:rPr lang="en-US" sz="1000" b="0" i="0" u="sng" strike="noStrike" dirty="0">
                          <a:solidFill>
                            <a:schemeClr val="accent1"/>
                          </a:solidFill>
                          <a:effectLst/>
                          <a:latin typeface="FuturaBookC" panose="04000500000000000000"/>
                          <a:hlinkClick r:id="rId10" action="ppaction://hlinkfile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Balance 3_eng.docx</a:t>
                      </a:r>
                      <a:endParaRPr lang="en-US" sz="1000" b="0" i="0" u="sng" strike="noStrike" dirty="0">
                        <a:solidFill>
                          <a:schemeClr val="accent1"/>
                        </a:solidFill>
                        <a:effectLst/>
                        <a:latin typeface="FuturaBookC" panose="04000500000000000000"/>
                      </a:endParaRPr>
                    </a:p>
                  </a:txBody>
                  <a:tcPr marL="7607" marR="7607" marT="7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302680"/>
                  </a:ext>
                </a:extLst>
              </a:tr>
            </a:tbl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83ABC81-C0F2-4F03-8023-44270CF55B2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64519" y="54688"/>
            <a:ext cx="1055531" cy="105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16792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IDCLEANED" val="1"/>
  <p:tag name="PRESTYPE" val="Report_ENG"/>
  <p:tag name="DISCLAIMER" val="KPMG_AO_EN"/>
  <p:tag name="CREATEDBY" val="Global PowerPoint Toolbar"/>
  <p:tag name="TOOLBARVERSION" val="4.03"/>
  <p:tag name="TYPE" val="Report"/>
  <p:tag name="KEYWORD" val="REPORT"/>
  <p:tag name="TEMPLATEVERSION" val="19/11/2010 20:11:52"/>
  <p:tag name="COMPANY" val="KPMG"/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GS_GRID_TYPE" val="Appendix"/>
  <p:tag name="FASLAYOUTGRID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CREATE REPORT A4">
  <a:themeElements>
    <a:clrScheme name="Custom 2">
      <a:dk1>
        <a:srgbClr val="000000"/>
      </a:dk1>
      <a:lt1>
        <a:sysClr val="window" lastClr="FFFFFF"/>
      </a:lt1>
      <a:dk2>
        <a:srgbClr val="531A56"/>
      </a:dk2>
      <a:lt2>
        <a:srgbClr val="E4E4EF"/>
      </a:lt2>
      <a:accent1>
        <a:srgbClr val="7740FF"/>
      </a:accent1>
      <a:accent2>
        <a:srgbClr val="A39CFF"/>
      </a:accent2>
      <a:accent3>
        <a:srgbClr val="CAC5F9"/>
      </a:accent3>
      <a:accent4>
        <a:srgbClr val="CDFF5D"/>
      </a:accent4>
      <a:accent5>
        <a:srgbClr val="00DD99"/>
      </a:accent5>
      <a:accent6>
        <a:srgbClr val="2ADBDB"/>
      </a:accent6>
      <a:hlink>
        <a:srgbClr val="FF605C"/>
      </a:hlink>
      <a:folHlink>
        <a:srgbClr val="FFAB66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lIns="54000" tIns="54000" rIns="54000" bIns="54000" rtlCol="0" anchor="ctr"/>
      <a:lstStyle>
        <a:defPPr algn="ctr">
          <a:defRPr sz="9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54610" tIns="54610" rIns="54610" bIns="54610" rtlCol="0">
        <a:noAutofit/>
      </a:bodyPr>
      <a:lstStyle>
        <a:defPPr>
          <a:spcAft>
            <a:spcPts val="600"/>
          </a:spcAft>
          <a:defRPr sz="900" dirty="0" err="1" smtClean="0">
            <a:solidFill>
              <a:schemeClr val="tx2"/>
            </a:solidFill>
          </a:defRPr>
        </a:defPPr>
      </a:lstStyle>
    </a:txDef>
  </a:objectDefaults>
  <a:extraClrSchemeLst/>
  <a:custClrLst>
    <a:custClr name="Kept 1">
      <a:srgbClr val="531A56"/>
    </a:custClr>
    <a:custClr name="Kept 2">
      <a:srgbClr val="7740FF"/>
    </a:custClr>
    <a:custClr name="Kept 3">
      <a:srgbClr val="A39CFF"/>
    </a:custClr>
    <a:custClr name="Kept 4">
      <a:srgbClr val="CAC5F9"/>
    </a:custClr>
    <a:custClr name="Kept 5">
      <a:srgbClr val="E4E4EF"/>
    </a:custClr>
    <a:custClr name="Kept 6">
      <a:srgbClr val="CDFF5D"/>
    </a:custClr>
    <a:custClr name="Kept 7">
      <a:srgbClr val="00DD99"/>
    </a:custClr>
    <a:custClr name="Kept 8">
      <a:srgbClr val="2ADBDB"/>
    </a:custClr>
    <a:custClr name="Kept 9">
      <a:srgbClr val="FF605C"/>
    </a:custClr>
    <a:custClr name="Kept 10">
      <a:srgbClr val="FFAB66"/>
    </a:custClr>
    <a:custClr name="Kept 11">
      <a:srgbClr val="609100"/>
    </a:custClr>
    <a:custClr name="Kept 12">
      <a:srgbClr val="A8E500"/>
    </a:custClr>
    <a:custClr name="Kept 13">
      <a:srgbClr val="EEFFCC"/>
    </a:custClr>
    <a:custClr name="Kept 14">
      <a:srgbClr val="005130"/>
    </a:custClr>
    <a:custClr name="Kept 15">
      <a:srgbClr val="00A364"/>
    </a:custClr>
    <a:custClr name="Kept 16">
      <a:srgbClr val="8DFFD1"/>
    </a:custClr>
    <a:custClr name="Kept 17">
      <a:srgbClr val="004F4D"/>
    </a:custClr>
    <a:custClr name="Kept 18">
      <a:srgbClr val="00A094"/>
    </a:custClr>
    <a:custClr name="Kept 19">
      <a:srgbClr val="A5F9F3"/>
    </a:custClr>
    <a:custClr name="Kept 20">
      <a:srgbClr val="6B1515"/>
    </a:custClr>
    <a:custClr name="Kept 21">
      <a:srgbClr val="E23333"/>
    </a:custClr>
    <a:custClr name="Kept 22">
      <a:srgbClr val="FF9994"/>
    </a:custClr>
    <a:custClr name="Kept 23">
      <a:srgbClr val="B22A00"/>
    </a:custClr>
    <a:custClr name="Kept 24">
      <a:srgbClr val="EF5829"/>
    </a:custClr>
    <a:custClr name="Kept 25">
      <a:srgbClr val="FF7733"/>
    </a:custClr>
    <a:custClr name="Kept 26">
      <a:srgbClr val="003B5B"/>
    </a:custClr>
    <a:custClr name="Kept 27">
      <a:srgbClr val="0074B5"/>
    </a:custClr>
    <a:custClr name="Kept 28">
      <a:srgbClr val="3EBAFF"/>
    </a:custClr>
    <a:custClr name="Kept 29">
      <a:srgbClr val="B6F0FF"/>
    </a:custClr>
    <a:custClr name="Kept 30">
      <a:srgbClr val="6B6F77"/>
    </a:custClr>
    <a:custClr name="Kept 31">
      <a:srgbClr val="898D93"/>
    </a:custClr>
    <a:custClr name="Kept 31">
      <a:srgbClr val="9B9DA5"/>
    </a:custClr>
    <a:custClr name="Kept 31">
      <a:srgbClr val="BEBDC9"/>
    </a:custClr>
  </a:custClrLst>
  <a:extLst>
    <a:ext uri="{05A4C25C-085E-4340-85A3-A5531E510DB2}">
      <thm15:themeFamily xmlns:thm15="http://schemas.microsoft.com/office/thememl/2012/main" name="Report ENG.pptx" id="{A10D2AFA-8970-4B24-83DF-420ACA228A71}" vid="{0AB227C4-567D-48F1-B456-13C5F787704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kpmg.report.design</Template>
  <TotalTime>38812</TotalTime>
  <Words>2612</Words>
  <Application>Microsoft Office PowerPoint</Application>
  <PresentationFormat>Екран (4:3)</PresentationFormat>
  <Paragraphs>332</Paragraphs>
  <Slides>14</Slides>
  <Notes>1</Notes>
  <HiddenSlides>0</HiddenSlides>
  <MMClips>0</MMClips>
  <ScaleCrop>false</ScaleCrop>
  <HeadingPairs>
    <vt:vector size="8" baseType="variant">
      <vt:variant>
        <vt:lpstr>Використані шрифти</vt:lpstr>
      </vt:variant>
      <vt:variant>
        <vt:i4>7</vt:i4>
      </vt:variant>
      <vt:variant>
        <vt:lpstr>Тема</vt:lpstr>
      </vt:variant>
      <vt:variant>
        <vt:i4>1</vt:i4>
      </vt:variant>
      <vt:variant>
        <vt:lpstr>Вбудовані сервери OLE</vt:lpstr>
      </vt:variant>
      <vt:variant>
        <vt:i4>1</vt:i4>
      </vt:variant>
      <vt:variant>
        <vt:lpstr>Заголовки слайдів</vt:lpstr>
      </vt:variant>
      <vt:variant>
        <vt:i4>14</vt:i4>
      </vt:variant>
    </vt:vector>
  </HeadingPairs>
  <TitlesOfParts>
    <vt:vector size="23" baseType="lpstr">
      <vt:lpstr>Arial</vt:lpstr>
      <vt:lpstr>Bahnschrift Light</vt:lpstr>
      <vt:lpstr>Calibri</vt:lpstr>
      <vt:lpstr>Century Gothic</vt:lpstr>
      <vt:lpstr>FuturaBookC</vt:lpstr>
      <vt:lpstr>Geometria</vt:lpstr>
      <vt:lpstr>Times New Roman</vt:lpstr>
      <vt:lpstr>CREATE REPORT A4</vt:lpstr>
      <vt:lpstr>think-cell Slide</vt:lpstr>
      <vt:lpstr>  </vt:lpstr>
      <vt:lpstr>Cover letter </vt:lpstr>
      <vt:lpstr>Byshiv community current state</vt:lpstr>
      <vt:lpstr>Life goes on </vt:lpstr>
      <vt:lpstr>Mobile X-Ray machine</vt:lpstr>
      <vt:lpstr>Ultrasound diagnostic system + 3 sensors  (as an example VERSANA BALANCE)</vt:lpstr>
      <vt:lpstr>Spirometer with Pulse Oximeter</vt:lpstr>
      <vt:lpstr>Laboratory microscope with a binocular tube for studies in the brightfield (as an example Leica DM500)</vt:lpstr>
      <vt:lpstr>List of necessary Equipment  for Byshiv  Ambulant Clinic*</vt:lpstr>
      <vt:lpstr>If you ready provide a gift…</vt:lpstr>
      <vt:lpstr>URenew Mission and Values</vt:lpstr>
      <vt:lpstr>How URenew helps to renew community</vt:lpstr>
      <vt:lpstr>Our wizards for community renewal </vt:lpstr>
      <vt:lpstr>Legal status</vt:lpstr>
    </vt:vector>
  </TitlesOfParts>
  <Company>KPMG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Kadyrkulova, Dariia</dc:creator>
  <cp:lastModifiedBy>Antonina Vysota</cp:lastModifiedBy>
  <cp:revision>139</cp:revision>
  <cp:lastPrinted>2023-04-04T17:05:06Z</cp:lastPrinted>
  <dcterms:created xsi:type="dcterms:W3CDTF">2023-03-15T16:11:15Z</dcterms:created>
  <dcterms:modified xsi:type="dcterms:W3CDTF">2023-11-21T11:28:44Z</dcterms:modified>
  <cp:category>KPMG Confidential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PMG_LayoutGrid">
    <vt:lpwstr>1</vt:lpwstr>
  </property>
  <property fmtid="{D5CDD505-2E9C-101B-9397-08002B2CF9AE}" pid="3" name="MSIP_Label_0e815a84-bb14-486b-9367-c1af54c95fa4_Enabled">
    <vt:lpwstr>true</vt:lpwstr>
  </property>
  <property fmtid="{D5CDD505-2E9C-101B-9397-08002B2CF9AE}" pid="4" name="MSIP_Label_0e815a84-bb14-486b-9367-c1af54c95fa4_SetDate">
    <vt:lpwstr>2023-03-22T11:15:43Z</vt:lpwstr>
  </property>
  <property fmtid="{D5CDD505-2E9C-101B-9397-08002B2CF9AE}" pid="5" name="MSIP_Label_0e815a84-bb14-486b-9367-c1af54c95fa4_Method">
    <vt:lpwstr>Standard</vt:lpwstr>
  </property>
  <property fmtid="{D5CDD505-2E9C-101B-9397-08002B2CF9AE}" pid="6" name="MSIP_Label_0e815a84-bb14-486b-9367-c1af54c95fa4_Name">
    <vt:lpwstr>Standard</vt:lpwstr>
  </property>
  <property fmtid="{D5CDD505-2E9C-101B-9397-08002B2CF9AE}" pid="7" name="MSIP_Label_0e815a84-bb14-486b-9367-c1af54c95fa4_SiteId">
    <vt:lpwstr>5dc645ed-297f-4dca-b0af-2339c71c5388</vt:lpwstr>
  </property>
  <property fmtid="{D5CDD505-2E9C-101B-9397-08002B2CF9AE}" pid="8" name="MSIP_Label_0e815a84-bb14-486b-9367-c1af54c95fa4_ActionId">
    <vt:lpwstr>f4e189e9-5cf1-4432-81f7-e67b3161dd39</vt:lpwstr>
  </property>
  <property fmtid="{D5CDD505-2E9C-101B-9397-08002B2CF9AE}" pid="9" name="MSIP_Label_0e815a84-bb14-486b-9367-c1af54c95fa4_ContentBits">
    <vt:lpwstr>0</vt:lpwstr>
  </property>
</Properties>
</file>